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370" r:id="rId5"/>
    <p:sldId id="260" r:id="rId6"/>
    <p:sldId id="344" r:id="rId7"/>
    <p:sldId id="403" r:id="rId8"/>
    <p:sldId id="271" r:id="rId9"/>
    <p:sldId id="345" r:id="rId10"/>
    <p:sldId id="275" r:id="rId11"/>
    <p:sldId id="368" r:id="rId12"/>
    <p:sldId id="369" r:id="rId13"/>
    <p:sldId id="264" r:id="rId14"/>
    <p:sldId id="293" r:id="rId15"/>
    <p:sldId id="272" r:id="rId16"/>
    <p:sldId id="405" r:id="rId17"/>
    <p:sldId id="404" r:id="rId18"/>
    <p:sldId id="285" r:id="rId19"/>
    <p:sldId id="371" r:id="rId20"/>
    <p:sldId id="372" r:id="rId21"/>
    <p:sldId id="311" r:id="rId22"/>
    <p:sldId id="313" r:id="rId23"/>
    <p:sldId id="314" r:id="rId24"/>
    <p:sldId id="315" r:id="rId25"/>
    <p:sldId id="374" r:id="rId26"/>
    <p:sldId id="310" r:id="rId27"/>
    <p:sldId id="268" r:id="rId28"/>
    <p:sldId id="400" r:id="rId29"/>
    <p:sldId id="269" r:id="rId30"/>
    <p:sldId id="401" r:id="rId31"/>
    <p:sldId id="270" r:id="rId32"/>
    <p:sldId id="342" r:id="rId33"/>
    <p:sldId id="402" r:id="rId34"/>
    <p:sldId id="262"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41EC8-63C3-4B8F-B15B-0A3A7E41FA17}" v="2" dt="2023-07-11T12:16:44.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lmuth Weich" userId="abb35bb2-2beb-467f-a497-3e4451ea582f" providerId="ADAL" clId="{92841EC8-63C3-4B8F-B15B-0A3A7E41FA17}"/>
    <pc:docChg chg="custSel modSld">
      <pc:chgData name="Hellmuth Weich" userId="abb35bb2-2beb-467f-a497-3e4451ea582f" providerId="ADAL" clId="{92841EC8-63C3-4B8F-B15B-0A3A7E41FA17}" dt="2023-07-11T12:17:39.179" v="197" actId="20577"/>
      <pc:docMkLst>
        <pc:docMk/>
      </pc:docMkLst>
      <pc:sldChg chg="delSp modSp mod">
        <pc:chgData name="Hellmuth Weich" userId="abb35bb2-2beb-467f-a497-3e4451ea582f" providerId="ADAL" clId="{92841EC8-63C3-4B8F-B15B-0A3A7E41FA17}" dt="2023-07-11T12:14:58.677" v="1" actId="207"/>
        <pc:sldMkLst>
          <pc:docMk/>
          <pc:sldMk cId="491459410" sldId="258"/>
        </pc:sldMkLst>
        <pc:spChg chg="mod">
          <ac:chgData name="Hellmuth Weich" userId="abb35bb2-2beb-467f-a497-3e4451ea582f" providerId="ADAL" clId="{92841EC8-63C3-4B8F-B15B-0A3A7E41FA17}" dt="2023-07-11T12:14:58.677" v="1" actId="207"/>
          <ac:spMkLst>
            <pc:docMk/>
            <pc:sldMk cId="491459410" sldId="258"/>
            <ac:spMk id="3" creationId="{9297A241-A569-9A8F-86A7-727790BAE3DE}"/>
          </ac:spMkLst>
        </pc:spChg>
        <pc:picChg chg="del">
          <ac:chgData name="Hellmuth Weich" userId="abb35bb2-2beb-467f-a497-3e4451ea582f" providerId="ADAL" clId="{92841EC8-63C3-4B8F-B15B-0A3A7E41FA17}" dt="2023-07-11T12:14:44.495" v="0" actId="478"/>
          <ac:picMkLst>
            <pc:docMk/>
            <pc:sldMk cId="491459410" sldId="258"/>
            <ac:picMk id="5" creationId="{0232690B-86C0-47F9-3197-EFEA5A6EBA2F}"/>
          </ac:picMkLst>
        </pc:picChg>
      </pc:sldChg>
      <pc:sldChg chg="modSp mod">
        <pc:chgData name="Hellmuth Weich" userId="abb35bb2-2beb-467f-a497-3e4451ea582f" providerId="ADAL" clId="{92841EC8-63C3-4B8F-B15B-0A3A7E41FA17}" dt="2023-07-11T12:16:14.942" v="165" actId="20577"/>
        <pc:sldMkLst>
          <pc:docMk/>
          <pc:sldMk cId="1156951036" sldId="271"/>
        </pc:sldMkLst>
        <pc:spChg chg="mod">
          <ac:chgData name="Hellmuth Weich" userId="abb35bb2-2beb-467f-a497-3e4451ea582f" providerId="ADAL" clId="{92841EC8-63C3-4B8F-B15B-0A3A7E41FA17}" dt="2023-07-11T12:16:14.942" v="165" actId="20577"/>
          <ac:spMkLst>
            <pc:docMk/>
            <pc:sldMk cId="1156951036" sldId="271"/>
            <ac:spMk id="3" creationId="{0B257939-ED58-4C85-B74D-59AA630962AE}"/>
          </ac:spMkLst>
        </pc:spChg>
      </pc:sldChg>
      <pc:sldChg chg="delSp">
        <pc:chgData name="Hellmuth Weich" userId="abb35bb2-2beb-467f-a497-3e4451ea582f" providerId="ADAL" clId="{92841EC8-63C3-4B8F-B15B-0A3A7E41FA17}" dt="2023-07-11T12:16:44.868" v="167" actId="478"/>
        <pc:sldMkLst>
          <pc:docMk/>
          <pc:sldMk cId="0" sldId="272"/>
        </pc:sldMkLst>
        <pc:picChg chg="del">
          <ac:chgData name="Hellmuth Weich" userId="abb35bb2-2beb-467f-a497-3e4451ea582f" providerId="ADAL" clId="{92841EC8-63C3-4B8F-B15B-0A3A7E41FA17}" dt="2023-07-11T12:16:44.868" v="167" actId="478"/>
          <ac:picMkLst>
            <pc:docMk/>
            <pc:sldMk cId="0" sldId="272"/>
            <ac:picMk id="49156" creationId="{81C126FA-BF4F-4346-B257-956896669F73}"/>
          </ac:picMkLst>
        </pc:picChg>
        <pc:picChg chg="del">
          <ac:chgData name="Hellmuth Weich" userId="abb35bb2-2beb-467f-a497-3e4451ea582f" providerId="ADAL" clId="{92841EC8-63C3-4B8F-B15B-0A3A7E41FA17}" dt="2023-07-11T12:16:42.500" v="166" actId="478"/>
          <ac:picMkLst>
            <pc:docMk/>
            <pc:sldMk cId="0" sldId="272"/>
            <ac:picMk id="49157" creationId="{CF7D6CDE-005D-4C3F-A4A4-AEB70F714D9C}"/>
          </ac:picMkLst>
        </pc:picChg>
      </pc:sldChg>
      <pc:sldChg chg="modSp mod">
        <pc:chgData name="Hellmuth Weich" userId="abb35bb2-2beb-467f-a497-3e4451ea582f" providerId="ADAL" clId="{92841EC8-63C3-4B8F-B15B-0A3A7E41FA17}" dt="2023-07-11T12:17:39.179" v="197" actId="20577"/>
        <pc:sldMkLst>
          <pc:docMk/>
          <pc:sldMk cId="4087722261" sldId="311"/>
        </pc:sldMkLst>
        <pc:spChg chg="mod">
          <ac:chgData name="Hellmuth Weich" userId="abb35bb2-2beb-467f-a497-3e4451ea582f" providerId="ADAL" clId="{92841EC8-63C3-4B8F-B15B-0A3A7E41FA17}" dt="2023-07-11T12:17:39.179" v="197" actId="20577"/>
          <ac:spMkLst>
            <pc:docMk/>
            <pc:sldMk cId="4087722261" sldId="311"/>
            <ac:spMk id="3" creationId="{15E9E841-DA6E-4289-BCE1-556CF18EF0F5}"/>
          </ac:spMkLst>
        </pc:spChg>
      </pc:sldChg>
      <pc:sldChg chg="delSp mod">
        <pc:chgData name="Hellmuth Weich" userId="abb35bb2-2beb-467f-a497-3e4451ea582f" providerId="ADAL" clId="{92841EC8-63C3-4B8F-B15B-0A3A7E41FA17}" dt="2023-07-11T12:17:05.495" v="169" actId="478"/>
        <pc:sldMkLst>
          <pc:docMk/>
          <pc:sldMk cId="503847616" sldId="372"/>
        </pc:sldMkLst>
        <pc:picChg chg="del">
          <ac:chgData name="Hellmuth Weich" userId="abb35bb2-2beb-467f-a497-3e4451ea582f" providerId="ADAL" clId="{92841EC8-63C3-4B8F-B15B-0A3A7E41FA17}" dt="2023-07-11T12:17:03.342" v="168" actId="478"/>
          <ac:picMkLst>
            <pc:docMk/>
            <pc:sldMk cId="503847616" sldId="372"/>
            <ac:picMk id="5" creationId="{B983D3A6-E2B6-60E5-9173-79EF1A89C37D}"/>
          </ac:picMkLst>
        </pc:picChg>
        <pc:picChg chg="del">
          <ac:chgData name="Hellmuth Weich" userId="abb35bb2-2beb-467f-a497-3e4451ea582f" providerId="ADAL" clId="{92841EC8-63C3-4B8F-B15B-0A3A7E41FA17}" dt="2023-07-11T12:17:05.495" v="169" actId="478"/>
          <ac:picMkLst>
            <pc:docMk/>
            <pc:sldMk cId="503847616" sldId="372"/>
            <ac:picMk id="7" creationId="{2AB9F1D6-91F3-F5B9-A4B0-1220ABADAF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D0171-1D88-4DC5-A066-E78E1ADBEE18}"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71B3A-360A-48AD-B6FD-E6BB988990D6}" type="slidenum">
              <a:rPr lang="en-GB" smtClean="0"/>
              <a:t>‹#›</a:t>
            </a:fld>
            <a:endParaRPr lang="en-GB"/>
          </a:p>
        </p:txBody>
      </p:sp>
    </p:spTree>
    <p:extLst>
      <p:ext uri="{BB962C8B-B14F-4D97-AF65-F5344CB8AC3E}">
        <p14:creationId xmlns:p14="http://schemas.microsoft.com/office/powerpoint/2010/main" val="735546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DFDC04E-9AF3-4892-B3D8-C07B4EA914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77D23FE3-49A8-4D13-8A6F-51BE8DB20C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5</a:t>
            </a:r>
          </a:p>
        </p:txBody>
      </p:sp>
      <p:sp>
        <p:nvSpPr>
          <p:cNvPr id="32772" name="Slide Number Placeholder 3">
            <a:extLst>
              <a:ext uri="{FF2B5EF4-FFF2-40B4-BE49-F238E27FC236}">
                <a16:creationId xmlns:a16="http://schemas.microsoft.com/office/drawing/2014/main" id="{F87B1A94-43E6-4CC5-AAE6-C9F1320875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184EA6B0-D1CB-4609-A2B4-7708988C07D0}" type="slidenum">
              <a:rPr lang="en-GB" altLang="en-US" smtClean="0"/>
              <a:pPr fontAlgn="base">
                <a:spcBef>
                  <a:spcPct val="0"/>
                </a:spcBef>
                <a:spcAft>
                  <a:spcPct val="0"/>
                </a:spcAft>
              </a:pPr>
              <a:t>13</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cap="flat"/>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5</a:t>
            </a:r>
          </a:p>
        </p:txBody>
      </p:sp>
    </p:spTree>
    <p:extLst>
      <p:ext uri="{BB962C8B-B14F-4D97-AF65-F5344CB8AC3E}">
        <p14:creationId xmlns:p14="http://schemas.microsoft.com/office/powerpoint/2010/main" val="219941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cap="flat"/>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4</a:t>
            </a:r>
          </a:p>
        </p:txBody>
      </p:sp>
    </p:spTree>
    <p:extLst>
      <p:ext uri="{BB962C8B-B14F-4D97-AF65-F5344CB8AC3E}">
        <p14:creationId xmlns:p14="http://schemas.microsoft.com/office/powerpoint/2010/main" val="3725752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393700" y="692150"/>
            <a:ext cx="6070600" cy="3416300"/>
          </a:xfrm>
          <a:ln cap="flat"/>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1536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cap="flat"/>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869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t>
            </a:r>
          </a:p>
        </p:txBody>
      </p:sp>
      <p:sp>
        <p:nvSpPr>
          <p:cNvPr id="4" name="Slide Number Placeholder 3"/>
          <p:cNvSpPr>
            <a:spLocks noGrp="1"/>
          </p:cNvSpPr>
          <p:nvPr>
            <p:ph type="sldNum" sz="quarter" idx="5"/>
          </p:nvPr>
        </p:nvSpPr>
        <p:spPr/>
        <p:txBody>
          <a:bodyPr/>
          <a:lstStyle/>
          <a:p>
            <a:fld id="{13AFF85F-8B28-4311-AD0B-53038BC811C2}" type="slidenum">
              <a:rPr lang="en-GB" smtClean="0"/>
              <a:t>18</a:t>
            </a:fld>
            <a:endParaRPr lang="en-GB"/>
          </a:p>
        </p:txBody>
      </p:sp>
    </p:spTree>
    <p:extLst>
      <p:ext uri="{BB962C8B-B14F-4D97-AF65-F5344CB8AC3E}">
        <p14:creationId xmlns:p14="http://schemas.microsoft.com/office/powerpoint/2010/main" val="62461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5"/>
          </p:nvPr>
        </p:nvSpPr>
        <p:spPr/>
        <p:txBody>
          <a:bodyPr/>
          <a:lstStyle/>
          <a:p>
            <a:fld id="{13AFF85F-8B28-4311-AD0B-53038BC811C2}" type="slidenum">
              <a:rPr lang="en-GB" smtClean="0"/>
              <a:t>21</a:t>
            </a:fld>
            <a:endParaRPr lang="en-GB"/>
          </a:p>
        </p:txBody>
      </p:sp>
    </p:spTree>
    <p:extLst>
      <p:ext uri="{BB962C8B-B14F-4D97-AF65-F5344CB8AC3E}">
        <p14:creationId xmlns:p14="http://schemas.microsoft.com/office/powerpoint/2010/main" val="408991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5"/>
          </p:nvPr>
        </p:nvSpPr>
        <p:spPr/>
        <p:txBody>
          <a:bodyPr/>
          <a:lstStyle/>
          <a:p>
            <a:fld id="{13AFF85F-8B28-4311-AD0B-53038BC811C2}" type="slidenum">
              <a:rPr lang="en-GB" smtClean="0"/>
              <a:t>22</a:t>
            </a:fld>
            <a:endParaRPr lang="en-GB"/>
          </a:p>
        </p:txBody>
      </p:sp>
    </p:spTree>
    <p:extLst>
      <p:ext uri="{BB962C8B-B14F-4D97-AF65-F5344CB8AC3E}">
        <p14:creationId xmlns:p14="http://schemas.microsoft.com/office/powerpoint/2010/main" val="36978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5"/>
          </p:nvPr>
        </p:nvSpPr>
        <p:spPr/>
        <p:txBody>
          <a:bodyPr/>
          <a:lstStyle/>
          <a:p>
            <a:fld id="{13AFF85F-8B28-4311-AD0B-53038BC811C2}" type="slidenum">
              <a:rPr lang="en-GB" smtClean="0"/>
              <a:t>23</a:t>
            </a:fld>
            <a:endParaRPr lang="en-GB"/>
          </a:p>
        </p:txBody>
      </p:sp>
    </p:spTree>
    <p:extLst>
      <p:ext uri="{BB962C8B-B14F-4D97-AF65-F5344CB8AC3E}">
        <p14:creationId xmlns:p14="http://schemas.microsoft.com/office/powerpoint/2010/main" val="333172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5"/>
          </p:nvPr>
        </p:nvSpPr>
        <p:spPr/>
        <p:txBody>
          <a:bodyPr/>
          <a:lstStyle/>
          <a:p>
            <a:fld id="{13AFF85F-8B28-4311-AD0B-53038BC811C2}" type="slidenum">
              <a:rPr lang="en-GB" smtClean="0"/>
              <a:t>24</a:t>
            </a:fld>
            <a:endParaRPr lang="en-GB"/>
          </a:p>
        </p:txBody>
      </p:sp>
    </p:spTree>
    <p:extLst>
      <p:ext uri="{BB962C8B-B14F-4D97-AF65-F5344CB8AC3E}">
        <p14:creationId xmlns:p14="http://schemas.microsoft.com/office/powerpoint/2010/main" val="110415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8E8325E-CBA3-A794-EAFD-31E43AC760E8}"/>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487D137D-506C-D74F-D828-22E5DCD6D3F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3m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96C0088-510A-A953-363F-6EB0FBD36891}"/>
              </a:ext>
            </a:extLst>
          </p:cNvPr>
          <p:cNvSpPr>
            <a:spLocks noGrp="1" noRot="1" noChangeAspect="1" noChangeArrowheads="1" noTextEdit="1"/>
          </p:cNvSpPr>
          <p:nvPr>
            <p:ph type="sldImg"/>
          </p:nvPr>
        </p:nvSpPr>
        <p:spPr>
          <a:ln cap="flat"/>
        </p:spPr>
      </p:sp>
      <p:sp>
        <p:nvSpPr>
          <p:cNvPr id="61443" name="Rectangle 3">
            <a:extLst>
              <a:ext uri="{FF2B5EF4-FFF2-40B4-BE49-F238E27FC236}">
                <a16:creationId xmlns:a16="http://schemas.microsoft.com/office/drawing/2014/main" id="{FAA7DF59-B8CC-0285-7B0E-8F45FDB32E2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5m Explain the process of acculturation and the process of adjusting to the local culture, the ups and downs.</a:t>
            </a:r>
          </a:p>
          <a:p>
            <a:r>
              <a:rPr lang="en-US" altLang="en-US"/>
              <a:t>Focus on the impact on the family and what will happen to the family relationships in this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E12934D-749D-F74D-7386-D1474CBB88E8}"/>
              </a:ext>
            </a:extLst>
          </p:cNvPr>
          <p:cNvSpPr>
            <a:spLocks noGrp="1" noRot="1" noChangeAspect="1" noChangeArrowheads="1" noTextEdit="1"/>
          </p:cNvSpPr>
          <p:nvPr>
            <p:ph type="sldImg"/>
          </p:nvPr>
        </p:nvSpPr>
        <p:spPr>
          <a:ln cap="flat"/>
        </p:spPr>
      </p:sp>
      <p:sp>
        <p:nvSpPr>
          <p:cNvPr id="65539" name="Rectangle 3">
            <a:extLst>
              <a:ext uri="{FF2B5EF4-FFF2-40B4-BE49-F238E27FC236}">
                <a16:creationId xmlns:a16="http://schemas.microsoft.com/office/drawing/2014/main" id="{98F73A46-C7C1-4BCB-57E5-680CBC24000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3m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7/11/2023</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274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7/11/2023</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08582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7/11/2023</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98677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7/11/2023</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8976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7/11/2023</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57225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7/11/2023</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91737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7/11/2023</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88994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7/11/2023</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8399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7/11/2023</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54587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7/11/2023</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11740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7/11/2023</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01844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7/11/2023</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164196132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hyperlink" Target="https://www.theannainstitute.org/Finding%20Your%20ACE%20Scor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u-YgKtSzdl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_1Vn9OwDjgQ&amp;feature=fvs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729A30-F429-4967-81E8-45F6757C8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FC137C-7F97-41FA-86A1-2E01C3837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967903" cy="68579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9FBFB9D3-7D34-4948-B4D0-73E7B6E52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54949" y="-54949"/>
            <a:ext cx="6858005" cy="6967903"/>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A231E01F-83FD-FDBD-5992-597927C973D0}"/>
              </a:ext>
            </a:extLst>
          </p:cNvPr>
          <p:cNvSpPr>
            <a:spLocks noGrp="1"/>
          </p:cNvSpPr>
          <p:nvPr>
            <p:ph type="ctrTitle"/>
          </p:nvPr>
        </p:nvSpPr>
        <p:spPr>
          <a:xfrm>
            <a:off x="1084728" y="2754999"/>
            <a:ext cx="4348578" cy="2005262"/>
          </a:xfrm>
        </p:spPr>
        <p:txBody>
          <a:bodyPr>
            <a:normAutofit/>
          </a:bodyPr>
          <a:lstStyle/>
          <a:p>
            <a:pPr>
              <a:lnSpc>
                <a:spcPct val="100000"/>
              </a:lnSpc>
            </a:pPr>
            <a:r>
              <a:rPr lang="en-GB" sz="2500" dirty="0"/>
              <a:t>Cultural humility and working across cultures: Lessons from first- and second-generation immigrants</a:t>
            </a:r>
          </a:p>
        </p:txBody>
      </p:sp>
      <p:sp>
        <p:nvSpPr>
          <p:cNvPr id="3" name="Subtitle 2">
            <a:extLst>
              <a:ext uri="{FF2B5EF4-FFF2-40B4-BE49-F238E27FC236}">
                <a16:creationId xmlns:a16="http://schemas.microsoft.com/office/drawing/2014/main" id="{5FCC69CD-3D37-4463-956C-EE10E618CB4E}"/>
              </a:ext>
            </a:extLst>
          </p:cNvPr>
          <p:cNvSpPr>
            <a:spLocks noGrp="1"/>
          </p:cNvSpPr>
          <p:nvPr>
            <p:ph type="subTitle" idx="1"/>
          </p:nvPr>
        </p:nvSpPr>
        <p:spPr>
          <a:xfrm>
            <a:off x="1084728" y="4902489"/>
            <a:ext cx="4348578" cy="985075"/>
          </a:xfrm>
        </p:spPr>
        <p:txBody>
          <a:bodyPr>
            <a:normAutofit/>
          </a:bodyPr>
          <a:lstStyle/>
          <a:p>
            <a:r>
              <a:rPr lang="en-GB" dirty="0" err="1"/>
              <a:t>Dr.</a:t>
            </a:r>
            <a:r>
              <a:rPr lang="en-GB" dirty="0"/>
              <a:t> Hellmuth Weich</a:t>
            </a:r>
          </a:p>
        </p:txBody>
      </p:sp>
      <p:pic>
        <p:nvPicPr>
          <p:cNvPr id="4" name="Picture 3" descr="hand holding ball">
            <a:extLst>
              <a:ext uri="{FF2B5EF4-FFF2-40B4-BE49-F238E27FC236}">
                <a16:creationId xmlns:a16="http://schemas.microsoft.com/office/drawing/2014/main" id="{FE656153-DE99-F26E-BF3C-96EB5274FFAA}"/>
              </a:ext>
            </a:extLst>
          </p:cNvPr>
          <p:cNvPicPr>
            <a:picLocks noChangeAspect="1"/>
          </p:cNvPicPr>
          <p:nvPr/>
        </p:nvPicPr>
        <p:blipFill rotWithShape="1">
          <a:blip r:embed="rId2"/>
          <a:srcRect l="26487" r="22734"/>
          <a:stretch/>
        </p:blipFill>
        <p:spPr>
          <a:xfrm>
            <a:off x="6967903" y="-14"/>
            <a:ext cx="5236733" cy="6858000"/>
          </a:xfrm>
          <a:prstGeom prst="rect">
            <a:avLst/>
          </a:prstGeom>
        </p:spPr>
      </p:pic>
      <p:pic>
        <p:nvPicPr>
          <p:cNvPr id="5" name="Picture 4">
            <a:extLst>
              <a:ext uri="{FF2B5EF4-FFF2-40B4-BE49-F238E27FC236}">
                <a16:creationId xmlns:a16="http://schemas.microsoft.com/office/drawing/2014/main" id="{0F072D5C-5EED-ADA7-1350-C589ECF7FED5}"/>
              </a:ext>
            </a:extLst>
          </p:cNvPr>
          <p:cNvPicPr>
            <a:picLocks noChangeAspect="1"/>
          </p:cNvPicPr>
          <p:nvPr/>
        </p:nvPicPr>
        <p:blipFill>
          <a:blip r:embed="rId3"/>
          <a:stretch>
            <a:fillRect/>
          </a:stretch>
        </p:blipFill>
        <p:spPr>
          <a:xfrm>
            <a:off x="4407332" y="4638819"/>
            <a:ext cx="2143125" cy="2143125"/>
          </a:xfrm>
          <a:prstGeom prst="rect">
            <a:avLst/>
          </a:prstGeom>
        </p:spPr>
      </p:pic>
    </p:spTree>
    <p:extLst>
      <p:ext uri="{BB962C8B-B14F-4D97-AF65-F5344CB8AC3E}">
        <p14:creationId xmlns:p14="http://schemas.microsoft.com/office/powerpoint/2010/main" val="27857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45B6-28A8-456D-8820-4FB42CA085C8}"/>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2B74208A-80B4-44BB-AF5A-299E09F399BE}"/>
              </a:ext>
            </a:extLst>
          </p:cNvPr>
          <p:cNvSpPr>
            <a:spLocks noGrp="1"/>
          </p:cNvSpPr>
          <p:nvPr>
            <p:ph idx="1"/>
          </p:nvPr>
        </p:nvSpPr>
        <p:spPr/>
        <p:txBody>
          <a:bodyPr/>
          <a:lstStyle/>
          <a:p>
            <a:pPr>
              <a:defRPr/>
            </a:pPr>
            <a:r>
              <a:rPr lang="en-GB" dirty="0"/>
              <a:t>Most </a:t>
            </a:r>
            <a:r>
              <a:rPr lang="en-GB" b="1" dirty="0"/>
              <a:t>interpreters in UK are ad hoc and have no formal training in mental Health, increasing the risk of no formal training in psychiatric terms</a:t>
            </a:r>
            <a:r>
              <a:rPr lang="en-GB" dirty="0"/>
              <a:t>. To make sense of the information given by a psychotic patient, </a:t>
            </a:r>
            <a:r>
              <a:rPr lang="en-GB" b="1" u="sng" dirty="0"/>
              <a:t>they may paraphrase, summarise or make an attempt to interpret meaning which changes the information altogether.</a:t>
            </a:r>
          </a:p>
          <a:p>
            <a:pPr marL="0" indent="0">
              <a:buNone/>
              <a:defRPr/>
            </a:pPr>
            <a:endParaRPr lang="en-GB" dirty="0"/>
          </a:p>
        </p:txBody>
      </p:sp>
      <p:sp>
        <p:nvSpPr>
          <p:cNvPr id="4" name="Oval 3">
            <a:extLst>
              <a:ext uri="{FF2B5EF4-FFF2-40B4-BE49-F238E27FC236}">
                <a16:creationId xmlns:a16="http://schemas.microsoft.com/office/drawing/2014/main" id="{8E43F96F-1418-974E-6A99-63C890A603FF}"/>
              </a:ext>
            </a:extLst>
          </p:cNvPr>
          <p:cNvSpPr/>
          <p:nvPr/>
        </p:nvSpPr>
        <p:spPr>
          <a:xfrm>
            <a:off x="1518406" y="4404219"/>
            <a:ext cx="2273417" cy="1258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Translating mental health terms</a:t>
            </a:r>
          </a:p>
        </p:txBody>
      </p:sp>
    </p:spTree>
    <p:extLst>
      <p:ext uri="{BB962C8B-B14F-4D97-AF65-F5344CB8AC3E}">
        <p14:creationId xmlns:p14="http://schemas.microsoft.com/office/powerpoint/2010/main" val="283552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should the emphasis be?</a:t>
            </a:r>
          </a:p>
        </p:txBody>
      </p:sp>
      <p:sp>
        <p:nvSpPr>
          <p:cNvPr id="3" name="Content Placeholder 2"/>
          <p:cNvSpPr>
            <a:spLocks noGrp="1"/>
          </p:cNvSpPr>
          <p:nvPr>
            <p:ph idx="1"/>
          </p:nvPr>
        </p:nvSpPr>
        <p:spPr/>
        <p:txBody>
          <a:bodyPr>
            <a:normAutofit lnSpcReduction="10000"/>
          </a:bodyPr>
          <a:lstStyle/>
          <a:p>
            <a:pPr marL="0" indent="0">
              <a:buNone/>
            </a:pPr>
            <a:r>
              <a:rPr lang="en-GB" dirty="0"/>
              <a:t>We will all agree that:</a:t>
            </a:r>
          </a:p>
          <a:p>
            <a:r>
              <a:rPr lang="en-GB" dirty="0"/>
              <a:t>Language matters</a:t>
            </a:r>
          </a:p>
          <a:p>
            <a:r>
              <a:rPr lang="en-GB" dirty="0"/>
              <a:t>Language has been used to marginalise and oppress</a:t>
            </a:r>
          </a:p>
          <a:p>
            <a:r>
              <a:rPr lang="en-GB" dirty="0"/>
              <a:t>Language creates barriers</a:t>
            </a:r>
          </a:p>
          <a:p>
            <a:r>
              <a:rPr lang="en-GB" i="1" dirty="0"/>
              <a:t>Language is the first step to turning people into non-human objects (Mark Neary)</a:t>
            </a:r>
          </a:p>
          <a:p>
            <a:r>
              <a:rPr lang="en-GB" dirty="0"/>
              <a:t>Language reflects our values</a:t>
            </a:r>
          </a:p>
          <a:p>
            <a:pPr marL="0" indent="0">
              <a:buNone/>
            </a:pPr>
            <a:endParaRPr lang="en-GB" dirty="0"/>
          </a:p>
          <a:p>
            <a:pPr marL="0" indent="0">
              <a:buNone/>
            </a:pPr>
            <a:r>
              <a:rPr lang="en-GB" dirty="0"/>
              <a:t>But ….</a:t>
            </a:r>
          </a:p>
        </p:txBody>
      </p:sp>
    </p:spTree>
    <p:extLst>
      <p:ext uri="{BB962C8B-B14F-4D97-AF65-F5344CB8AC3E}">
        <p14:creationId xmlns:p14="http://schemas.microsoft.com/office/powerpoint/2010/main" val="381685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22F0-5535-65CF-3422-5843E3561898}"/>
              </a:ext>
            </a:extLst>
          </p:cNvPr>
          <p:cNvSpPr>
            <a:spLocks noGrp="1"/>
          </p:cNvSpPr>
          <p:nvPr>
            <p:ph type="title"/>
          </p:nvPr>
        </p:nvSpPr>
        <p:spPr>
          <a:xfrm>
            <a:off x="934749" y="163482"/>
            <a:ext cx="9950103" cy="818030"/>
          </a:xfrm>
        </p:spPr>
        <p:txBody>
          <a:bodyPr/>
          <a:lstStyle/>
          <a:p>
            <a:r>
              <a:rPr lang="en-GB" dirty="0"/>
              <a:t>WHERE SHOULD THE EMPHASIS BE?</a:t>
            </a:r>
          </a:p>
        </p:txBody>
      </p:sp>
      <p:sp>
        <p:nvSpPr>
          <p:cNvPr id="3" name="Content Placeholder 2">
            <a:extLst>
              <a:ext uri="{FF2B5EF4-FFF2-40B4-BE49-F238E27FC236}">
                <a16:creationId xmlns:a16="http://schemas.microsoft.com/office/drawing/2014/main" id="{1224DC0C-00F9-7D8C-6355-A630C20BF3B5}"/>
              </a:ext>
            </a:extLst>
          </p:cNvPr>
          <p:cNvSpPr>
            <a:spLocks noGrp="1"/>
          </p:cNvSpPr>
          <p:nvPr>
            <p:ph idx="1"/>
          </p:nvPr>
        </p:nvSpPr>
        <p:spPr>
          <a:xfrm>
            <a:off x="218114" y="1350628"/>
            <a:ext cx="10809351" cy="4590202"/>
          </a:xfrm>
        </p:spPr>
        <p:txBody>
          <a:bodyPr/>
          <a:lstStyle/>
          <a:p>
            <a:r>
              <a:rPr lang="en-GB" dirty="0"/>
              <a:t>Language is central to advocacy and empowerment. </a:t>
            </a:r>
            <a:r>
              <a:rPr lang="en-GB" b="1" dirty="0"/>
              <a:t>But have we tipped the scales away from social action to social talking </a:t>
            </a:r>
            <a:r>
              <a:rPr lang="en-GB" b="1" dirty="0">
                <a:solidFill>
                  <a:srgbClr val="C00000"/>
                </a:solidFill>
              </a:rPr>
              <a:t>and not direct action</a:t>
            </a:r>
            <a:r>
              <a:rPr lang="en-GB" dirty="0"/>
              <a:t>, </a:t>
            </a:r>
            <a:r>
              <a:rPr lang="en-GB" b="1" dirty="0">
                <a:solidFill>
                  <a:srgbClr val="C00000"/>
                </a:solidFill>
              </a:rPr>
              <a:t>things that people can see and experience</a:t>
            </a:r>
            <a:r>
              <a:rPr lang="en-GB" dirty="0"/>
              <a:t>? </a:t>
            </a:r>
          </a:p>
          <a:p>
            <a:r>
              <a:rPr lang="en-GB" dirty="0"/>
              <a:t>The </a:t>
            </a:r>
            <a:r>
              <a:rPr lang="en-GB" b="1" dirty="0">
                <a:solidFill>
                  <a:srgbClr val="C00000"/>
                </a:solidFill>
              </a:rPr>
              <a:t>emphasis on language allows us to hide behind language</a:t>
            </a:r>
            <a:r>
              <a:rPr lang="en-GB" dirty="0"/>
              <a:t>. </a:t>
            </a:r>
            <a:r>
              <a:rPr lang="en-GB" b="1" u="sng" dirty="0">
                <a:solidFill>
                  <a:srgbClr val="C00000"/>
                </a:solidFill>
              </a:rPr>
              <a:t>It allows students to say, I used the right language, I was so aware of the issues of discrimination, without saying what they have done about it. What has actually changed for the people? </a:t>
            </a:r>
            <a:r>
              <a:rPr lang="en-GB" dirty="0"/>
              <a:t>SBW</a:t>
            </a:r>
          </a:p>
          <a:p>
            <a:r>
              <a:rPr lang="en-GB" dirty="0"/>
              <a:t>There is no emphasis in the social work curriculum, SWE standards, the PCF, etc. on community engagement and community action. Our emphasis is more on writing good reports. </a:t>
            </a:r>
            <a:r>
              <a:rPr lang="en-GB" b="1" u="sng" dirty="0"/>
              <a:t>Good reports only mean that we fit well into systems. That we have been co-opted into the system and not challenging the system. </a:t>
            </a:r>
          </a:p>
          <a:p>
            <a:endParaRPr lang="en-GB" dirty="0"/>
          </a:p>
          <a:p>
            <a:endParaRPr lang="en-GB" dirty="0"/>
          </a:p>
        </p:txBody>
      </p:sp>
    </p:spTree>
    <p:extLst>
      <p:ext uri="{BB962C8B-B14F-4D97-AF65-F5344CB8AC3E}">
        <p14:creationId xmlns:p14="http://schemas.microsoft.com/office/powerpoint/2010/main" val="224301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76EB6E0-2F24-4AA0-B3ED-D10E8C17AA2C}"/>
              </a:ext>
            </a:extLst>
          </p:cNvPr>
          <p:cNvSpPr>
            <a:spLocks noGrp="1" noChangeArrowheads="1"/>
          </p:cNvSpPr>
          <p:nvPr>
            <p:ph type="title"/>
          </p:nvPr>
        </p:nvSpPr>
        <p:spPr>
          <a:xfrm>
            <a:off x="1774825" y="260350"/>
            <a:ext cx="8713788" cy="1206500"/>
          </a:xfrm>
        </p:spPr>
        <p:txBody>
          <a:bodyPr>
            <a:noAutofit/>
          </a:bodyPr>
          <a:lstStyle/>
          <a:p>
            <a:pPr>
              <a:defRPr/>
            </a:pPr>
            <a:r>
              <a:rPr lang="en-GB" altLang="en-US" sz="2400" dirty="0"/>
              <a:t>Critically consider the following slide. Come up with points both in favour and against it:</a:t>
            </a:r>
          </a:p>
        </p:txBody>
      </p:sp>
      <p:sp>
        <p:nvSpPr>
          <p:cNvPr id="31747" name="Rectangle 3">
            <a:extLst>
              <a:ext uri="{FF2B5EF4-FFF2-40B4-BE49-F238E27FC236}">
                <a16:creationId xmlns:a16="http://schemas.microsoft.com/office/drawing/2014/main" id="{5B20A940-1456-4586-BC44-0BE206469F2A}"/>
              </a:ext>
            </a:extLst>
          </p:cNvPr>
          <p:cNvSpPr>
            <a:spLocks noGrp="1" noChangeArrowheads="1"/>
          </p:cNvSpPr>
          <p:nvPr>
            <p:ph idx="1"/>
          </p:nvPr>
        </p:nvSpPr>
        <p:spPr>
          <a:xfrm>
            <a:off x="1524000" y="1628776"/>
            <a:ext cx="9144000" cy="5229225"/>
          </a:xfrm>
        </p:spPr>
        <p:txBody>
          <a:bodyPr>
            <a:normAutofit fontScale="92500"/>
          </a:bodyPr>
          <a:lstStyle/>
          <a:p>
            <a:pPr marL="365125" indent="-365125">
              <a:buNone/>
            </a:pPr>
            <a:r>
              <a:rPr lang="en-GB" altLang="en-US" sz="2400" dirty="0"/>
              <a:t>Anti-racist and anti-oppressive practice are considered essential components of social work education and practice. … Influenced by a and in the process lost their original meaning. </a:t>
            </a:r>
            <a:r>
              <a:rPr lang="en-GB" altLang="en-US" sz="2400" b="1" dirty="0"/>
              <a:t>…Marxist view of the state and Foucauldian insight into both the power of discourse and controlling aspects of the “helping profession”, it is argued that what were considered radical measures have now become institutionalised anti-oppressive social work, rather than being a change to the state has allowed the state to reposition itself once again as a benign provider of welfare, and via the anti-oppressive social worker is able to enforce new moral codes of behaviour on the recipients of welfare</a:t>
            </a:r>
            <a:r>
              <a:rPr lang="en-GB" altLang="en-US" sz="2000" b="1" dirty="0"/>
              <a:t>”</a:t>
            </a:r>
          </a:p>
          <a:p>
            <a:pPr marL="365125" indent="-365125">
              <a:buNone/>
            </a:pPr>
            <a:r>
              <a:rPr lang="en-GB" altLang="en-US" sz="1600" dirty="0"/>
              <a:t>McLaughlin, K, 2005. From ridicule to institutionalization: anti-oppression, the state and social work</a:t>
            </a:r>
          </a:p>
        </p:txBody>
      </p:sp>
    </p:spTree>
  </p:cSld>
  <p:clrMapOvr>
    <a:masterClrMapping/>
  </p:clrMapOvr>
  <p:transition spd="slow" advTm="30734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3BAF848E-640E-4A9C-BC40-0D2FD4349BCA}"/>
              </a:ext>
            </a:extLst>
          </p:cNvPr>
          <p:cNvSpPr>
            <a:spLocks noChangeArrowheads="1"/>
          </p:cNvSpPr>
          <p:nvPr/>
        </p:nvSpPr>
        <p:spPr bwMode="auto">
          <a:xfrm>
            <a:off x="1847850" y="333376"/>
            <a:ext cx="82804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eaLnBrk="1" hangingPunct="1">
              <a:spcBef>
                <a:spcPct val="0"/>
              </a:spcBef>
              <a:buClrTx/>
              <a:buFontTx/>
              <a:buNone/>
            </a:pPr>
            <a:r>
              <a:rPr lang="en-GB" altLang="en-US" sz="2600">
                <a:solidFill>
                  <a:schemeClr val="tx1"/>
                </a:solidFill>
                <a:latin typeface="Calibri" panose="020F0502020204030204" pitchFamily="34" charset="0"/>
              </a:rPr>
              <a:t>In similar vein, AOP has recently attracted criticism from within the social work profession. Some have said it </a:t>
            </a:r>
            <a:r>
              <a:rPr lang="en-GB" altLang="en-US" sz="2600" b="1">
                <a:solidFill>
                  <a:schemeClr val="tx1"/>
                </a:solidFill>
                <a:latin typeface="Calibri" panose="020F0502020204030204" pitchFamily="34" charset="0"/>
              </a:rPr>
              <a:t>consists of nothing more than rhetoric</a:t>
            </a:r>
            <a:r>
              <a:rPr lang="en-GB" altLang="en-US" sz="2600">
                <a:solidFill>
                  <a:schemeClr val="tx1"/>
                </a:solidFill>
                <a:latin typeface="Calibri" panose="020F0502020204030204" pitchFamily="34" charset="0"/>
              </a:rPr>
              <a:t>, and is a </a:t>
            </a:r>
            <a:r>
              <a:rPr lang="en-GB" altLang="en-US" sz="2600" b="1">
                <a:solidFill>
                  <a:schemeClr val="tx1"/>
                </a:solidFill>
                <a:latin typeface="Calibri" panose="020F0502020204030204" pitchFamily="34" charset="0"/>
              </a:rPr>
              <a:t>cloak to hide behind while implementing state policy</a:t>
            </a:r>
            <a:r>
              <a:rPr lang="en-GB" altLang="en-US" sz="2600">
                <a:solidFill>
                  <a:schemeClr val="tx1"/>
                </a:solidFill>
                <a:latin typeface="Calibri" panose="020F0502020204030204" pitchFamily="34" charset="0"/>
              </a:rPr>
              <a:t>. For example, social work plays a key role in </a:t>
            </a:r>
            <a:r>
              <a:rPr lang="en-GB" altLang="en-US" sz="2600" b="1">
                <a:solidFill>
                  <a:schemeClr val="tx1"/>
                </a:solidFill>
                <a:latin typeface="Calibri" panose="020F0502020204030204" pitchFamily="34" charset="0"/>
              </a:rPr>
              <a:t>the internal regulation of immigration policy,</a:t>
            </a:r>
            <a:r>
              <a:rPr lang="en-GB" altLang="en-US" sz="2600">
                <a:solidFill>
                  <a:schemeClr val="tx1"/>
                </a:solidFill>
                <a:latin typeface="Calibri" panose="020F0502020204030204" pitchFamily="34" charset="0"/>
              </a:rPr>
              <a:t> being </a:t>
            </a:r>
            <a:r>
              <a:rPr lang="en-GB" altLang="en-US" sz="2600" b="1">
                <a:solidFill>
                  <a:schemeClr val="tx1"/>
                </a:solidFill>
                <a:latin typeface="Calibri" panose="020F0502020204030204" pitchFamily="34" charset="0"/>
              </a:rPr>
              <a:t>obliged to inform the Home Office if a failed asylum seeker</a:t>
            </a:r>
            <a:r>
              <a:rPr lang="en-GB" altLang="en-US" sz="2600">
                <a:solidFill>
                  <a:schemeClr val="tx1"/>
                </a:solidFill>
                <a:latin typeface="Calibri" panose="020F0502020204030204" pitchFamily="34" charset="0"/>
              </a:rPr>
              <a:t>, or anyone else they consider to be in the country unlawfully, tries to claim community care services. And there is evidence that local authorities </a:t>
            </a:r>
            <a:r>
              <a:rPr lang="en-GB" altLang="en-US" sz="2600" b="1">
                <a:solidFill>
                  <a:schemeClr val="tx1"/>
                </a:solidFill>
                <a:latin typeface="Calibri" panose="020F0502020204030204" pitchFamily="34" charset="0"/>
              </a:rPr>
              <a:t>are interpreting in the narrowest possible way the ‘eligibility criteria’ for services that immigrants must satisfy:</a:t>
            </a:r>
            <a:r>
              <a:rPr lang="en-GB" altLang="en-US" sz="2600">
                <a:solidFill>
                  <a:schemeClr val="tx1"/>
                </a:solidFill>
                <a:latin typeface="Calibri" panose="020F0502020204030204" pitchFamily="34" charset="0"/>
              </a:rPr>
              <a:t> one Court of Appeal judge recently lambasted Leicester City Council and said </a:t>
            </a:r>
            <a:r>
              <a:rPr lang="en-GB" altLang="en-US" sz="2600" b="1">
                <a:solidFill>
                  <a:schemeClr val="tx1"/>
                </a:solidFill>
                <a:latin typeface="Calibri" panose="020F0502020204030204" pitchFamily="34" charset="0"/>
              </a:rPr>
              <a:t>its policies amounted to starving ‘immigrants out of the country by withholding last resort assistance’</a:t>
            </a:r>
          </a:p>
        </p:txBody>
      </p:sp>
      <p:sp>
        <p:nvSpPr>
          <p:cNvPr id="47107" name="Rectangle 2">
            <a:extLst>
              <a:ext uri="{FF2B5EF4-FFF2-40B4-BE49-F238E27FC236}">
                <a16:creationId xmlns:a16="http://schemas.microsoft.com/office/drawing/2014/main" id="{AE7C7AA2-88F6-4A6E-845D-674D0556E9AC}"/>
              </a:ext>
            </a:extLst>
          </p:cNvPr>
          <p:cNvSpPr>
            <a:spLocks noChangeArrowheads="1"/>
          </p:cNvSpPr>
          <p:nvPr/>
        </p:nvSpPr>
        <p:spPr bwMode="auto">
          <a:xfrm>
            <a:off x="2135188" y="6308725"/>
            <a:ext cx="7993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eaLnBrk="1" hangingPunct="1">
              <a:spcBef>
                <a:spcPct val="0"/>
              </a:spcBef>
              <a:buClrTx/>
              <a:buFontTx/>
              <a:buNone/>
            </a:pPr>
            <a:r>
              <a:rPr lang="en-GB" altLang="en-US">
                <a:solidFill>
                  <a:schemeClr val="tx1"/>
                </a:solidFill>
                <a:latin typeface="Calibri" panose="020F0502020204030204" pitchFamily="34" charset="0"/>
              </a:rPr>
              <a:t>http://www.spiked-online.com/newsite/article/827#.VkEPMvnhDIU</a:t>
            </a:r>
          </a:p>
        </p:txBody>
      </p:sp>
    </p:spTree>
  </p:cSld>
  <p:clrMapOvr>
    <a:masterClrMapping/>
  </p:clrMapOvr>
  <p:transition spd="slow" advTm="6614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B677DE7-D2AD-4598-A536-F45A8E771972}"/>
              </a:ext>
            </a:extLst>
          </p:cNvPr>
          <p:cNvSpPr>
            <a:spLocks noGrp="1"/>
          </p:cNvSpPr>
          <p:nvPr>
            <p:ph type="title"/>
          </p:nvPr>
        </p:nvSpPr>
        <p:spPr>
          <a:xfrm>
            <a:off x="3071813" y="0"/>
            <a:ext cx="6019800" cy="1143000"/>
          </a:xfrm>
        </p:spPr>
        <p:txBody>
          <a:bodyPr>
            <a:normAutofit/>
          </a:bodyPr>
          <a:lstStyle/>
          <a:p>
            <a:pPr>
              <a:defRPr/>
            </a:pPr>
            <a:r>
              <a:rPr lang="en-GB" altLang="en-US" sz="4000" dirty="0"/>
              <a:t>2 Words Not Actions</a:t>
            </a:r>
          </a:p>
        </p:txBody>
      </p:sp>
      <p:sp>
        <p:nvSpPr>
          <p:cNvPr id="49155" name="Rectangle 3">
            <a:extLst>
              <a:ext uri="{FF2B5EF4-FFF2-40B4-BE49-F238E27FC236}">
                <a16:creationId xmlns:a16="http://schemas.microsoft.com/office/drawing/2014/main" id="{58DA1E2F-2240-4239-A24E-1AE61D17FDC2}"/>
              </a:ext>
            </a:extLst>
          </p:cNvPr>
          <p:cNvSpPr>
            <a:spLocks noGrp="1" noChangeArrowheads="1"/>
          </p:cNvSpPr>
          <p:nvPr>
            <p:ph idx="1"/>
          </p:nvPr>
        </p:nvSpPr>
        <p:spPr>
          <a:xfrm>
            <a:off x="1524000" y="1066801"/>
            <a:ext cx="9144000" cy="4678363"/>
          </a:xfrm>
          <a:solidFill>
            <a:srgbClr val="A07808"/>
          </a:solidFill>
        </p:spPr>
        <p:txBody>
          <a:bodyPr/>
          <a:lstStyle/>
          <a:p>
            <a:pPr eaLnBrk="1" hangingPunct="1">
              <a:lnSpc>
                <a:spcPct val="90000"/>
              </a:lnSpc>
            </a:pPr>
            <a:r>
              <a:rPr lang="en-GB" altLang="en-US" sz="2400" dirty="0"/>
              <a:t>Too much attention being paid to language, censoring certain words as being inappropriate/ offensive. </a:t>
            </a:r>
          </a:p>
          <a:p>
            <a:pPr eaLnBrk="1" hangingPunct="1">
              <a:lnSpc>
                <a:spcPct val="90000"/>
              </a:lnSpc>
              <a:buFont typeface="Symbol" panose="05050102010706020507" pitchFamily="18" charset="2"/>
              <a:buNone/>
            </a:pPr>
            <a:r>
              <a:rPr lang="en-GB" altLang="en-US" sz="2400" b="1" i="1" dirty="0"/>
              <a:t>“I used to think I was poor. Then they told me I wasn’t poor, I was needy. They told me it was self-defeating to think of myself as needy, I was deprived. They then told me deprived was a bad image, I was underprivileged. They told me underprivileged was over used, I was disadvantaged. I still haven’t got a dime. But I sure have a great vocabulary</a:t>
            </a:r>
            <a:r>
              <a:rPr lang="en-GB" altLang="en-US" sz="2400" i="1" dirty="0"/>
              <a:t>”</a:t>
            </a:r>
            <a:r>
              <a:rPr lang="en-GB" altLang="en-US" sz="2400" dirty="0"/>
              <a:t> (McLaughlin, 2005:291)</a:t>
            </a:r>
          </a:p>
          <a:p>
            <a:pPr eaLnBrk="1" hangingPunct="1">
              <a:lnSpc>
                <a:spcPct val="90000"/>
              </a:lnSpc>
            </a:pPr>
            <a:r>
              <a:rPr lang="en-GB" altLang="en-US" sz="2400" i="1" dirty="0">
                <a:solidFill>
                  <a:srgbClr val="00FF00"/>
                </a:solidFill>
              </a:rPr>
              <a:t>Need </a:t>
            </a:r>
            <a:r>
              <a:rPr lang="en-GB" altLang="en-US" sz="2400" b="1" i="1" dirty="0">
                <a:solidFill>
                  <a:srgbClr val="00FF00"/>
                </a:solidFill>
              </a:rPr>
              <a:t>ACTION AND WORDS</a:t>
            </a:r>
            <a:r>
              <a:rPr lang="en-GB" altLang="en-US" sz="2400" i="1" dirty="0">
                <a:solidFill>
                  <a:srgbClr val="00FF00"/>
                </a:solidFill>
              </a:rPr>
              <a:t>!</a:t>
            </a:r>
          </a:p>
          <a:p>
            <a:pPr eaLnBrk="1" hangingPunct="1">
              <a:lnSpc>
                <a:spcPct val="90000"/>
              </a:lnSpc>
            </a:pPr>
            <a:r>
              <a:rPr lang="en-GB" altLang="en-US" sz="2400" i="1" dirty="0">
                <a:solidFill>
                  <a:srgbClr val="00FF00"/>
                </a:solidFill>
              </a:rPr>
              <a:t>Need to be careful that focus 						on words does not blind </a:t>
            </a:r>
          </a:p>
          <a:p>
            <a:pPr eaLnBrk="1" hangingPunct="1">
              <a:lnSpc>
                <a:spcPct val="90000"/>
              </a:lnSpc>
              <a:buFont typeface="Symbol" panose="05050102010706020507" pitchFamily="18" charset="2"/>
              <a:buNone/>
            </a:pPr>
            <a:r>
              <a:rPr lang="en-GB" altLang="en-US" sz="2400" i="1" dirty="0">
                <a:solidFill>
                  <a:srgbClr val="00FF00"/>
                </a:solidFill>
              </a:rPr>
              <a:t>		what needs to be done.</a:t>
            </a:r>
            <a:r>
              <a:rPr lang="en-GB" altLang="en-US" sz="2400" i="1" dirty="0">
                <a:solidFill>
                  <a:srgbClr val="9999FF"/>
                </a:solidFill>
              </a:rPr>
              <a:t> </a:t>
            </a:r>
          </a:p>
        </p:txBody>
      </p:sp>
    </p:spTree>
  </p:cSld>
  <p:clrMapOvr>
    <a:masterClrMapping/>
  </p:clrMapOvr>
  <p:transition spd="slow" advTm="52835"/>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D081-585A-5D74-F441-93179BA6F010}"/>
              </a:ext>
            </a:extLst>
          </p:cNvPr>
          <p:cNvSpPr>
            <a:spLocks noGrp="1"/>
          </p:cNvSpPr>
          <p:nvPr>
            <p:ph type="title"/>
          </p:nvPr>
        </p:nvSpPr>
        <p:spPr/>
        <p:txBody>
          <a:bodyPr/>
          <a:lstStyle/>
          <a:p>
            <a:r>
              <a:rPr lang="en-GB" dirty="0"/>
              <a:t>Is humour always humour?</a:t>
            </a:r>
          </a:p>
        </p:txBody>
      </p:sp>
      <p:sp>
        <p:nvSpPr>
          <p:cNvPr id="3" name="Content Placeholder 2">
            <a:extLst>
              <a:ext uri="{FF2B5EF4-FFF2-40B4-BE49-F238E27FC236}">
                <a16:creationId xmlns:a16="http://schemas.microsoft.com/office/drawing/2014/main" id="{AE8D22EC-9066-45B0-37D6-AFCCE5F039C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1554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2EC24213-FC04-4A18-A697-955F20C8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th winding through a grassy field">
            <a:extLst>
              <a:ext uri="{FF2B5EF4-FFF2-40B4-BE49-F238E27FC236}">
                <a16:creationId xmlns:a16="http://schemas.microsoft.com/office/drawing/2014/main" id="{3B1032B0-0713-A408-95F9-5A7A3998582C}"/>
              </a:ext>
            </a:extLst>
          </p:cNvPr>
          <p:cNvPicPr>
            <a:picLocks noChangeAspect="1"/>
          </p:cNvPicPr>
          <p:nvPr/>
        </p:nvPicPr>
        <p:blipFill rotWithShape="1">
          <a:blip r:embed="rId2"/>
          <a:srcRect t="6281" b="9351"/>
          <a:stretch/>
        </p:blipFill>
        <p:spPr>
          <a:xfrm>
            <a:off x="1" y="10"/>
            <a:ext cx="12192000" cy="6865939"/>
          </a:xfrm>
          <a:prstGeom prst="rect">
            <a:avLst/>
          </a:prstGeom>
        </p:spPr>
      </p:pic>
      <p:sp>
        <p:nvSpPr>
          <p:cNvPr id="13" name="Rectangle 12">
            <a:extLst>
              <a:ext uri="{FF2B5EF4-FFF2-40B4-BE49-F238E27FC236}">
                <a16:creationId xmlns:a16="http://schemas.microsoft.com/office/drawing/2014/main" id="{C7846A0D-19A4-4F64-B17F-AB38D3F47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75095" y="-478377"/>
            <a:ext cx="6865949" cy="7816133"/>
          </a:xfrm>
          <a:prstGeom prst="rect">
            <a:avLst/>
          </a:prstGeom>
          <a:gradFill flip="none" rotWithShape="1">
            <a:gsLst>
              <a:gs pos="0">
                <a:srgbClr val="000000">
                  <a:alpha val="34902"/>
                </a:srgbClr>
              </a:gs>
              <a:gs pos="100000">
                <a:srgbClr val="000000">
                  <a:alpha val="0"/>
                </a:srgbClr>
              </a:gs>
              <a:gs pos="60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96E2DB9-92E4-5E72-29D7-8B60187144A1}"/>
              </a:ext>
            </a:extLst>
          </p:cNvPr>
          <p:cNvSpPr>
            <a:spLocks noGrp="1"/>
          </p:cNvSpPr>
          <p:nvPr>
            <p:ph type="title"/>
          </p:nvPr>
        </p:nvSpPr>
        <p:spPr>
          <a:xfrm>
            <a:off x="1084728" y="1597961"/>
            <a:ext cx="4373273" cy="3235296"/>
          </a:xfrm>
        </p:spPr>
        <p:txBody>
          <a:bodyPr vert="horz" lIns="91440" tIns="45720" rIns="91440" bIns="45720" rtlCol="0" anchor="b">
            <a:normAutofit/>
          </a:bodyPr>
          <a:lstStyle/>
          <a:p>
            <a:r>
              <a:rPr lang="en-US" b="1" kern="1200" dirty="0">
                <a:solidFill>
                  <a:srgbClr val="FFFFFF"/>
                </a:solidFill>
                <a:effectLst/>
                <a:latin typeface="+mj-lt"/>
                <a:ea typeface="+mj-ea"/>
                <a:cs typeface="+mj-cs"/>
              </a:rPr>
              <a:t>Moving from language to how we understand the world</a:t>
            </a:r>
          </a:p>
        </p:txBody>
      </p:sp>
      <p:sp>
        <p:nvSpPr>
          <p:cNvPr id="15" name="Freeform: Shape 14">
            <a:extLst>
              <a:ext uri="{FF2B5EF4-FFF2-40B4-BE49-F238E27FC236}">
                <a16:creationId xmlns:a16="http://schemas.microsoft.com/office/drawing/2014/main" id="{C9A21EE5-D6CA-4092-BBB2-74B2C7CB6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5"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935F47D6-FD2F-4F0A-929E-3C0EEEF7D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10053"/>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3903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4" y="-124782"/>
            <a:ext cx="10131425" cy="779124"/>
          </a:xfrm>
        </p:spPr>
        <p:txBody>
          <a:bodyPr/>
          <a:lstStyle/>
          <a:p>
            <a:r>
              <a:rPr lang="en-GB" dirty="0"/>
              <a:t>Assumptions:  </a:t>
            </a:r>
          </a:p>
        </p:txBody>
      </p:sp>
      <p:sp>
        <p:nvSpPr>
          <p:cNvPr id="3" name="Content Placeholder 2"/>
          <p:cNvSpPr>
            <a:spLocks noGrp="1"/>
          </p:cNvSpPr>
          <p:nvPr>
            <p:ph idx="1"/>
          </p:nvPr>
        </p:nvSpPr>
        <p:spPr>
          <a:xfrm>
            <a:off x="-248663" y="713220"/>
            <a:ext cx="12147437" cy="2597139"/>
          </a:xfrm>
        </p:spPr>
        <p:txBody>
          <a:bodyPr>
            <a:noAutofit/>
          </a:bodyPr>
          <a:lstStyle/>
          <a:p>
            <a:r>
              <a:rPr lang="en-GB" sz="2400" dirty="0"/>
              <a:t>All aware of tools such as culturagrams, social graces, Mandela Model, amongst other</a:t>
            </a:r>
          </a:p>
          <a:p>
            <a:pPr lvl="1"/>
            <a:r>
              <a:rPr lang="en-GB" sz="2400" dirty="0"/>
              <a:t>What were the benefits and challenges?</a:t>
            </a:r>
          </a:p>
          <a:p>
            <a:pPr lvl="1"/>
            <a:r>
              <a:rPr lang="en-GB" sz="2400" dirty="0"/>
              <a:t>How can it change your practice?</a:t>
            </a:r>
          </a:p>
        </p:txBody>
      </p:sp>
      <p:pic>
        <p:nvPicPr>
          <p:cNvPr id="4" name="Picture 3">
            <a:extLst>
              <a:ext uri="{FF2B5EF4-FFF2-40B4-BE49-F238E27FC236}">
                <a16:creationId xmlns:a16="http://schemas.microsoft.com/office/drawing/2014/main" id="{4D7EE429-6807-4221-80CB-2A3B74DCF4A1}"/>
              </a:ext>
            </a:extLst>
          </p:cNvPr>
          <p:cNvPicPr>
            <a:picLocks noChangeAspect="1"/>
          </p:cNvPicPr>
          <p:nvPr/>
        </p:nvPicPr>
        <p:blipFill>
          <a:blip r:embed="rId3"/>
          <a:stretch>
            <a:fillRect/>
          </a:stretch>
        </p:blipFill>
        <p:spPr>
          <a:xfrm>
            <a:off x="8236243" y="3211286"/>
            <a:ext cx="3955757" cy="3646714"/>
          </a:xfrm>
          <a:prstGeom prst="rect">
            <a:avLst/>
          </a:prstGeom>
        </p:spPr>
      </p:pic>
      <p:pic>
        <p:nvPicPr>
          <p:cNvPr id="5" name="Picture 4">
            <a:extLst>
              <a:ext uri="{FF2B5EF4-FFF2-40B4-BE49-F238E27FC236}">
                <a16:creationId xmlns:a16="http://schemas.microsoft.com/office/drawing/2014/main" id="{54CAB8EB-11CD-4F11-8B9F-970543F39A7F}"/>
              </a:ext>
            </a:extLst>
          </p:cNvPr>
          <p:cNvPicPr>
            <a:picLocks noChangeAspect="1"/>
          </p:cNvPicPr>
          <p:nvPr/>
        </p:nvPicPr>
        <p:blipFill>
          <a:blip r:embed="rId4"/>
          <a:stretch>
            <a:fillRect/>
          </a:stretch>
        </p:blipFill>
        <p:spPr>
          <a:xfrm>
            <a:off x="4189467" y="3211286"/>
            <a:ext cx="4046776" cy="3646714"/>
          </a:xfrm>
          <a:prstGeom prst="rect">
            <a:avLst/>
          </a:prstGeom>
        </p:spPr>
      </p:pic>
      <p:pic>
        <p:nvPicPr>
          <p:cNvPr id="6" name="Picture 5">
            <a:extLst>
              <a:ext uri="{FF2B5EF4-FFF2-40B4-BE49-F238E27FC236}">
                <a16:creationId xmlns:a16="http://schemas.microsoft.com/office/drawing/2014/main" id="{23B7EB0B-3DC9-4F81-B621-7ED3B97916FF}"/>
              </a:ext>
            </a:extLst>
          </p:cNvPr>
          <p:cNvPicPr>
            <a:picLocks noChangeAspect="1"/>
          </p:cNvPicPr>
          <p:nvPr/>
        </p:nvPicPr>
        <p:blipFill>
          <a:blip r:embed="rId5"/>
          <a:stretch>
            <a:fillRect/>
          </a:stretch>
        </p:blipFill>
        <p:spPr>
          <a:xfrm>
            <a:off x="129138" y="3669022"/>
            <a:ext cx="4060329" cy="2372550"/>
          </a:xfrm>
          <a:prstGeom prst="rect">
            <a:avLst/>
          </a:prstGeom>
        </p:spPr>
      </p:pic>
    </p:spTree>
    <p:extLst>
      <p:ext uri="{BB962C8B-B14F-4D97-AF65-F5344CB8AC3E}">
        <p14:creationId xmlns:p14="http://schemas.microsoft.com/office/powerpoint/2010/main" val="1666022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18F23-155C-5C8F-DD2F-6F77BC8587EE}"/>
              </a:ext>
            </a:extLst>
          </p:cNvPr>
          <p:cNvSpPr>
            <a:spLocks noGrp="1"/>
          </p:cNvSpPr>
          <p:nvPr>
            <p:ph type="title"/>
          </p:nvPr>
        </p:nvSpPr>
        <p:spPr>
          <a:xfrm>
            <a:off x="1077362" y="720434"/>
            <a:ext cx="9950103" cy="1083199"/>
          </a:xfrm>
        </p:spPr>
        <p:txBody>
          <a:bodyPr>
            <a:normAutofit fontScale="90000"/>
          </a:bodyPr>
          <a:lstStyle/>
          <a:p>
            <a:pPr algn="ctr"/>
            <a:r>
              <a:rPr lang="en-GB" dirty="0"/>
              <a:t>THE THEORETICAL BASE &amp; CULTURAL BASE </a:t>
            </a:r>
            <a:br>
              <a:rPr lang="en-GB" dirty="0"/>
            </a:br>
            <a:r>
              <a:rPr lang="en-GB" dirty="0"/>
              <a:t>FOR OUR PRACTICE</a:t>
            </a:r>
          </a:p>
        </p:txBody>
      </p:sp>
      <p:sp>
        <p:nvSpPr>
          <p:cNvPr id="3" name="Content Placeholder 2">
            <a:extLst>
              <a:ext uri="{FF2B5EF4-FFF2-40B4-BE49-F238E27FC236}">
                <a16:creationId xmlns:a16="http://schemas.microsoft.com/office/drawing/2014/main" id="{ACBA5042-AA74-7D9B-B4AB-59E9A0FA3C0D}"/>
              </a:ext>
            </a:extLst>
          </p:cNvPr>
          <p:cNvSpPr>
            <a:spLocks noGrp="1"/>
          </p:cNvSpPr>
          <p:nvPr>
            <p:ph idx="1"/>
          </p:nvPr>
        </p:nvSpPr>
        <p:spPr>
          <a:xfrm>
            <a:off x="595618" y="1862357"/>
            <a:ext cx="10431847" cy="4832058"/>
          </a:xfrm>
        </p:spPr>
        <p:txBody>
          <a:bodyPr>
            <a:normAutofit fontScale="85000" lnSpcReduction="10000"/>
          </a:bodyPr>
          <a:lstStyle/>
          <a:p>
            <a:r>
              <a:rPr lang="en-GB" sz="2600" b="1" dirty="0"/>
              <a:t>List of current theories used</a:t>
            </a:r>
          </a:p>
          <a:p>
            <a:r>
              <a:rPr lang="en-GB" sz="2600" b="1" dirty="0"/>
              <a:t>Problem with many tools but looking at the ACE as an example: </a:t>
            </a:r>
            <a:r>
              <a:rPr lang="en-GB" sz="2600" dirty="0">
                <a:hlinkClick r:id="rId2"/>
              </a:rPr>
              <a:t>https://www.theannainstitute.org/Finding%20Your%20ACE%20Score.pdf</a:t>
            </a:r>
            <a:r>
              <a:rPr lang="en-GB" sz="2600" dirty="0"/>
              <a:t> </a:t>
            </a:r>
            <a:endParaRPr lang="en-GB" sz="2600" b="1" dirty="0"/>
          </a:p>
          <a:p>
            <a:r>
              <a:rPr lang="en-GB" sz="2600" b="1" dirty="0"/>
              <a:t>Case study  Republic of </a:t>
            </a:r>
            <a:r>
              <a:rPr lang="en-GB" sz="2600" b="1" dirty="0" err="1"/>
              <a:t>Babetikosweti</a:t>
            </a:r>
            <a:endParaRPr lang="en-GB" sz="2600" b="1" dirty="0"/>
          </a:p>
          <a:p>
            <a:pPr lvl="1"/>
            <a:r>
              <a:rPr lang="en-GB" sz="2600" u="sng" dirty="0"/>
              <a:t>Moral relativism</a:t>
            </a:r>
          </a:p>
          <a:p>
            <a:r>
              <a:rPr lang="en-GB" altLang="en-US" dirty="0"/>
              <a:t>Some ethical challenges and problems facing Professionals are specific to particular countries; others are common (IFSW, 2004)</a:t>
            </a:r>
          </a:p>
          <a:p>
            <a:r>
              <a:rPr lang="en-GB" altLang="en-US" dirty="0"/>
              <a:t>Often work with people who are culturally different and who hold different values.</a:t>
            </a:r>
          </a:p>
          <a:p>
            <a:pPr lvl="1"/>
            <a:r>
              <a:rPr lang="en-GB" altLang="en-US" dirty="0"/>
              <a:t>How do we take this into consideration when working with people, and should we?</a:t>
            </a:r>
          </a:p>
          <a:p>
            <a:r>
              <a:rPr lang="en-GB" altLang="en-US" dirty="0"/>
              <a:t>Do we have right to impose British values on persons we work with? </a:t>
            </a:r>
          </a:p>
          <a:p>
            <a:r>
              <a:rPr lang="en-GB" altLang="en-US" dirty="0"/>
              <a:t>Is there such a thing as “Global Ethics”? </a:t>
            </a:r>
          </a:p>
          <a:p>
            <a:r>
              <a:rPr lang="en-GB" altLang="en-US" dirty="0"/>
              <a:t>Do our own morals and values change over time? </a:t>
            </a:r>
          </a:p>
          <a:p>
            <a:pPr lvl="1"/>
            <a:endParaRPr lang="en-GB" b="1" u="sng" dirty="0"/>
          </a:p>
        </p:txBody>
      </p:sp>
    </p:spTree>
    <p:extLst>
      <p:ext uri="{BB962C8B-B14F-4D97-AF65-F5344CB8AC3E}">
        <p14:creationId xmlns:p14="http://schemas.microsoft.com/office/powerpoint/2010/main" val="335625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120A-F98E-A4A9-9721-C386BEA8770F}"/>
              </a:ext>
            </a:extLst>
          </p:cNvPr>
          <p:cNvSpPr>
            <a:spLocks noGrp="1"/>
          </p:cNvSpPr>
          <p:nvPr>
            <p:ph type="title"/>
          </p:nvPr>
        </p:nvSpPr>
        <p:spPr>
          <a:xfrm>
            <a:off x="1077362" y="720434"/>
            <a:ext cx="9950103" cy="785093"/>
          </a:xfrm>
        </p:spPr>
        <p:txBody>
          <a:bodyPr/>
          <a:lstStyle/>
          <a:p>
            <a:r>
              <a:rPr lang="en-GB" dirty="0"/>
              <a:t>Setting the stall</a:t>
            </a:r>
          </a:p>
        </p:txBody>
      </p:sp>
      <p:sp>
        <p:nvSpPr>
          <p:cNvPr id="3" name="Content Placeholder 2">
            <a:extLst>
              <a:ext uri="{FF2B5EF4-FFF2-40B4-BE49-F238E27FC236}">
                <a16:creationId xmlns:a16="http://schemas.microsoft.com/office/drawing/2014/main" id="{27848D24-3553-B66C-00A5-7290686B4FAC}"/>
              </a:ext>
            </a:extLst>
          </p:cNvPr>
          <p:cNvSpPr>
            <a:spLocks noGrp="1"/>
          </p:cNvSpPr>
          <p:nvPr>
            <p:ph idx="1"/>
          </p:nvPr>
        </p:nvSpPr>
        <p:spPr>
          <a:xfrm>
            <a:off x="495471" y="1836189"/>
            <a:ext cx="9950103" cy="3513514"/>
          </a:xfrm>
        </p:spPr>
        <p:txBody>
          <a:bodyPr>
            <a:normAutofit lnSpcReduction="10000"/>
          </a:bodyPr>
          <a:lstStyle/>
          <a:p>
            <a:r>
              <a:rPr lang="en-GB" dirty="0"/>
              <a:t>ADP and language</a:t>
            </a:r>
          </a:p>
          <a:p>
            <a:r>
              <a:rPr lang="en-GB" dirty="0"/>
              <a:t>Our theoretical base</a:t>
            </a:r>
          </a:p>
          <a:p>
            <a:r>
              <a:rPr lang="en-GB" dirty="0"/>
              <a:t>Cultural humility</a:t>
            </a:r>
          </a:p>
          <a:p>
            <a:r>
              <a:rPr lang="en-GB" dirty="0"/>
              <a:t>Some lessons learnt from first- and second-generation immigrants:</a:t>
            </a:r>
          </a:p>
          <a:p>
            <a:pPr lvl="1"/>
            <a:r>
              <a:rPr lang="en-GB" dirty="0"/>
              <a:t>Language</a:t>
            </a:r>
          </a:p>
          <a:p>
            <a:pPr lvl="1"/>
            <a:r>
              <a:rPr lang="en-GB" dirty="0"/>
              <a:t>Acculturation</a:t>
            </a:r>
          </a:p>
          <a:p>
            <a:pPr lvl="1"/>
            <a:r>
              <a:rPr lang="en-GB" dirty="0"/>
              <a:t>Families, problem solving and parenting</a:t>
            </a:r>
          </a:p>
          <a:p>
            <a:r>
              <a:rPr lang="en-GB" dirty="0"/>
              <a:t>How would we practice different and what knowledges should we give our students, ASYE’s and apprentices? </a:t>
            </a:r>
          </a:p>
        </p:txBody>
      </p:sp>
    </p:spTree>
    <p:extLst>
      <p:ext uri="{BB962C8B-B14F-4D97-AF65-F5344CB8AC3E}">
        <p14:creationId xmlns:p14="http://schemas.microsoft.com/office/powerpoint/2010/main" val="166758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76E1660-B3EF-4485-8843-C1FC1374C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45F0D-04B3-F7CC-ED25-B7E5C3214828}"/>
              </a:ext>
            </a:extLst>
          </p:cNvPr>
          <p:cNvSpPr>
            <a:spLocks noGrp="1"/>
          </p:cNvSpPr>
          <p:nvPr>
            <p:ph type="title"/>
          </p:nvPr>
        </p:nvSpPr>
        <p:spPr>
          <a:xfrm>
            <a:off x="1077362" y="720435"/>
            <a:ext cx="3421970" cy="1507375"/>
          </a:xfrm>
        </p:spPr>
        <p:txBody>
          <a:bodyPr>
            <a:normAutofit/>
          </a:bodyPr>
          <a:lstStyle/>
          <a:p>
            <a:r>
              <a:rPr lang="en-GB" dirty="0"/>
              <a:t>What should we do?</a:t>
            </a:r>
          </a:p>
        </p:txBody>
      </p:sp>
      <p:sp>
        <p:nvSpPr>
          <p:cNvPr id="3" name="Content Placeholder 2">
            <a:extLst>
              <a:ext uri="{FF2B5EF4-FFF2-40B4-BE49-F238E27FC236}">
                <a16:creationId xmlns:a16="http://schemas.microsoft.com/office/drawing/2014/main" id="{B91A3DF7-B7D4-542A-56FE-D9A5852092F2}"/>
              </a:ext>
            </a:extLst>
          </p:cNvPr>
          <p:cNvSpPr>
            <a:spLocks noGrp="1"/>
          </p:cNvSpPr>
          <p:nvPr>
            <p:ph idx="1"/>
          </p:nvPr>
        </p:nvSpPr>
        <p:spPr>
          <a:xfrm>
            <a:off x="587229" y="2427316"/>
            <a:ext cx="3912103" cy="3513514"/>
          </a:xfrm>
        </p:spPr>
        <p:txBody>
          <a:bodyPr>
            <a:normAutofit fontScale="92500" lnSpcReduction="10000"/>
          </a:bodyPr>
          <a:lstStyle/>
          <a:p>
            <a:r>
              <a:rPr lang="en-GB" b="1" dirty="0"/>
              <a:t>Reading lists </a:t>
            </a:r>
          </a:p>
          <a:p>
            <a:r>
              <a:rPr lang="en-GB" b="1" dirty="0"/>
              <a:t>Theories specifically from non- global north countries.</a:t>
            </a:r>
          </a:p>
          <a:p>
            <a:pPr lvl="1"/>
            <a:r>
              <a:rPr lang="en-GB" b="1" dirty="0"/>
              <a:t>Ncube’s tree of life</a:t>
            </a:r>
          </a:p>
          <a:p>
            <a:r>
              <a:rPr lang="en-GB" b="1" dirty="0"/>
              <a:t>Application of these ideas </a:t>
            </a:r>
          </a:p>
          <a:p>
            <a:r>
              <a:rPr lang="en-GB" b="1" dirty="0"/>
              <a:t>Using these ideas as reflective tools</a:t>
            </a:r>
          </a:p>
          <a:p>
            <a:r>
              <a:rPr lang="en-GB" b="1" dirty="0"/>
              <a:t>Making national and international links</a:t>
            </a:r>
          </a:p>
          <a:p>
            <a:r>
              <a:rPr lang="en-GB" b="1" dirty="0"/>
              <a:t>Cultural humility</a:t>
            </a:r>
          </a:p>
        </p:txBody>
      </p:sp>
      <p:sp>
        <p:nvSpPr>
          <p:cNvPr id="21" name="Rectangle 20">
            <a:extLst>
              <a:ext uri="{FF2B5EF4-FFF2-40B4-BE49-F238E27FC236}">
                <a16:creationId xmlns:a16="http://schemas.microsoft.com/office/drawing/2014/main" id="{424227C0-1C28-4574-96C0-36D90661A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5965" y="0"/>
            <a:ext cx="3484819" cy="34518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30EA109-0D2D-4C78-AA56-FA6AE9079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8127" y="-5422"/>
            <a:ext cx="3484819" cy="3457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4">
            <a:extLst>
              <a:ext uri="{FF2B5EF4-FFF2-40B4-BE49-F238E27FC236}">
                <a16:creationId xmlns:a16="http://schemas.microsoft.com/office/drawing/2014/main" id="{7B2CA80B-A8CD-4C81-90DC-D43EFD3B3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9214" y="-5422"/>
            <a:ext cx="3502164" cy="346271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384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C6F0-2279-47EA-A146-7BA0CD728EE1}"/>
              </a:ext>
            </a:extLst>
          </p:cNvPr>
          <p:cNvSpPr>
            <a:spLocks noGrp="1"/>
          </p:cNvSpPr>
          <p:nvPr>
            <p:ph type="title"/>
          </p:nvPr>
        </p:nvSpPr>
        <p:spPr/>
        <p:txBody>
          <a:bodyPr/>
          <a:lstStyle/>
          <a:p>
            <a:r>
              <a:rPr lang="en-GB" dirty="0"/>
              <a:t>Cultural humility</a:t>
            </a:r>
          </a:p>
        </p:txBody>
      </p:sp>
      <p:sp>
        <p:nvSpPr>
          <p:cNvPr id="3" name="Content Placeholder 2">
            <a:extLst>
              <a:ext uri="{FF2B5EF4-FFF2-40B4-BE49-F238E27FC236}">
                <a16:creationId xmlns:a16="http://schemas.microsoft.com/office/drawing/2014/main" id="{15E9E841-DA6E-4289-BCE1-556CF18EF0F5}"/>
              </a:ext>
            </a:extLst>
          </p:cNvPr>
          <p:cNvSpPr>
            <a:spLocks noGrp="1"/>
          </p:cNvSpPr>
          <p:nvPr>
            <p:ph idx="1"/>
          </p:nvPr>
        </p:nvSpPr>
        <p:spPr/>
        <p:txBody>
          <a:bodyPr>
            <a:normAutofit fontScale="85000" lnSpcReduction="10000"/>
          </a:bodyPr>
          <a:lstStyle/>
          <a:p>
            <a:r>
              <a:rPr lang="en-GB" dirty="0"/>
              <a:t>Developed in America in the field of health to help professionals deliver culturally appropriate medical care.</a:t>
            </a:r>
          </a:p>
          <a:p>
            <a:r>
              <a:rPr lang="en-GB" b="1" dirty="0"/>
              <a:t>Centred on self-reflection </a:t>
            </a:r>
            <a:r>
              <a:rPr lang="en-GB" dirty="0"/>
              <a:t>and </a:t>
            </a:r>
            <a:r>
              <a:rPr lang="en-GB" b="1" dirty="0"/>
              <a:t>learning from the cl</a:t>
            </a:r>
            <a:r>
              <a:rPr lang="en-GB" dirty="0"/>
              <a:t>ient, seen as a </a:t>
            </a:r>
            <a:r>
              <a:rPr lang="en-GB" b="1" dirty="0"/>
              <a:t>lifelong process </a:t>
            </a:r>
            <a:r>
              <a:rPr lang="en-GB" dirty="0"/>
              <a:t>and </a:t>
            </a:r>
            <a:r>
              <a:rPr lang="en-GB" b="1" dirty="0">
                <a:solidFill>
                  <a:srgbClr val="C00000"/>
                </a:solidFill>
              </a:rPr>
              <a:t>can’t be reduced to competencies</a:t>
            </a:r>
          </a:p>
          <a:p>
            <a:r>
              <a:rPr lang="en-GB" b="1" dirty="0"/>
              <a:t>Mutually beneficial </a:t>
            </a:r>
            <a:r>
              <a:rPr lang="en-GB" dirty="0"/>
              <a:t>to client and professional</a:t>
            </a:r>
          </a:p>
          <a:p>
            <a:r>
              <a:rPr lang="en-GB" dirty="0"/>
              <a:t>Emphasises </a:t>
            </a:r>
            <a:r>
              <a:rPr lang="en-GB" b="1" dirty="0"/>
              <a:t>self-critique and respect between practitioner and service users</a:t>
            </a:r>
          </a:p>
          <a:p>
            <a:r>
              <a:rPr lang="en-GB" b="1" dirty="0"/>
              <a:t>Practitioners are culturally humble in their practice </a:t>
            </a:r>
            <a:r>
              <a:rPr lang="en-GB" dirty="0"/>
              <a:t>with service users/carers</a:t>
            </a:r>
          </a:p>
          <a:p>
            <a:r>
              <a:rPr lang="en-GB" b="1" dirty="0"/>
              <a:t>Intrapersonal dimension</a:t>
            </a:r>
            <a:r>
              <a:rPr lang="en-GB" dirty="0"/>
              <a:t>: practitioners </a:t>
            </a:r>
            <a:r>
              <a:rPr lang="en-GB" b="1" dirty="0">
                <a:solidFill>
                  <a:srgbClr val="C00000"/>
                </a:solidFill>
              </a:rPr>
              <a:t>recognise and accept their limitations in understanding service users world view and cultural background</a:t>
            </a:r>
          </a:p>
          <a:p>
            <a:r>
              <a:rPr lang="en-GB" b="1" dirty="0"/>
              <a:t>Interpersonal dimension: </a:t>
            </a:r>
            <a:r>
              <a:rPr lang="en-GB" dirty="0"/>
              <a:t>practitioners </a:t>
            </a:r>
            <a:r>
              <a:rPr lang="en-GB" b="1" dirty="0">
                <a:solidFill>
                  <a:srgbClr val="C00000"/>
                </a:solidFill>
              </a:rPr>
              <a:t>show respect and openness to the service users world view</a:t>
            </a:r>
          </a:p>
          <a:p>
            <a:pPr marL="0" indent="0">
              <a:buNone/>
            </a:pPr>
            <a:r>
              <a:rPr lang="en-GB" b="1" dirty="0">
                <a:solidFill>
                  <a:srgbClr val="C00000"/>
                </a:solidFill>
              </a:rPr>
              <a:t>(Weich &amp; </a:t>
            </a:r>
            <a:r>
              <a:rPr lang="en-GB" b="1" dirty="0" err="1">
                <a:solidFill>
                  <a:srgbClr val="C00000"/>
                </a:solidFill>
              </a:rPr>
              <a:t>Obase</a:t>
            </a:r>
            <a:r>
              <a:rPr lang="en-GB" b="1">
                <a:solidFill>
                  <a:srgbClr val="C00000"/>
                </a:solidFill>
              </a:rPr>
              <a:t>, 2019)</a:t>
            </a:r>
            <a:endParaRPr lang="en-GB" b="1" dirty="0">
              <a:solidFill>
                <a:srgbClr val="C00000"/>
              </a:solidFill>
            </a:endParaRPr>
          </a:p>
        </p:txBody>
      </p:sp>
      <p:sp>
        <p:nvSpPr>
          <p:cNvPr id="4" name="Rectangle: Rounded Corners 3">
            <a:extLst>
              <a:ext uri="{FF2B5EF4-FFF2-40B4-BE49-F238E27FC236}">
                <a16:creationId xmlns:a16="http://schemas.microsoft.com/office/drawing/2014/main" id="{F9AFF761-CE13-63F5-EAEF-C515BDBE40A2}"/>
              </a:ext>
            </a:extLst>
          </p:cNvPr>
          <p:cNvSpPr/>
          <p:nvPr/>
        </p:nvSpPr>
        <p:spPr>
          <a:xfrm>
            <a:off x="9043332" y="190606"/>
            <a:ext cx="2877424" cy="1507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O’Niel</a:t>
            </a:r>
            <a:r>
              <a:rPr lang="en-GB" dirty="0"/>
              <a:t> (1990)</a:t>
            </a:r>
          </a:p>
          <a:p>
            <a:pPr marL="285750" indent="-285750">
              <a:buFont typeface="Arial" panose="020B0604020202020204" pitchFamily="34" charset="0"/>
              <a:buChar char="•"/>
            </a:pPr>
            <a:r>
              <a:rPr lang="en-GB" dirty="0"/>
              <a:t>Sit down, ask listen</a:t>
            </a:r>
          </a:p>
          <a:p>
            <a:pPr marL="285750" indent="-285750">
              <a:buFont typeface="Arial" panose="020B0604020202020204" pitchFamily="34" charset="0"/>
              <a:buChar char="•"/>
            </a:pPr>
            <a:r>
              <a:rPr lang="en-GB" dirty="0"/>
              <a:t>Learn directly from the people</a:t>
            </a:r>
          </a:p>
        </p:txBody>
      </p:sp>
    </p:spTree>
    <p:extLst>
      <p:ext uri="{BB962C8B-B14F-4D97-AF65-F5344CB8AC3E}">
        <p14:creationId xmlns:p14="http://schemas.microsoft.com/office/powerpoint/2010/main" val="4087722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8F47-3E9D-4EB1-9B93-575BB33610E4}"/>
              </a:ext>
            </a:extLst>
          </p:cNvPr>
          <p:cNvSpPr>
            <a:spLocks noGrp="1"/>
          </p:cNvSpPr>
          <p:nvPr>
            <p:ph type="title"/>
          </p:nvPr>
        </p:nvSpPr>
        <p:spPr/>
        <p:txBody>
          <a:bodyPr/>
          <a:lstStyle/>
          <a:p>
            <a:r>
              <a:rPr lang="en-US" dirty="0"/>
              <a:t>Cultural humility</a:t>
            </a:r>
            <a:endParaRPr lang="en-GB" dirty="0"/>
          </a:p>
        </p:txBody>
      </p:sp>
      <p:sp>
        <p:nvSpPr>
          <p:cNvPr id="3" name="Content Placeholder 2">
            <a:extLst>
              <a:ext uri="{FF2B5EF4-FFF2-40B4-BE49-F238E27FC236}">
                <a16:creationId xmlns:a16="http://schemas.microsoft.com/office/drawing/2014/main" id="{069A3B8E-9A74-4E96-AD35-94BC2F21353D}"/>
              </a:ext>
            </a:extLst>
          </p:cNvPr>
          <p:cNvSpPr>
            <a:spLocks noGrp="1"/>
          </p:cNvSpPr>
          <p:nvPr>
            <p:ph idx="1"/>
          </p:nvPr>
        </p:nvSpPr>
        <p:spPr/>
        <p:txBody>
          <a:bodyPr>
            <a:normAutofit/>
          </a:bodyPr>
          <a:lstStyle/>
          <a:p>
            <a:endParaRPr lang="en-GB" sz="1800" dirty="0"/>
          </a:p>
        </p:txBody>
      </p:sp>
      <p:sp>
        <p:nvSpPr>
          <p:cNvPr id="4" name="Rectangle: Rounded Corners 3">
            <a:extLst>
              <a:ext uri="{FF2B5EF4-FFF2-40B4-BE49-F238E27FC236}">
                <a16:creationId xmlns:a16="http://schemas.microsoft.com/office/drawing/2014/main" id="{E840E0D4-F3E7-FDCF-06DF-201CB47E8B05}"/>
              </a:ext>
            </a:extLst>
          </p:cNvPr>
          <p:cNvSpPr/>
          <p:nvPr/>
        </p:nvSpPr>
        <p:spPr>
          <a:xfrm>
            <a:off x="1164535" y="2427316"/>
            <a:ext cx="2642532" cy="755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Are you a racist? </a:t>
            </a:r>
          </a:p>
        </p:txBody>
      </p:sp>
    </p:spTree>
    <p:extLst>
      <p:ext uri="{BB962C8B-B14F-4D97-AF65-F5344CB8AC3E}">
        <p14:creationId xmlns:p14="http://schemas.microsoft.com/office/powerpoint/2010/main" val="3293210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7586-708C-413B-A304-2519AB2AAAED}"/>
              </a:ext>
            </a:extLst>
          </p:cNvPr>
          <p:cNvSpPr>
            <a:spLocks noGrp="1"/>
          </p:cNvSpPr>
          <p:nvPr>
            <p:ph type="title"/>
          </p:nvPr>
        </p:nvSpPr>
        <p:spPr/>
        <p:txBody>
          <a:bodyPr/>
          <a:lstStyle/>
          <a:p>
            <a:r>
              <a:rPr lang="en-GB" dirty="0"/>
              <a:t>Cultural humility</a:t>
            </a:r>
          </a:p>
        </p:txBody>
      </p:sp>
      <p:sp>
        <p:nvSpPr>
          <p:cNvPr id="3" name="Content Placeholder 2">
            <a:extLst>
              <a:ext uri="{FF2B5EF4-FFF2-40B4-BE49-F238E27FC236}">
                <a16:creationId xmlns:a16="http://schemas.microsoft.com/office/drawing/2014/main" id="{E15DA8EF-69BA-4186-BAA2-90DB40D7F67F}"/>
              </a:ext>
            </a:extLst>
          </p:cNvPr>
          <p:cNvSpPr>
            <a:spLocks noGrp="1"/>
          </p:cNvSpPr>
          <p:nvPr>
            <p:ph idx="1"/>
          </p:nvPr>
        </p:nvSpPr>
        <p:spPr/>
        <p:txBody>
          <a:bodyPr>
            <a:normAutofit fontScale="85000" lnSpcReduction="20000"/>
          </a:bodyPr>
          <a:lstStyle/>
          <a:p>
            <a:r>
              <a:rPr lang="en-GB" sz="2400" b="1" dirty="0"/>
              <a:t>Strengths</a:t>
            </a:r>
            <a:r>
              <a:rPr lang="en-GB" sz="2400" dirty="0"/>
              <a:t>:</a:t>
            </a:r>
          </a:p>
          <a:p>
            <a:r>
              <a:rPr lang="en-GB" sz="2400" dirty="0"/>
              <a:t>Moves practitioners beyond tolerating difference to developing empowerment</a:t>
            </a:r>
          </a:p>
          <a:p>
            <a:r>
              <a:rPr lang="en-GB" sz="2400" dirty="0"/>
              <a:t>Practitioners that adopt a learning mode in relation to culture can shed some of the power and control inherent in the service user/practitioner relationship</a:t>
            </a:r>
          </a:p>
          <a:p>
            <a:r>
              <a:rPr lang="en-GB" sz="2400" dirty="0"/>
              <a:t>Encourages service users and communities to share past and current experiences and interpretations which helps practitioner learn</a:t>
            </a:r>
          </a:p>
          <a:p>
            <a:r>
              <a:rPr lang="en-GB" sz="2400" dirty="0"/>
              <a:t>Helps practitioners learn about both personal and cultural identities of service users.</a:t>
            </a:r>
          </a:p>
          <a:p>
            <a:r>
              <a:rPr lang="en-GB" sz="2400" dirty="0"/>
              <a:t>Cultural humility helps strengthen the working relationship</a:t>
            </a:r>
          </a:p>
          <a:p>
            <a:endParaRPr lang="en-GB" dirty="0"/>
          </a:p>
        </p:txBody>
      </p:sp>
      <p:sp>
        <p:nvSpPr>
          <p:cNvPr id="4" name="Rectangle: Rounded Corners 3">
            <a:extLst>
              <a:ext uri="{FF2B5EF4-FFF2-40B4-BE49-F238E27FC236}">
                <a16:creationId xmlns:a16="http://schemas.microsoft.com/office/drawing/2014/main" id="{2238FA0E-EEF2-F03F-C6A6-D8DA42E21469}"/>
              </a:ext>
            </a:extLst>
          </p:cNvPr>
          <p:cNvSpPr/>
          <p:nvPr/>
        </p:nvSpPr>
        <p:spPr>
          <a:xfrm>
            <a:off x="8299938" y="1023815"/>
            <a:ext cx="2814700" cy="1617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Sit down, ask </a:t>
            </a:r>
            <a:r>
              <a:rPr lang="en-GB"/>
              <a:t>and listen</a:t>
            </a:r>
          </a:p>
        </p:txBody>
      </p:sp>
    </p:spTree>
    <p:extLst>
      <p:ext uri="{BB962C8B-B14F-4D97-AF65-F5344CB8AC3E}">
        <p14:creationId xmlns:p14="http://schemas.microsoft.com/office/powerpoint/2010/main" val="179677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A437-60EE-4425-8EBD-4939FAD6A6EC}"/>
              </a:ext>
            </a:extLst>
          </p:cNvPr>
          <p:cNvSpPr>
            <a:spLocks noGrp="1"/>
          </p:cNvSpPr>
          <p:nvPr>
            <p:ph type="title"/>
          </p:nvPr>
        </p:nvSpPr>
        <p:spPr/>
        <p:txBody>
          <a:bodyPr/>
          <a:lstStyle/>
          <a:p>
            <a:r>
              <a:rPr lang="en-GB" dirty="0"/>
              <a:t>Cultural humility</a:t>
            </a:r>
          </a:p>
        </p:txBody>
      </p:sp>
      <p:sp>
        <p:nvSpPr>
          <p:cNvPr id="3" name="Content Placeholder 2">
            <a:extLst>
              <a:ext uri="{FF2B5EF4-FFF2-40B4-BE49-F238E27FC236}">
                <a16:creationId xmlns:a16="http://schemas.microsoft.com/office/drawing/2014/main" id="{CCEC930D-E8CE-4D05-A14E-CDBFD2485F9A}"/>
              </a:ext>
            </a:extLst>
          </p:cNvPr>
          <p:cNvSpPr>
            <a:spLocks noGrp="1"/>
          </p:cNvSpPr>
          <p:nvPr>
            <p:ph idx="1"/>
          </p:nvPr>
        </p:nvSpPr>
        <p:spPr/>
        <p:txBody>
          <a:bodyPr>
            <a:normAutofit lnSpcReduction="10000"/>
          </a:bodyPr>
          <a:lstStyle/>
          <a:p>
            <a:r>
              <a:rPr lang="en-GB" sz="2000" b="1" dirty="0"/>
              <a:t>Challenges:</a:t>
            </a:r>
            <a:endParaRPr lang="en-GB" sz="2000" dirty="0"/>
          </a:p>
          <a:p>
            <a:r>
              <a:rPr lang="en-GB" sz="2000" dirty="0"/>
              <a:t>Social workers need to rely on the power in the relationship at times.</a:t>
            </a:r>
          </a:p>
          <a:p>
            <a:r>
              <a:rPr lang="en-GB" sz="2000" dirty="0"/>
              <a:t>It </a:t>
            </a:r>
            <a:r>
              <a:rPr lang="en-GB" sz="2000" b="1" dirty="0"/>
              <a:t>can be difficult when the world view of the client conflicts with social worker’s personal values</a:t>
            </a:r>
          </a:p>
          <a:p>
            <a:r>
              <a:rPr lang="en-GB" sz="2000" dirty="0"/>
              <a:t>It can be </a:t>
            </a:r>
            <a:r>
              <a:rPr lang="en-GB" sz="2000" b="1" dirty="0"/>
              <a:t>difficult when the world view of the client conflicts with social workers’ professional values</a:t>
            </a:r>
          </a:p>
          <a:p>
            <a:r>
              <a:rPr lang="en-GB" sz="2000" b="1" dirty="0"/>
              <a:t>Need to move past ‘tolerating difference’</a:t>
            </a:r>
            <a:endParaRPr lang="en-GB" sz="2000" dirty="0"/>
          </a:p>
          <a:p>
            <a:r>
              <a:rPr lang="en-GB" sz="2000" dirty="0"/>
              <a:t>No real established framework in terms of practical working</a:t>
            </a:r>
          </a:p>
          <a:p>
            <a:endParaRPr lang="en-GB" dirty="0"/>
          </a:p>
        </p:txBody>
      </p:sp>
    </p:spTree>
    <p:extLst>
      <p:ext uri="{BB962C8B-B14F-4D97-AF65-F5344CB8AC3E}">
        <p14:creationId xmlns:p14="http://schemas.microsoft.com/office/powerpoint/2010/main" val="119007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0DB9-6375-5C6B-2A8A-0F9C078A6B02}"/>
              </a:ext>
            </a:extLst>
          </p:cNvPr>
          <p:cNvSpPr>
            <a:spLocks noGrp="1"/>
          </p:cNvSpPr>
          <p:nvPr>
            <p:ph type="title"/>
          </p:nvPr>
        </p:nvSpPr>
        <p:spPr/>
        <p:txBody>
          <a:bodyPr/>
          <a:lstStyle/>
          <a:p>
            <a:r>
              <a:rPr lang="en-GB" dirty="0"/>
              <a:t>Understanding the process of fitting in: Acculturation</a:t>
            </a:r>
          </a:p>
        </p:txBody>
      </p:sp>
      <p:sp>
        <p:nvSpPr>
          <p:cNvPr id="3" name="Content Placeholder 2">
            <a:extLst>
              <a:ext uri="{FF2B5EF4-FFF2-40B4-BE49-F238E27FC236}">
                <a16:creationId xmlns:a16="http://schemas.microsoft.com/office/drawing/2014/main" id="{36B6C40D-FC3E-ADCD-C519-0340B7D7004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7314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5733BE5-FA0F-5730-7491-7E45BA71C9C4}"/>
              </a:ext>
            </a:extLst>
          </p:cNvPr>
          <p:cNvSpPr>
            <a:spLocks noGrp="1" noChangeArrowheads="1"/>
          </p:cNvSpPr>
          <p:nvPr>
            <p:ph type="ctrTitle"/>
          </p:nvPr>
        </p:nvSpPr>
        <p:spPr>
          <a:xfrm>
            <a:off x="2209800" y="0"/>
            <a:ext cx="7772400" cy="908050"/>
          </a:xfrm>
        </p:spPr>
        <p:txBody>
          <a:bodyPr>
            <a:normAutofit fontScale="90000"/>
          </a:bodyPr>
          <a:lstStyle/>
          <a:p>
            <a:pPr>
              <a:defRPr/>
            </a:pPr>
            <a:r>
              <a:rPr lang="en-GB" sz="6600" dirty="0">
                <a:latin typeface="Tempus Sans ITC" pitchFamily="82" charset="0"/>
              </a:rPr>
              <a:t>Culture:</a:t>
            </a:r>
          </a:p>
        </p:txBody>
      </p:sp>
      <p:sp>
        <p:nvSpPr>
          <p:cNvPr id="98307" name="Rectangle 3">
            <a:extLst>
              <a:ext uri="{FF2B5EF4-FFF2-40B4-BE49-F238E27FC236}">
                <a16:creationId xmlns:a16="http://schemas.microsoft.com/office/drawing/2014/main" id="{E4358EA7-A775-738A-C7DB-DAF7620A6062}"/>
              </a:ext>
            </a:extLst>
          </p:cNvPr>
          <p:cNvSpPr>
            <a:spLocks noGrp="1" noChangeArrowheads="1"/>
          </p:cNvSpPr>
          <p:nvPr>
            <p:ph type="subTitle" idx="1"/>
          </p:nvPr>
        </p:nvSpPr>
        <p:spPr>
          <a:xfrm>
            <a:off x="1524000" y="765176"/>
            <a:ext cx="8915400" cy="3883025"/>
          </a:xfrm>
          <a:solidFill>
            <a:srgbClr val="FAFD00"/>
          </a:solidFill>
          <a:scene3d>
            <a:camera prst="legacyPerspectiveBottom"/>
            <a:lightRig rig="legacyFlat3" dir="t"/>
          </a:scene3d>
          <a:sp3d extrusionH="887400" prstMaterial="legacyMatte">
            <a:bevelT w="13500" h="13500" prst="angle"/>
            <a:bevelB w="13500" h="13500" prst="angle"/>
            <a:extrusionClr>
              <a:srgbClr val="FAFD00"/>
            </a:extrusionClr>
          </a:sp3d>
        </p:spPr>
        <p:txBody>
          <a:bodyPr rtlCol="0">
            <a:normAutofit fontScale="92500" lnSpcReduction="10000"/>
            <a:flatTx/>
          </a:bodyPr>
          <a:lstStyle/>
          <a:p>
            <a:pPr>
              <a:defRPr/>
            </a:pPr>
            <a:r>
              <a:rPr lang="en-GB" sz="2800" dirty="0">
                <a:solidFill>
                  <a:srgbClr val="003300"/>
                </a:solidFill>
              </a:rPr>
              <a:t>Culture is to society what memory is to the person. It specifies designs for living that have proven effective in the past, ways of dealing with social situations, and ways of thinking about the self and social behaviour that have been reinforced in the past. It includes systems of symbols that facilitate interaction: the rules of the game of life that have been shown to “work” in the past…</a:t>
            </a:r>
          </a:p>
          <a:p>
            <a:pPr>
              <a:defRPr/>
            </a:pPr>
            <a:r>
              <a:rPr lang="en-GB" sz="2800" dirty="0">
                <a:solidFill>
                  <a:srgbClr val="003300"/>
                </a:solidFill>
              </a:rPr>
              <a:t>(</a:t>
            </a:r>
            <a:r>
              <a:rPr lang="en-GB" sz="2800" dirty="0" err="1">
                <a:solidFill>
                  <a:srgbClr val="003300"/>
                </a:solidFill>
              </a:rPr>
              <a:t>Triandis</a:t>
            </a:r>
            <a:r>
              <a:rPr lang="en-GB" sz="2800" dirty="0">
                <a:solidFill>
                  <a:srgbClr val="003300"/>
                </a:solidFill>
              </a:rPr>
              <a:t>, 1989: 511-512)</a:t>
            </a:r>
          </a:p>
        </p:txBody>
      </p:sp>
      <p:sp>
        <p:nvSpPr>
          <p:cNvPr id="98308" name="Text Box 4">
            <a:extLst>
              <a:ext uri="{FF2B5EF4-FFF2-40B4-BE49-F238E27FC236}">
                <a16:creationId xmlns:a16="http://schemas.microsoft.com/office/drawing/2014/main" id="{BD48118A-C517-09B1-48C3-5A6955D41E92}"/>
              </a:ext>
            </a:extLst>
          </p:cNvPr>
          <p:cNvSpPr txBox="1">
            <a:spLocks noChangeArrowheads="1"/>
          </p:cNvSpPr>
          <p:nvPr/>
        </p:nvSpPr>
        <p:spPr bwMode="auto">
          <a:xfrm>
            <a:off x="1774826" y="4800600"/>
            <a:ext cx="8893175" cy="2032000"/>
          </a:xfrm>
          <a:prstGeom prst="rect">
            <a:avLst/>
          </a:prstGeom>
          <a:solidFill>
            <a:srgbClr val="D72D1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50000"/>
              </a:spcBef>
              <a:buFontTx/>
              <a:buChar char="•"/>
            </a:pPr>
            <a:r>
              <a:rPr lang="en-GB" altLang="en-US" sz="2800" b="1">
                <a:solidFill>
                  <a:srgbClr val="FFFF66"/>
                </a:solidFill>
                <a:latin typeface="Bradley Hand ITC" panose="03070402050302030203" pitchFamily="66" charset="0"/>
              </a:rPr>
              <a:t>If the above is true, what is the effect of removing a person from his or her culture or moving to another culture? </a:t>
            </a:r>
          </a:p>
          <a:p>
            <a:pPr>
              <a:spcBef>
                <a:spcPct val="50000"/>
              </a:spcBef>
              <a:buFontTx/>
              <a:buChar char="•"/>
            </a:pPr>
            <a:r>
              <a:rPr lang="en-GB" altLang="en-US" sz="2800" b="1">
                <a:solidFill>
                  <a:srgbClr val="FFFF66"/>
                </a:solidFill>
                <a:latin typeface="Bradley Hand ITC" panose="03070402050302030203" pitchFamily="66" charset="0"/>
              </a:rPr>
              <a:t>What effect will this have on the work we do with asylum seekers?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8308"/>
                                        </p:tgtEl>
                                        <p:attrNameLst>
                                          <p:attrName>style.visibility</p:attrName>
                                        </p:attrNameLst>
                                      </p:cBhvr>
                                      <p:to>
                                        <p:strVal val="visible"/>
                                      </p:to>
                                    </p:set>
                                    <p:anim calcmode="lin" valueType="num">
                                      <p:cBhvr additive="base">
                                        <p:cTn id="19" dur="500" fill="hold"/>
                                        <p:tgtEl>
                                          <p:spTgt spid="98308"/>
                                        </p:tgtEl>
                                        <p:attrNameLst>
                                          <p:attrName>ppt_x</p:attrName>
                                        </p:attrNameLst>
                                      </p:cBhvr>
                                      <p:tavLst>
                                        <p:tav tm="0">
                                          <p:val>
                                            <p:strVal val="0-#ppt_w/2"/>
                                          </p:val>
                                        </p:tav>
                                        <p:tav tm="100000">
                                          <p:val>
                                            <p:strVal val="#ppt_x"/>
                                          </p:val>
                                        </p:tav>
                                      </p:tavLst>
                                    </p:anim>
                                    <p:anim calcmode="lin" valueType="num">
                                      <p:cBhvr additive="base">
                                        <p:cTn id="20" dur="500" fill="hold"/>
                                        <p:tgtEl>
                                          <p:spTgt spid="983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P spid="98308"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79CD34F-A3FB-D6D2-29D8-717E23F337BE}"/>
              </a:ext>
            </a:extLst>
          </p:cNvPr>
          <p:cNvSpPr>
            <a:spLocks noGrp="1" noChangeArrowheads="1"/>
          </p:cNvSpPr>
          <p:nvPr>
            <p:ph type="title"/>
          </p:nvPr>
        </p:nvSpPr>
        <p:spPr>
          <a:xfrm>
            <a:off x="1600200" y="0"/>
            <a:ext cx="8382000" cy="1066800"/>
          </a:xfrm>
        </p:spPr>
        <p:txBody>
          <a:bodyPr/>
          <a:lstStyle/>
          <a:p>
            <a:pPr>
              <a:defRPr/>
            </a:pPr>
            <a:r>
              <a:rPr lang="en-GB" sz="3600" u="sng" dirty="0"/>
              <a:t>Values, Norms &amp; customs</a:t>
            </a:r>
          </a:p>
        </p:txBody>
      </p:sp>
      <p:sp>
        <p:nvSpPr>
          <p:cNvPr id="60419" name="Rectangle 3">
            <a:extLst>
              <a:ext uri="{FF2B5EF4-FFF2-40B4-BE49-F238E27FC236}">
                <a16:creationId xmlns:a16="http://schemas.microsoft.com/office/drawing/2014/main" id="{61B530EA-8C19-9BA1-E445-19EB7F799E71}"/>
              </a:ext>
            </a:extLst>
          </p:cNvPr>
          <p:cNvSpPr>
            <a:spLocks noGrp="1"/>
          </p:cNvSpPr>
          <p:nvPr>
            <p:ph idx="1"/>
          </p:nvPr>
        </p:nvSpPr>
        <p:spPr>
          <a:xfrm>
            <a:off x="1524000" y="1412876"/>
            <a:ext cx="9067800" cy="5368925"/>
          </a:xfrm>
        </p:spPr>
        <p:txBody>
          <a:bodyPr/>
          <a:lstStyle/>
          <a:p>
            <a:pPr eaLnBrk="1" hangingPunct="1"/>
            <a:r>
              <a:rPr lang="en-GB" altLang="en-US" b="1" dirty="0"/>
              <a:t>In UK, problem: do not know what importance to attach to culture, process of acculturation very important</a:t>
            </a:r>
          </a:p>
          <a:p>
            <a:pPr eaLnBrk="1" hangingPunct="1"/>
            <a:r>
              <a:rPr lang="en-GB" altLang="en-US" b="1" dirty="0"/>
              <a:t>Acculturation: “</a:t>
            </a:r>
            <a:r>
              <a:rPr lang="en-GB" altLang="en-US" b="1" i="1" dirty="0"/>
              <a:t> </a:t>
            </a:r>
            <a:r>
              <a:rPr lang="en-GB" altLang="en-US" i="1" dirty="0"/>
              <a:t>....acculturation is the natural process of adaptation of an individual who has been socialized in one culture and moves to another culture. This adaptation process does not forego ties with the original culture. This adaptation process not only makes the individual more effective in the new culture, but also brings aspects of the old culture into the new and changing it as well.” </a:t>
            </a:r>
            <a:r>
              <a:rPr lang="en-GB" altLang="en-US" dirty="0"/>
              <a:t> (</a:t>
            </a:r>
            <a:r>
              <a:rPr lang="en-GB" altLang="en-US" dirty="0" err="1"/>
              <a:t>Wichert</a:t>
            </a:r>
            <a:r>
              <a:rPr lang="en-GB" altLang="en-US" dirty="0"/>
              <a:t>, 2000)</a:t>
            </a:r>
          </a:p>
        </p:txBody>
      </p:sp>
      <p:sp>
        <p:nvSpPr>
          <p:cNvPr id="2" name="Rectangle: Rounded Corners 1">
            <a:extLst>
              <a:ext uri="{FF2B5EF4-FFF2-40B4-BE49-F238E27FC236}">
                <a16:creationId xmlns:a16="http://schemas.microsoft.com/office/drawing/2014/main" id="{BF26EDB2-C0F6-2CE8-0CF1-F9525C3A364C}"/>
              </a:ext>
            </a:extLst>
          </p:cNvPr>
          <p:cNvSpPr/>
          <p:nvPr/>
        </p:nvSpPr>
        <p:spPr>
          <a:xfrm>
            <a:off x="9982200" y="394284"/>
            <a:ext cx="1812721" cy="562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Values?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ACC6CC3-7653-FE53-EAB8-398292A30DC1}"/>
              </a:ext>
            </a:extLst>
          </p:cNvPr>
          <p:cNvSpPr>
            <a:spLocks noGrp="1"/>
          </p:cNvSpPr>
          <p:nvPr>
            <p:ph type="title"/>
          </p:nvPr>
        </p:nvSpPr>
        <p:spPr>
          <a:xfrm>
            <a:off x="1035417" y="231860"/>
            <a:ext cx="9950103" cy="692440"/>
          </a:xfrm>
        </p:spPr>
        <p:txBody>
          <a:bodyPr/>
          <a:lstStyle/>
          <a:p>
            <a:pPr eaLnBrk="1" hangingPunct="1">
              <a:defRPr/>
            </a:pPr>
            <a:r>
              <a:rPr lang="en-GB" altLang="en-US" b="1" dirty="0"/>
              <a:t>ACCULTURATION</a:t>
            </a:r>
          </a:p>
        </p:txBody>
      </p:sp>
      <p:cxnSp>
        <p:nvCxnSpPr>
          <p:cNvPr id="3" name="Straight Connector 2">
            <a:extLst>
              <a:ext uri="{FF2B5EF4-FFF2-40B4-BE49-F238E27FC236}">
                <a16:creationId xmlns:a16="http://schemas.microsoft.com/office/drawing/2014/main" id="{01C4ECDD-30F3-3747-B4B1-737D64641E71}"/>
              </a:ext>
            </a:extLst>
          </p:cNvPr>
          <p:cNvCxnSpPr/>
          <p:nvPr/>
        </p:nvCxnSpPr>
        <p:spPr>
          <a:xfrm>
            <a:off x="2495550" y="1484313"/>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92B2234-4597-5164-5E08-8072735A2610}"/>
              </a:ext>
            </a:extLst>
          </p:cNvPr>
          <p:cNvCxnSpPr/>
          <p:nvPr/>
        </p:nvCxnSpPr>
        <p:spPr>
          <a:xfrm>
            <a:off x="2495551" y="6092825"/>
            <a:ext cx="66960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2469" name="TextBox 6">
            <a:extLst>
              <a:ext uri="{FF2B5EF4-FFF2-40B4-BE49-F238E27FC236}">
                <a16:creationId xmlns:a16="http://schemas.microsoft.com/office/drawing/2014/main" id="{745A93B4-BF61-FB9D-B87C-A12408AEBD68}"/>
              </a:ext>
            </a:extLst>
          </p:cNvPr>
          <p:cNvSpPr txBox="1">
            <a:spLocks noChangeArrowheads="1"/>
          </p:cNvSpPr>
          <p:nvPr/>
        </p:nvSpPr>
        <p:spPr bwMode="auto">
          <a:xfrm>
            <a:off x="4367213" y="6308726"/>
            <a:ext cx="2881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en-GB" altLang="en-US">
                <a:solidFill>
                  <a:schemeClr val="tx1"/>
                </a:solidFill>
                <a:latin typeface="Calibri" panose="020F0502020204030204" pitchFamily="34" charset="0"/>
                <a:cs typeface="Arial" panose="020B0604020202020204" pitchFamily="34" charset="0"/>
              </a:rPr>
              <a:t>Time</a:t>
            </a:r>
          </a:p>
        </p:txBody>
      </p:sp>
      <p:sp>
        <p:nvSpPr>
          <p:cNvPr id="62470" name="TextBox 7">
            <a:extLst>
              <a:ext uri="{FF2B5EF4-FFF2-40B4-BE49-F238E27FC236}">
                <a16:creationId xmlns:a16="http://schemas.microsoft.com/office/drawing/2014/main" id="{96007EFE-4439-AEFB-6D5D-4B5C85903E30}"/>
              </a:ext>
            </a:extLst>
          </p:cNvPr>
          <p:cNvSpPr txBox="1">
            <a:spLocks noChangeArrowheads="1"/>
          </p:cNvSpPr>
          <p:nvPr/>
        </p:nvSpPr>
        <p:spPr bwMode="auto">
          <a:xfrm rot="-5400000">
            <a:off x="-344487" y="3616475"/>
            <a:ext cx="4465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en-GB" altLang="en-US">
                <a:solidFill>
                  <a:schemeClr val="tx1"/>
                </a:solidFill>
                <a:latin typeface="Calibri" panose="020F0502020204030204" pitchFamily="34" charset="0"/>
                <a:cs typeface="Arial" panose="020B0604020202020204" pitchFamily="34" charset="0"/>
              </a:rPr>
              <a:t>Emotions</a:t>
            </a:r>
          </a:p>
        </p:txBody>
      </p:sp>
      <p:cxnSp>
        <p:nvCxnSpPr>
          <p:cNvPr id="10" name="Straight Connector 9">
            <a:extLst>
              <a:ext uri="{FF2B5EF4-FFF2-40B4-BE49-F238E27FC236}">
                <a16:creationId xmlns:a16="http://schemas.microsoft.com/office/drawing/2014/main" id="{12311176-D47C-FBEC-0733-2D140FE3D27B}"/>
              </a:ext>
            </a:extLst>
          </p:cNvPr>
          <p:cNvCxnSpPr/>
          <p:nvPr/>
        </p:nvCxnSpPr>
        <p:spPr>
          <a:xfrm>
            <a:off x="2520951" y="4005263"/>
            <a:ext cx="626586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57C77FAF-10CA-BF2E-1561-134D51E3D42F}"/>
              </a:ext>
            </a:extLst>
          </p:cNvPr>
          <p:cNvSpPr/>
          <p:nvPr/>
        </p:nvSpPr>
        <p:spPr>
          <a:xfrm>
            <a:off x="2520950" y="981075"/>
            <a:ext cx="7907338" cy="7704138"/>
          </a:xfrm>
          <a:custGeom>
            <a:avLst/>
            <a:gdLst>
              <a:gd name="connsiteX0" fmla="*/ 0 w 7906079"/>
              <a:gd name="connsiteY0" fmla="*/ 2450455 h 6358351"/>
              <a:gd name="connsiteX1" fmla="*/ 617517 w 7906079"/>
              <a:gd name="connsiteY1" fmla="*/ 158518 h 6358351"/>
              <a:gd name="connsiteX2" fmla="*/ 1555668 w 7906079"/>
              <a:gd name="connsiteY2" fmla="*/ 6357437 h 6358351"/>
              <a:gd name="connsiteX3" fmla="*/ 2137559 w 7906079"/>
              <a:gd name="connsiteY3" fmla="*/ 645406 h 6358351"/>
              <a:gd name="connsiteX4" fmla="*/ 2921330 w 7906079"/>
              <a:gd name="connsiteY4" fmla="*/ 3661738 h 6358351"/>
              <a:gd name="connsiteX5" fmla="*/ 3443844 w 7906079"/>
              <a:gd name="connsiteY5" fmla="*/ 1274798 h 6358351"/>
              <a:gd name="connsiteX6" fmla="*/ 4120738 w 7906079"/>
              <a:gd name="connsiteY6" fmla="*/ 3305479 h 6358351"/>
              <a:gd name="connsiteX7" fmla="*/ 4619502 w 7906079"/>
              <a:gd name="connsiteY7" fmla="*/ 2094196 h 6358351"/>
              <a:gd name="connsiteX8" fmla="*/ 5118265 w 7906079"/>
              <a:gd name="connsiteY8" fmla="*/ 2949219 h 6358351"/>
              <a:gd name="connsiteX9" fmla="*/ 5427024 w 7906079"/>
              <a:gd name="connsiteY9" fmla="*/ 2272325 h 6358351"/>
              <a:gd name="connsiteX10" fmla="*/ 5807034 w 7906079"/>
              <a:gd name="connsiteY10" fmla="*/ 2771089 h 6358351"/>
              <a:gd name="connsiteX11" fmla="*/ 6032665 w 7906079"/>
              <a:gd name="connsiteY11" fmla="*/ 2343577 h 6358351"/>
              <a:gd name="connsiteX12" fmla="*/ 6222670 w 7906079"/>
              <a:gd name="connsiteY12" fmla="*/ 2676086 h 6358351"/>
              <a:gd name="connsiteX13" fmla="*/ 6353299 w 7906079"/>
              <a:gd name="connsiteY13" fmla="*/ 2272325 h 6358351"/>
              <a:gd name="connsiteX14" fmla="*/ 6697683 w 7906079"/>
              <a:gd name="connsiteY14" fmla="*/ 2604834 h 6358351"/>
              <a:gd name="connsiteX15" fmla="*/ 7255824 w 7906079"/>
              <a:gd name="connsiteY15" fmla="*/ 2307951 h 6358351"/>
              <a:gd name="connsiteX16" fmla="*/ 7576457 w 7906079"/>
              <a:gd name="connsiteY16" fmla="*/ 2474206 h 6358351"/>
              <a:gd name="connsiteX17" fmla="*/ 7873341 w 7906079"/>
              <a:gd name="connsiteY17" fmla="*/ 2438580 h 6358351"/>
              <a:gd name="connsiteX18" fmla="*/ 7885216 w 7906079"/>
              <a:gd name="connsiteY18" fmla="*/ 2426705 h 635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6079" h="6358351">
                <a:moveTo>
                  <a:pt x="0" y="2450455"/>
                </a:moveTo>
                <a:cubicBezTo>
                  <a:pt x="179119" y="978905"/>
                  <a:pt x="358239" y="-492645"/>
                  <a:pt x="617517" y="158518"/>
                </a:cubicBezTo>
                <a:cubicBezTo>
                  <a:pt x="876795" y="809681"/>
                  <a:pt x="1302328" y="6276289"/>
                  <a:pt x="1555668" y="6357437"/>
                </a:cubicBezTo>
                <a:cubicBezTo>
                  <a:pt x="1809008" y="6438585"/>
                  <a:pt x="1909949" y="1094689"/>
                  <a:pt x="2137559" y="645406"/>
                </a:cubicBezTo>
                <a:cubicBezTo>
                  <a:pt x="2365169" y="196123"/>
                  <a:pt x="2703616" y="3556839"/>
                  <a:pt x="2921330" y="3661738"/>
                </a:cubicBezTo>
                <a:cubicBezTo>
                  <a:pt x="3139044" y="3766637"/>
                  <a:pt x="3243943" y="1334174"/>
                  <a:pt x="3443844" y="1274798"/>
                </a:cubicBezTo>
                <a:cubicBezTo>
                  <a:pt x="3643745" y="1215422"/>
                  <a:pt x="3924795" y="3168913"/>
                  <a:pt x="4120738" y="3305479"/>
                </a:cubicBezTo>
                <a:cubicBezTo>
                  <a:pt x="4316681" y="3442045"/>
                  <a:pt x="4453248" y="2153573"/>
                  <a:pt x="4619502" y="2094196"/>
                </a:cubicBezTo>
                <a:cubicBezTo>
                  <a:pt x="4785757" y="2034819"/>
                  <a:pt x="4983678" y="2919531"/>
                  <a:pt x="5118265" y="2949219"/>
                </a:cubicBezTo>
                <a:cubicBezTo>
                  <a:pt x="5252852" y="2978907"/>
                  <a:pt x="5312229" y="2302013"/>
                  <a:pt x="5427024" y="2272325"/>
                </a:cubicBezTo>
                <a:cubicBezTo>
                  <a:pt x="5541819" y="2242637"/>
                  <a:pt x="5706094" y="2759214"/>
                  <a:pt x="5807034" y="2771089"/>
                </a:cubicBezTo>
                <a:cubicBezTo>
                  <a:pt x="5907974" y="2782964"/>
                  <a:pt x="5963392" y="2359411"/>
                  <a:pt x="6032665" y="2343577"/>
                </a:cubicBezTo>
                <a:cubicBezTo>
                  <a:pt x="6101938" y="2327743"/>
                  <a:pt x="6169231" y="2687961"/>
                  <a:pt x="6222670" y="2676086"/>
                </a:cubicBezTo>
                <a:cubicBezTo>
                  <a:pt x="6276109" y="2664211"/>
                  <a:pt x="6274130" y="2284200"/>
                  <a:pt x="6353299" y="2272325"/>
                </a:cubicBezTo>
                <a:cubicBezTo>
                  <a:pt x="6432468" y="2260450"/>
                  <a:pt x="6547262" y="2598896"/>
                  <a:pt x="6697683" y="2604834"/>
                </a:cubicBezTo>
                <a:cubicBezTo>
                  <a:pt x="6848104" y="2610772"/>
                  <a:pt x="7109362" y="2329722"/>
                  <a:pt x="7255824" y="2307951"/>
                </a:cubicBezTo>
                <a:cubicBezTo>
                  <a:pt x="7402286" y="2286180"/>
                  <a:pt x="7473538" y="2452435"/>
                  <a:pt x="7576457" y="2474206"/>
                </a:cubicBezTo>
                <a:cubicBezTo>
                  <a:pt x="7679377" y="2495978"/>
                  <a:pt x="7821881" y="2446497"/>
                  <a:pt x="7873341" y="2438580"/>
                </a:cubicBezTo>
                <a:cubicBezTo>
                  <a:pt x="7924801" y="2430663"/>
                  <a:pt x="7905008" y="2428684"/>
                  <a:pt x="7885216" y="24267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89711469-7D93-F8A7-684D-0CA77F1CCD85}"/>
              </a:ext>
            </a:extLst>
          </p:cNvPr>
          <p:cNvSpPr/>
          <p:nvPr/>
        </p:nvSpPr>
        <p:spPr>
          <a:xfrm>
            <a:off x="9890620" y="335560"/>
            <a:ext cx="1577130" cy="127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Wow</a:t>
            </a:r>
          </a:p>
          <a:p>
            <a:pPr algn="ctr"/>
            <a:r>
              <a:rPr lang="en-GB" b="1" dirty="0"/>
              <a:t>When we</a:t>
            </a:r>
          </a:p>
          <a:p>
            <a:pPr algn="ctr"/>
            <a:r>
              <a:rPr lang="en-GB" b="1" dirty="0"/>
              <a:t>We got</a:t>
            </a:r>
          </a:p>
          <a:p>
            <a:pPr algn="ctr"/>
            <a:r>
              <a:rPr lang="en-GB" b="1" dirty="0"/>
              <a:t>We had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a:extLst>
              <a:ext uri="{FF2B5EF4-FFF2-40B4-BE49-F238E27FC236}">
                <a16:creationId xmlns:a16="http://schemas.microsoft.com/office/drawing/2014/main" id="{940807DE-5B4C-4FAB-1749-F4B343632FAA}"/>
              </a:ext>
            </a:extLst>
          </p:cNvPr>
          <p:cNvSpPr>
            <a:spLocks noGrp="1" noChangeArrowheads="1"/>
          </p:cNvSpPr>
          <p:nvPr>
            <p:ph type="title"/>
          </p:nvPr>
        </p:nvSpPr>
        <p:spPr>
          <a:xfrm>
            <a:off x="1676400" y="76200"/>
            <a:ext cx="8305800" cy="1066800"/>
          </a:xfrm>
        </p:spPr>
        <p:txBody>
          <a:bodyPr/>
          <a:lstStyle/>
          <a:p>
            <a:pPr>
              <a:defRPr/>
            </a:pPr>
            <a:r>
              <a:rPr lang="en-GB" sz="3600" u="sng" dirty="0">
                <a:solidFill>
                  <a:srgbClr val="8F0119"/>
                </a:solidFill>
                <a:latin typeface="Tahoma" pitchFamily="34" charset="0"/>
              </a:rPr>
              <a:t>Norms &amp; customs</a:t>
            </a:r>
          </a:p>
        </p:txBody>
      </p:sp>
      <p:sp>
        <p:nvSpPr>
          <p:cNvPr id="64515" name="Rectangle 1027">
            <a:extLst>
              <a:ext uri="{FF2B5EF4-FFF2-40B4-BE49-F238E27FC236}">
                <a16:creationId xmlns:a16="http://schemas.microsoft.com/office/drawing/2014/main" id="{AF9E5937-F844-7060-79AA-157BCDC6AF02}"/>
              </a:ext>
            </a:extLst>
          </p:cNvPr>
          <p:cNvSpPr>
            <a:spLocks noGrp="1"/>
          </p:cNvSpPr>
          <p:nvPr>
            <p:ph idx="1"/>
          </p:nvPr>
        </p:nvSpPr>
        <p:spPr>
          <a:xfrm>
            <a:off x="1600200" y="1066800"/>
            <a:ext cx="8991600" cy="5715000"/>
          </a:xfrm>
        </p:spPr>
        <p:txBody>
          <a:bodyPr/>
          <a:lstStyle/>
          <a:p>
            <a:pPr eaLnBrk="1" hangingPunct="1"/>
            <a:r>
              <a:rPr lang="en-GB" altLang="en-US" dirty="0">
                <a:latin typeface="Tahoma" panose="020B0604030504040204" pitchFamily="34" charset="0"/>
              </a:rPr>
              <a:t>Value of culture &amp; position of client in process of acculturation to be considered</a:t>
            </a:r>
          </a:p>
          <a:p>
            <a:pPr eaLnBrk="1" hangingPunct="1"/>
            <a:r>
              <a:rPr lang="en-GB" altLang="en-US" dirty="0">
                <a:latin typeface="Tahoma" panose="020B0604030504040204" pitchFamily="34" charset="0"/>
              </a:rPr>
              <a:t>Many times problems are experienced by clients due to different views on Child rearing; acceptable values &amp; norms, etc..</a:t>
            </a:r>
          </a:p>
          <a:p>
            <a:r>
              <a:rPr lang="en-GB" dirty="0">
                <a:hlinkClick r:id="rId3"/>
              </a:rPr>
              <a:t>https://www.youtube.com/watch?v=u-YgKtSzdlM</a:t>
            </a:r>
            <a:r>
              <a:rPr lang="en-GB" dirty="0"/>
              <a:t> (2:38 &gt;)</a:t>
            </a:r>
          </a:p>
          <a:p>
            <a:r>
              <a:rPr lang="en-GB" dirty="0"/>
              <a:t>How we solve problems….</a:t>
            </a:r>
          </a:p>
          <a:p>
            <a:pPr lvl="1"/>
            <a:endParaRPr lang="en-GB" altLang="en-US" dirty="0">
              <a:latin typeface="Tahoma" panose="020B0604030504040204" pitchFamily="34" charset="0"/>
            </a:endParaRPr>
          </a:p>
          <a:p>
            <a:pPr eaLnBrk="1" hangingPunct="1">
              <a:buFontTx/>
              <a:buNone/>
            </a:pPr>
            <a:endParaRPr lang="en-GB" altLang="en-US" dirty="0">
              <a:latin typeface="Tahoma" panose="020B0604030504040204" pitchFamily="34" charset="0"/>
            </a:endParaRPr>
          </a:p>
        </p:txBody>
      </p:sp>
      <p:sp>
        <p:nvSpPr>
          <p:cNvPr id="64516" name="Text Box 1028">
            <a:extLst>
              <a:ext uri="{FF2B5EF4-FFF2-40B4-BE49-F238E27FC236}">
                <a16:creationId xmlns:a16="http://schemas.microsoft.com/office/drawing/2014/main" id="{3B9C2B7A-3600-2B99-D7BD-9F091D44605B}"/>
              </a:ext>
            </a:extLst>
          </p:cNvPr>
          <p:cNvSpPr txBox="1">
            <a:spLocks noChangeArrowheads="1"/>
          </p:cNvSpPr>
          <p:nvPr/>
        </p:nvSpPr>
        <p:spPr bwMode="auto">
          <a:xfrm>
            <a:off x="1752600" y="51054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50000"/>
              </a:spcBef>
              <a:buFontTx/>
              <a:buNone/>
            </a:pPr>
            <a:endParaRPr lang="en-US" altLang="en-US">
              <a:solidFill>
                <a:schemeClr val="tx1"/>
              </a:solidFill>
              <a:latin typeface="Times New Roman" panose="02020603050405020304" pitchFamily="18"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8B5E4EA8-E8AF-4DE2-81FD-338A059AC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F2A19A-CC19-4AE7-A29C-C80120466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83874"/>
            <a:ext cx="12191999" cy="4705352"/>
          </a:xfrm>
          <a:prstGeom prst="rect">
            <a:avLst/>
          </a:prstGeom>
          <a:gradFill flip="none" rotWithShape="1">
            <a:gsLst>
              <a:gs pos="45000">
                <a:srgbClr val="000000">
                  <a:alpha val="35000"/>
                </a:srgbClr>
              </a:gs>
              <a:gs pos="55000">
                <a:srgbClr val="000000">
                  <a:alpha val="35000"/>
                </a:srgbClr>
              </a:gs>
              <a:gs pos="25000">
                <a:srgbClr val="000000">
                  <a:alpha val="20000"/>
                </a:srgbClr>
              </a:gs>
              <a:gs pos="0">
                <a:srgbClr val="000000">
                  <a:alpha val="0"/>
                </a:srgbClr>
              </a:gs>
              <a:gs pos="100000">
                <a:srgbClr val="000000">
                  <a:alpha val="0"/>
                </a:srgbClr>
              </a:gs>
              <a:gs pos="75000">
                <a:srgbClr val="000000">
                  <a:alpha val="2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2C286CB-89D2-5F88-6AD8-17027326D63F}"/>
              </a:ext>
            </a:extLst>
          </p:cNvPr>
          <p:cNvSpPr>
            <a:spLocks noGrp="1"/>
          </p:cNvSpPr>
          <p:nvPr>
            <p:ph type="title"/>
          </p:nvPr>
        </p:nvSpPr>
        <p:spPr>
          <a:xfrm>
            <a:off x="2187677" y="2030361"/>
            <a:ext cx="7816645" cy="1768430"/>
          </a:xfrm>
        </p:spPr>
        <p:txBody>
          <a:bodyPr vert="horz" lIns="91440" tIns="45720" rIns="91440" bIns="45720" rtlCol="0" anchor="b">
            <a:normAutofit/>
          </a:bodyPr>
          <a:lstStyle/>
          <a:p>
            <a:pPr algn="ctr"/>
            <a:r>
              <a:rPr lang="en-US" b="1" kern="1200">
                <a:solidFill>
                  <a:srgbClr val="FFFFFF"/>
                </a:solidFill>
                <a:effectLst/>
                <a:latin typeface="+mj-lt"/>
                <a:ea typeface="+mj-ea"/>
                <a:cs typeface="+mj-cs"/>
              </a:rPr>
              <a:t>But before we start</a:t>
            </a:r>
          </a:p>
        </p:txBody>
      </p:sp>
      <p:sp>
        <p:nvSpPr>
          <p:cNvPr id="3" name="Content Placeholder 2">
            <a:extLst>
              <a:ext uri="{FF2B5EF4-FFF2-40B4-BE49-F238E27FC236}">
                <a16:creationId xmlns:a16="http://schemas.microsoft.com/office/drawing/2014/main" id="{9297A241-A569-9A8F-86A7-727790BAE3DE}"/>
              </a:ext>
            </a:extLst>
          </p:cNvPr>
          <p:cNvSpPr>
            <a:spLocks noGrp="1"/>
          </p:cNvSpPr>
          <p:nvPr>
            <p:ph idx="1"/>
          </p:nvPr>
        </p:nvSpPr>
        <p:spPr>
          <a:xfrm>
            <a:off x="1735095" y="5569516"/>
            <a:ext cx="7816645" cy="802594"/>
          </a:xfrm>
        </p:spPr>
        <p:txBody>
          <a:bodyPr vert="horz" lIns="91440" tIns="45720" rIns="91440" bIns="45720" rtlCol="0">
            <a:normAutofit/>
          </a:bodyPr>
          <a:lstStyle/>
          <a:p>
            <a:pPr marL="0" indent="0" algn="ctr">
              <a:buNone/>
            </a:pPr>
            <a:r>
              <a:rPr lang="en-US" sz="2400" b="1" kern="1200" dirty="0">
                <a:latin typeface="+mn-lt"/>
                <a:ea typeface="+mn-ea"/>
                <a:cs typeface="+mn-cs"/>
              </a:rPr>
              <a:t>This is not a presentation, it needs to be a conversation</a:t>
            </a:r>
            <a:r>
              <a:rPr lang="en-US" b="1" kern="1200" dirty="0">
                <a:latin typeface="+mn-lt"/>
                <a:ea typeface="+mn-ea"/>
                <a:cs typeface="+mn-cs"/>
              </a:rPr>
              <a:t>.</a:t>
            </a:r>
          </a:p>
        </p:txBody>
      </p:sp>
    </p:spTree>
    <p:extLst>
      <p:ext uri="{BB962C8B-B14F-4D97-AF65-F5344CB8AC3E}">
        <p14:creationId xmlns:p14="http://schemas.microsoft.com/office/powerpoint/2010/main" val="491459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E0279B6-0876-444C-986D-C36C4D2D7FA7}"/>
              </a:ext>
            </a:extLst>
          </p:cNvPr>
          <p:cNvSpPr>
            <a:spLocks noGrp="1" noChangeArrowheads="1"/>
          </p:cNvSpPr>
          <p:nvPr>
            <p:ph type="title"/>
          </p:nvPr>
        </p:nvSpPr>
        <p:spPr>
          <a:xfrm>
            <a:off x="1600200" y="76200"/>
            <a:ext cx="8991600" cy="990600"/>
          </a:xfrm>
        </p:spPr>
        <p:txBody>
          <a:bodyPr/>
          <a:lstStyle/>
          <a:p>
            <a:pPr>
              <a:defRPr/>
            </a:pPr>
            <a:r>
              <a:rPr lang="en-GB" sz="3600" b="1" u="sng" dirty="0"/>
              <a:t>Method of problem solving</a:t>
            </a:r>
          </a:p>
        </p:txBody>
      </p:sp>
      <p:sp>
        <p:nvSpPr>
          <p:cNvPr id="103427" name="Rectangle 3"/>
          <p:cNvSpPr>
            <a:spLocks noGrp="1"/>
          </p:cNvSpPr>
          <p:nvPr>
            <p:ph idx="1"/>
          </p:nvPr>
        </p:nvSpPr>
        <p:spPr>
          <a:xfrm>
            <a:off x="961938" y="1496007"/>
            <a:ext cx="9067800" cy="4623062"/>
          </a:xfrm>
        </p:spPr>
        <p:txBody>
          <a:bodyPr>
            <a:normAutofit/>
          </a:bodyPr>
          <a:lstStyle/>
          <a:p>
            <a:pPr eaLnBrk="1" hangingPunct="1"/>
            <a:r>
              <a:rPr lang="en-GB" altLang="en-US" sz="2200" b="1" dirty="0"/>
              <a:t>Western modes &gt;individualistic perspective. &gt; Task Centred; Crisis Intervention; RET, Transactional analysis, etc..</a:t>
            </a:r>
          </a:p>
          <a:p>
            <a:pPr eaLnBrk="1" hangingPunct="1"/>
            <a:r>
              <a:rPr lang="en-GB" altLang="en-US" sz="2200" b="1" dirty="0"/>
              <a:t>Many other cultures, problems not solved individually, but communally.</a:t>
            </a:r>
          </a:p>
          <a:p>
            <a:pPr eaLnBrk="1" hangingPunct="1"/>
            <a:r>
              <a:rPr lang="en-GB" altLang="en-US" sz="2200" b="1" i="1" dirty="0"/>
              <a:t>A person is a person through other people</a:t>
            </a:r>
            <a:r>
              <a:rPr lang="en-GB" altLang="en-US" sz="2200" b="1" dirty="0"/>
              <a:t>. UBUNTU</a:t>
            </a:r>
          </a:p>
          <a:p>
            <a:pPr eaLnBrk="1" hangingPunct="1"/>
            <a:r>
              <a:rPr lang="en-GB" altLang="en-US" sz="2200" b="1" dirty="0"/>
              <a:t>Advantage of using family/ community in solving problems: &gt;&gt; Reflexivity.</a:t>
            </a:r>
          </a:p>
          <a:p>
            <a:pPr eaLnBrk="1" hangingPunct="1"/>
            <a:r>
              <a:rPr lang="en-GB" altLang="en-US" sz="2200" b="1" dirty="0"/>
              <a:t>Different legal systems in solving problems in community: Accusatory Vs. inquisitorial legal systems. Many traditional legal systems: focus on restoration, not on finding guilty party.</a:t>
            </a:r>
          </a:p>
        </p:txBody>
      </p:sp>
      <p:sp>
        <p:nvSpPr>
          <p:cNvPr id="103428" name="Text Box 4"/>
          <p:cNvSpPr txBox="1">
            <a:spLocks noChangeArrowheads="1"/>
          </p:cNvSpPr>
          <p:nvPr/>
        </p:nvSpPr>
        <p:spPr bwMode="auto">
          <a:xfrm>
            <a:off x="7162800" y="6248400"/>
            <a:ext cx="2514600"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50000"/>
              </a:spcBef>
              <a:buFontTx/>
              <a:buNone/>
            </a:pPr>
            <a:r>
              <a:rPr lang="en-GB" altLang="en-US">
                <a:solidFill>
                  <a:schemeClr val="tx1"/>
                </a:solidFill>
                <a:latin typeface="Times New Roman" panose="02020603050405020304" pitchFamily="18" charset="0"/>
              </a:rPr>
              <a:t>Liberian amputees </a:t>
            </a:r>
          </a:p>
        </p:txBody>
      </p:sp>
    </p:spTree>
    <p:extLst>
      <p:ext uri="{BB962C8B-B14F-4D97-AF65-F5344CB8AC3E}">
        <p14:creationId xmlns:p14="http://schemas.microsoft.com/office/powerpoint/2010/main" val="197623236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936E4B3-803C-4B39-BD7A-9C78E57D56A2}"/>
              </a:ext>
            </a:extLst>
          </p:cNvPr>
          <p:cNvSpPr>
            <a:spLocks noGrp="1" noChangeArrowheads="1"/>
          </p:cNvSpPr>
          <p:nvPr>
            <p:ph type="title"/>
          </p:nvPr>
        </p:nvSpPr>
        <p:spPr>
          <a:xfrm>
            <a:off x="1524000" y="333375"/>
            <a:ext cx="9144000" cy="1143000"/>
          </a:xfrm>
        </p:spPr>
        <p:txBody>
          <a:bodyPr>
            <a:normAutofit fontScale="90000"/>
          </a:bodyPr>
          <a:lstStyle/>
          <a:p>
            <a:pPr>
              <a:defRPr/>
            </a:pPr>
            <a:r>
              <a:rPr lang="en-GB" sz="3600" b="1" u="sng" dirty="0"/>
              <a:t>VIEW OF THE SELF:  Collective and Individualistic consciousness</a:t>
            </a:r>
            <a:r>
              <a:rPr lang="en-GB" sz="3600" b="1" u="sng" dirty="0">
                <a:solidFill>
                  <a:schemeClr val="hlink"/>
                </a:solidFill>
              </a:rPr>
              <a:t> </a:t>
            </a:r>
          </a:p>
        </p:txBody>
      </p:sp>
      <p:sp>
        <p:nvSpPr>
          <p:cNvPr id="105475" name="Rectangle 3"/>
          <p:cNvSpPr>
            <a:spLocks noGrp="1"/>
          </p:cNvSpPr>
          <p:nvPr>
            <p:ph idx="1"/>
          </p:nvPr>
        </p:nvSpPr>
        <p:spPr>
          <a:xfrm>
            <a:off x="1524000" y="2177592"/>
            <a:ext cx="9144000" cy="4451808"/>
          </a:xfrm>
        </p:spPr>
        <p:txBody>
          <a:bodyPr>
            <a:normAutofit/>
          </a:bodyPr>
          <a:lstStyle/>
          <a:p>
            <a:pPr eaLnBrk="1" hangingPunct="1"/>
            <a:r>
              <a:rPr lang="en-GB" altLang="en-US" sz="2400" b="1" dirty="0"/>
              <a:t>Very difficult to explain or understand collective consciousness from an individualistic consciousness, or vice versa.</a:t>
            </a:r>
          </a:p>
          <a:p>
            <a:pPr eaLnBrk="1" hangingPunct="1"/>
            <a:r>
              <a:rPr lang="en-GB" altLang="en-US" sz="2400" b="1" dirty="0"/>
              <a:t>Collective consciousness not only linked to race, but more importantly to deprivation and poverty.</a:t>
            </a:r>
          </a:p>
          <a:p>
            <a:pPr eaLnBrk="1" hangingPunct="1"/>
            <a:r>
              <a:rPr lang="en-GB" altLang="en-US" sz="2400" b="1" dirty="0"/>
              <a:t>Children learn at young age that no one adult can provide in all your needs, even survival as single family is very difficult.</a:t>
            </a:r>
          </a:p>
        </p:txBody>
      </p:sp>
    </p:spTree>
    <p:extLst>
      <p:ext uri="{BB962C8B-B14F-4D97-AF65-F5344CB8AC3E}">
        <p14:creationId xmlns:p14="http://schemas.microsoft.com/office/powerpoint/2010/main" val="104787219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0" y="188913"/>
            <a:ext cx="9144000" cy="1143000"/>
          </a:xfrm>
        </p:spPr>
        <p:txBody>
          <a:bodyPr>
            <a:normAutofit fontScale="90000"/>
          </a:bodyPr>
          <a:lstStyle/>
          <a:p>
            <a:pPr>
              <a:defRPr/>
            </a:pPr>
            <a:r>
              <a:rPr lang="en-GB" sz="3600" b="1" dirty="0">
                <a:solidFill>
                  <a:srgbClr val="333300"/>
                </a:solidFill>
              </a:rPr>
              <a:t>Manifestations of collective consciousness (cc)</a:t>
            </a:r>
          </a:p>
        </p:txBody>
      </p:sp>
      <p:sp>
        <p:nvSpPr>
          <p:cNvPr id="54275" name="Rectangle 3"/>
          <p:cNvSpPr>
            <a:spLocks noGrp="1" noChangeArrowheads="1"/>
          </p:cNvSpPr>
          <p:nvPr>
            <p:ph idx="1"/>
          </p:nvPr>
        </p:nvSpPr>
        <p:spPr>
          <a:xfrm>
            <a:off x="1524000" y="1268414"/>
            <a:ext cx="9144000" cy="5589587"/>
          </a:xfrm>
        </p:spPr>
        <p:txBody>
          <a:bodyPr rtlCol="0">
            <a:normAutofit fontScale="92500" lnSpcReduction="10000"/>
          </a:bodyPr>
          <a:lstStyle/>
          <a:p>
            <a:pPr>
              <a:defRPr/>
            </a:pPr>
            <a:r>
              <a:rPr lang="en-GB" sz="2600" b="1" dirty="0">
                <a:solidFill>
                  <a:srgbClr val="003300"/>
                </a:solidFill>
              </a:rPr>
              <a:t>People in cc are socially open, people in individualistic consciousness(</a:t>
            </a:r>
            <a:r>
              <a:rPr lang="en-GB" sz="2600" b="1" dirty="0" err="1">
                <a:solidFill>
                  <a:srgbClr val="003300"/>
                </a:solidFill>
              </a:rPr>
              <a:t>ic</a:t>
            </a:r>
            <a:r>
              <a:rPr lang="en-GB" sz="2600" b="1" dirty="0">
                <a:solidFill>
                  <a:srgbClr val="003300"/>
                </a:solidFill>
              </a:rPr>
              <a:t>) are </a:t>
            </a:r>
            <a:r>
              <a:rPr lang="en-GB" sz="2600" b="1" dirty="0">
                <a:solidFill>
                  <a:srgbClr val="8F0119"/>
                </a:solidFill>
              </a:rPr>
              <a:t>socially closed</a:t>
            </a:r>
            <a:r>
              <a:rPr lang="en-GB" sz="2600" b="1" dirty="0">
                <a:solidFill>
                  <a:srgbClr val="003300"/>
                </a:solidFill>
              </a:rPr>
              <a:t>. Speak with </a:t>
            </a:r>
            <a:r>
              <a:rPr lang="en-GB" sz="2600" b="1" dirty="0">
                <a:solidFill>
                  <a:srgbClr val="8F0119"/>
                </a:solidFill>
              </a:rPr>
              <a:t>soft voices</a:t>
            </a:r>
            <a:r>
              <a:rPr lang="en-GB" sz="2600" b="1" dirty="0">
                <a:solidFill>
                  <a:srgbClr val="003300"/>
                </a:solidFill>
              </a:rPr>
              <a:t> in public</a:t>
            </a:r>
          </a:p>
          <a:p>
            <a:pPr>
              <a:defRPr/>
            </a:pPr>
            <a:r>
              <a:rPr lang="en-GB" sz="2600" b="1" dirty="0">
                <a:solidFill>
                  <a:srgbClr val="003300"/>
                </a:solidFill>
              </a:rPr>
              <a:t>People with cc are closed in inter – individual (private) situations, people in with </a:t>
            </a:r>
            <a:r>
              <a:rPr lang="en-GB" sz="2600" b="1" dirty="0" err="1">
                <a:solidFill>
                  <a:srgbClr val="003300"/>
                </a:solidFill>
              </a:rPr>
              <a:t>ic</a:t>
            </a:r>
            <a:r>
              <a:rPr lang="en-GB" sz="2600" b="1" dirty="0">
                <a:solidFill>
                  <a:srgbClr val="003300"/>
                </a:solidFill>
              </a:rPr>
              <a:t> are open in inter-individual consciousness are open in inter individual private situations&gt;&gt; Affluent men (</a:t>
            </a:r>
            <a:r>
              <a:rPr lang="en-GB" sz="2600" b="1" dirty="0" err="1">
                <a:solidFill>
                  <a:srgbClr val="003300"/>
                </a:solidFill>
              </a:rPr>
              <a:t>ic</a:t>
            </a:r>
            <a:r>
              <a:rPr lang="en-GB" sz="2600" b="1" dirty="0">
                <a:solidFill>
                  <a:srgbClr val="003300"/>
                </a:solidFill>
              </a:rPr>
              <a:t>)&gt;&gt; </a:t>
            </a:r>
            <a:r>
              <a:rPr lang="en-GB" sz="2600" b="1" dirty="0">
                <a:solidFill>
                  <a:srgbClr val="8F0119"/>
                </a:solidFill>
              </a:rPr>
              <a:t>show emotions</a:t>
            </a:r>
            <a:r>
              <a:rPr lang="en-GB" sz="2600" b="1" dirty="0">
                <a:solidFill>
                  <a:srgbClr val="003300"/>
                </a:solidFill>
              </a:rPr>
              <a:t> to wife in public, man from dis-empowered community(cc) &gt; less emotions.</a:t>
            </a:r>
          </a:p>
          <a:p>
            <a:pPr>
              <a:defRPr/>
            </a:pPr>
            <a:r>
              <a:rPr lang="en-GB" sz="2600" b="1" dirty="0">
                <a:solidFill>
                  <a:srgbClr val="003300"/>
                </a:solidFill>
              </a:rPr>
              <a:t>Communities in cc have </a:t>
            </a:r>
            <a:r>
              <a:rPr lang="en-GB" sz="2600" b="1" dirty="0">
                <a:solidFill>
                  <a:srgbClr val="C00000"/>
                </a:solidFill>
              </a:rPr>
              <a:t>collective democracy</a:t>
            </a:r>
            <a:r>
              <a:rPr lang="en-GB" sz="2600" b="1" dirty="0">
                <a:solidFill>
                  <a:srgbClr val="003300"/>
                </a:solidFill>
              </a:rPr>
              <a:t>, people in </a:t>
            </a:r>
            <a:r>
              <a:rPr lang="en-GB" sz="2600" b="1" dirty="0" err="1">
                <a:solidFill>
                  <a:srgbClr val="003300"/>
                </a:solidFill>
              </a:rPr>
              <a:t>ic</a:t>
            </a:r>
            <a:r>
              <a:rPr lang="en-GB" sz="2600" b="1" dirty="0">
                <a:solidFill>
                  <a:srgbClr val="003300"/>
                </a:solidFill>
              </a:rPr>
              <a:t> communities have </a:t>
            </a:r>
            <a:r>
              <a:rPr lang="en-GB" sz="2600" b="1" dirty="0" err="1">
                <a:solidFill>
                  <a:srgbClr val="003300"/>
                </a:solidFill>
              </a:rPr>
              <a:t>ic</a:t>
            </a:r>
            <a:r>
              <a:rPr lang="en-GB" sz="2600" b="1" dirty="0">
                <a:solidFill>
                  <a:srgbClr val="003300"/>
                </a:solidFill>
              </a:rPr>
              <a:t> &gt; decision making/ political systems</a:t>
            </a:r>
          </a:p>
          <a:p>
            <a:pPr>
              <a:defRPr/>
            </a:pPr>
            <a:r>
              <a:rPr lang="en-GB" sz="2600" b="1" dirty="0">
                <a:solidFill>
                  <a:srgbClr val="C00000"/>
                </a:solidFill>
              </a:rPr>
              <a:t>Time</a:t>
            </a:r>
            <a:r>
              <a:rPr lang="en-GB" sz="2600" b="1" dirty="0">
                <a:solidFill>
                  <a:srgbClr val="003300"/>
                </a:solidFill>
              </a:rPr>
              <a:t>&gt; Not important, viewed differently in cc.</a:t>
            </a:r>
          </a:p>
          <a:p>
            <a:pPr>
              <a:defRPr/>
            </a:pPr>
            <a:r>
              <a:rPr lang="en-GB" sz="2600" b="1" dirty="0">
                <a:solidFill>
                  <a:srgbClr val="C00000"/>
                </a:solidFill>
              </a:rPr>
              <a:t>Work ethics</a:t>
            </a:r>
          </a:p>
          <a:p>
            <a:pPr>
              <a:defRPr/>
            </a:pPr>
            <a:endParaRPr lang="en-GB" sz="2600" b="1" dirty="0">
              <a:solidFill>
                <a:srgbClr val="003300"/>
              </a:solidFill>
            </a:endParaRPr>
          </a:p>
        </p:txBody>
      </p:sp>
    </p:spTree>
    <p:extLst>
      <p:ext uri="{BB962C8B-B14F-4D97-AF65-F5344CB8AC3E}">
        <p14:creationId xmlns:p14="http://schemas.microsoft.com/office/powerpoint/2010/main" val="2951971980"/>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F354-C3D5-17D7-3B47-F8B52C7F3904}"/>
              </a:ext>
            </a:extLst>
          </p:cNvPr>
          <p:cNvSpPr>
            <a:spLocks noGrp="1"/>
          </p:cNvSpPr>
          <p:nvPr>
            <p:ph type="title"/>
          </p:nvPr>
        </p:nvSpPr>
        <p:spPr/>
        <p:txBody>
          <a:bodyPr/>
          <a:lstStyle/>
          <a:p>
            <a:r>
              <a:rPr lang="en-GB" dirty="0"/>
              <a:t>In summary…</a:t>
            </a:r>
          </a:p>
        </p:txBody>
      </p:sp>
      <p:sp>
        <p:nvSpPr>
          <p:cNvPr id="3" name="Content Placeholder 2">
            <a:extLst>
              <a:ext uri="{FF2B5EF4-FFF2-40B4-BE49-F238E27FC236}">
                <a16:creationId xmlns:a16="http://schemas.microsoft.com/office/drawing/2014/main" id="{27B49A60-6B67-C650-9E59-EB0F504EED2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778730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5D86AE6-9B5A-4BDD-BA62-95C23C5A5FF6}"/>
              </a:ext>
            </a:extLst>
          </p:cNvPr>
          <p:cNvSpPr>
            <a:spLocks noGrp="1" noChangeArrowheads="1"/>
          </p:cNvSpPr>
          <p:nvPr>
            <p:ph type="title"/>
          </p:nvPr>
        </p:nvSpPr>
        <p:spPr>
          <a:xfrm>
            <a:off x="1524000" y="76200"/>
            <a:ext cx="9067800" cy="609600"/>
          </a:xfrm>
        </p:spPr>
        <p:txBody>
          <a:bodyPr>
            <a:normAutofit fontScale="90000"/>
          </a:bodyPr>
          <a:lstStyle/>
          <a:p>
            <a:pPr>
              <a:defRPr/>
            </a:pPr>
            <a:r>
              <a:rPr lang="en-GB" sz="3600" b="1" u="sng" dirty="0">
                <a:solidFill>
                  <a:schemeClr val="hlink"/>
                </a:solidFill>
              </a:rPr>
              <a:t>A practical couple of questions to consider</a:t>
            </a:r>
          </a:p>
        </p:txBody>
      </p:sp>
      <p:sp>
        <p:nvSpPr>
          <p:cNvPr id="69635" name="Rectangle 3">
            <a:extLst>
              <a:ext uri="{FF2B5EF4-FFF2-40B4-BE49-F238E27FC236}">
                <a16:creationId xmlns:a16="http://schemas.microsoft.com/office/drawing/2014/main" id="{F4BDF237-ADA5-4F92-AE35-782A7F02244C}"/>
              </a:ext>
            </a:extLst>
          </p:cNvPr>
          <p:cNvSpPr>
            <a:spLocks noGrp="1" noChangeArrowheads="1"/>
          </p:cNvSpPr>
          <p:nvPr>
            <p:ph idx="1"/>
          </p:nvPr>
        </p:nvSpPr>
        <p:spPr>
          <a:xfrm>
            <a:off x="1524000" y="959963"/>
            <a:ext cx="9067800" cy="6019800"/>
          </a:xfrm>
        </p:spPr>
        <p:txBody>
          <a:bodyPr rtlCol="0">
            <a:normAutofit fontScale="92500" lnSpcReduction="20000"/>
          </a:bodyPr>
          <a:lstStyle/>
          <a:p>
            <a:pPr>
              <a:buNone/>
              <a:defRPr/>
            </a:pPr>
            <a:r>
              <a:rPr lang="en-GB" b="1" dirty="0" err="1"/>
              <a:t>Karreem</a:t>
            </a:r>
            <a:r>
              <a:rPr lang="en-GB" b="1" dirty="0"/>
              <a:t> &amp; </a:t>
            </a:r>
            <a:r>
              <a:rPr lang="en-GB" b="1" dirty="0" err="1"/>
              <a:t>Littlewood</a:t>
            </a:r>
            <a:r>
              <a:rPr lang="en-GB" b="1" dirty="0"/>
              <a:t> (1992, 2003):</a:t>
            </a:r>
          </a:p>
          <a:p>
            <a:pPr>
              <a:defRPr/>
            </a:pPr>
            <a:r>
              <a:rPr lang="en-GB" sz="2200" b="1" dirty="0"/>
              <a:t>What is a White Social worker’s knowledge of specific culture?</a:t>
            </a:r>
          </a:p>
          <a:p>
            <a:pPr>
              <a:defRPr/>
            </a:pPr>
            <a:r>
              <a:rPr lang="en-GB" sz="2200" b="1" dirty="0"/>
              <a:t>What is the relationship between social worker and various members of family?</a:t>
            </a:r>
          </a:p>
          <a:p>
            <a:pPr>
              <a:defRPr/>
            </a:pPr>
            <a:r>
              <a:rPr lang="en-GB" sz="2200" b="1" dirty="0"/>
              <a:t>If children are involved, what is your knowledge of the developmental stages in this community?</a:t>
            </a:r>
          </a:p>
          <a:p>
            <a:pPr>
              <a:defRPr/>
            </a:pPr>
            <a:r>
              <a:rPr lang="en-GB" sz="2200" b="1" dirty="0"/>
              <a:t>How conscious are you of needs of all members involved?</a:t>
            </a:r>
          </a:p>
          <a:p>
            <a:pPr>
              <a:defRPr/>
            </a:pPr>
            <a:r>
              <a:rPr lang="en-GB" sz="2200" b="1" dirty="0"/>
              <a:t>Did you allow yourself to be influenced by own cultural background?</a:t>
            </a:r>
          </a:p>
          <a:p>
            <a:pPr>
              <a:defRPr/>
            </a:pPr>
            <a:r>
              <a:rPr lang="en-GB" sz="2200" b="1" dirty="0"/>
              <a:t>How judgmental were you in your approach?</a:t>
            </a:r>
          </a:p>
          <a:p>
            <a:pPr>
              <a:defRPr/>
            </a:pPr>
            <a:r>
              <a:rPr lang="en-GB" sz="2200" b="1" dirty="0"/>
              <a:t>How realistic are your fears of further problems/</a:t>
            </a:r>
          </a:p>
          <a:p>
            <a:pPr>
              <a:defRPr/>
            </a:pPr>
            <a:r>
              <a:rPr lang="en-GB" sz="2200" b="1" dirty="0"/>
              <a:t>What is the true motives of the client?</a:t>
            </a:r>
          </a:p>
          <a:p>
            <a:pPr>
              <a:defRPr/>
            </a:pPr>
            <a:r>
              <a:rPr lang="en-GB" sz="2200" b="1" dirty="0"/>
              <a:t>Did you explore the clients understanding of the situation further?</a:t>
            </a:r>
          </a:p>
          <a:p>
            <a:pPr>
              <a:defRPr/>
            </a:pPr>
            <a:r>
              <a:rPr lang="en-GB" sz="2200" b="1" dirty="0"/>
              <a:t>What is the legal position?</a:t>
            </a:r>
          </a:p>
          <a:p>
            <a:pPr>
              <a:defRPr/>
            </a:pPr>
            <a:r>
              <a:rPr lang="en-GB" sz="2200" b="1" dirty="0"/>
              <a:t>Are there any conflicting rights?</a:t>
            </a:r>
          </a:p>
        </p:txBody>
      </p:sp>
      <p:sp>
        <p:nvSpPr>
          <p:cNvPr id="2" name="Cloud Callout 1"/>
          <p:cNvSpPr/>
          <p:nvPr/>
        </p:nvSpPr>
        <p:spPr>
          <a:xfrm>
            <a:off x="9587060" y="292231"/>
            <a:ext cx="1847653" cy="11123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Reminder</a:t>
            </a:r>
          </a:p>
        </p:txBody>
      </p:sp>
    </p:spTree>
    <p:extLst>
      <p:ext uri="{BB962C8B-B14F-4D97-AF65-F5344CB8AC3E}">
        <p14:creationId xmlns:p14="http://schemas.microsoft.com/office/powerpoint/2010/main" val="365899261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46F8-949B-1AF4-E337-6845EEB3E291}"/>
              </a:ext>
            </a:extLst>
          </p:cNvPr>
          <p:cNvSpPr>
            <a:spLocks noGrp="1"/>
          </p:cNvSpPr>
          <p:nvPr>
            <p:ph type="title"/>
          </p:nvPr>
        </p:nvSpPr>
        <p:spPr>
          <a:xfrm>
            <a:off x="1001861" y="0"/>
            <a:ext cx="9950103" cy="1507376"/>
          </a:xfrm>
        </p:spPr>
        <p:txBody>
          <a:bodyPr/>
          <a:lstStyle/>
          <a:p>
            <a:r>
              <a:rPr lang="en-GB" dirty="0"/>
              <a:t>Practising differently</a:t>
            </a:r>
          </a:p>
        </p:txBody>
      </p:sp>
      <p:sp>
        <p:nvSpPr>
          <p:cNvPr id="3" name="Content Placeholder 2">
            <a:extLst>
              <a:ext uri="{FF2B5EF4-FFF2-40B4-BE49-F238E27FC236}">
                <a16:creationId xmlns:a16="http://schemas.microsoft.com/office/drawing/2014/main" id="{2E17D6F9-B8C7-5C35-519C-004717209152}"/>
              </a:ext>
            </a:extLst>
          </p:cNvPr>
          <p:cNvSpPr>
            <a:spLocks noGrp="1"/>
          </p:cNvSpPr>
          <p:nvPr>
            <p:ph idx="1"/>
          </p:nvPr>
        </p:nvSpPr>
        <p:spPr>
          <a:xfrm>
            <a:off x="1077362" y="1996580"/>
            <a:ext cx="9950103" cy="3944250"/>
          </a:xfrm>
        </p:spPr>
        <p:txBody>
          <a:bodyPr>
            <a:normAutofit fontScale="77500" lnSpcReduction="20000"/>
          </a:bodyPr>
          <a:lstStyle/>
          <a:p>
            <a:r>
              <a:rPr lang="en-GB" dirty="0"/>
              <a:t>Using a wider range of theories</a:t>
            </a:r>
          </a:p>
          <a:p>
            <a:r>
              <a:rPr lang="en-GB" dirty="0"/>
              <a:t>Creating opportunities to link both locally and internationally</a:t>
            </a:r>
          </a:p>
          <a:p>
            <a:r>
              <a:rPr lang="en-GB" dirty="0"/>
              <a:t>Moving to true systemic work: making use of resources other than what the policy dictates, look at the community &gt; Community profiles</a:t>
            </a:r>
          </a:p>
          <a:p>
            <a:r>
              <a:rPr lang="en-GB" dirty="0"/>
              <a:t>Being open to learn from communities, they are the experts. Sit down, ask and listen Also..</a:t>
            </a:r>
          </a:p>
          <a:p>
            <a:r>
              <a:rPr lang="en-GB" dirty="0"/>
              <a:t>Learn from the student community </a:t>
            </a:r>
          </a:p>
          <a:p>
            <a:r>
              <a:rPr lang="en-GB" dirty="0"/>
              <a:t>Allow students from abroad a safe space to learn, a safe space to explore their ideas</a:t>
            </a:r>
          </a:p>
          <a:p>
            <a:r>
              <a:rPr lang="en-GB" dirty="0"/>
              <a:t>Think about their </a:t>
            </a:r>
            <a:r>
              <a:rPr lang="en-GB" dirty="0" err="1"/>
              <a:t>culturegram</a:t>
            </a:r>
            <a:r>
              <a:rPr lang="en-GB" dirty="0"/>
              <a:t>, social graces and process of acculturation. </a:t>
            </a:r>
          </a:p>
          <a:p>
            <a:r>
              <a:rPr lang="en-GB" dirty="0"/>
              <a:t>What you say and what you mean is not always what students whose first language is not English hear or understand. </a:t>
            </a:r>
          </a:p>
          <a:p>
            <a:r>
              <a:rPr lang="en-GB" dirty="0"/>
              <a:t>Encourage students to become involved in local charities/ voluntary organisations</a:t>
            </a:r>
          </a:p>
          <a:p>
            <a:r>
              <a:rPr lang="en-GB" dirty="0"/>
              <a:t>Be willing to include the family and things like religious and community organisations in your practice. </a:t>
            </a:r>
          </a:p>
        </p:txBody>
      </p:sp>
    </p:spTree>
    <p:extLst>
      <p:ext uri="{BB962C8B-B14F-4D97-AF65-F5344CB8AC3E}">
        <p14:creationId xmlns:p14="http://schemas.microsoft.com/office/powerpoint/2010/main" val="202560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17E53-F623-1BB9-9333-EA6DA0F6447D}"/>
              </a:ext>
            </a:extLst>
          </p:cNvPr>
          <p:cNvSpPr>
            <a:spLocks noGrp="1"/>
          </p:cNvSpPr>
          <p:nvPr>
            <p:ph type="title"/>
          </p:nvPr>
        </p:nvSpPr>
        <p:spPr>
          <a:xfrm>
            <a:off x="1077364" y="720435"/>
            <a:ext cx="4140096" cy="1507375"/>
          </a:xfrm>
        </p:spPr>
        <p:txBody>
          <a:bodyPr>
            <a:normAutofit/>
          </a:bodyPr>
          <a:lstStyle/>
          <a:p>
            <a:r>
              <a:rPr lang="en-GB" dirty="0"/>
              <a:t>Health warning:</a:t>
            </a:r>
          </a:p>
        </p:txBody>
      </p:sp>
      <p:sp>
        <p:nvSpPr>
          <p:cNvPr id="3" name="Content Placeholder 2">
            <a:extLst>
              <a:ext uri="{FF2B5EF4-FFF2-40B4-BE49-F238E27FC236}">
                <a16:creationId xmlns:a16="http://schemas.microsoft.com/office/drawing/2014/main" id="{75AF014A-8C71-D677-F9D4-F74D3965270A}"/>
              </a:ext>
            </a:extLst>
          </p:cNvPr>
          <p:cNvSpPr>
            <a:spLocks noGrp="1"/>
          </p:cNvSpPr>
          <p:nvPr>
            <p:ph idx="1"/>
          </p:nvPr>
        </p:nvSpPr>
        <p:spPr>
          <a:xfrm>
            <a:off x="286327" y="2427316"/>
            <a:ext cx="6788728" cy="3513514"/>
          </a:xfrm>
        </p:spPr>
        <p:txBody>
          <a:bodyPr>
            <a:normAutofit/>
          </a:bodyPr>
          <a:lstStyle/>
          <a:p>
            <a:r>
              <a:rPr lang="en-GB" sz="2800" b="1" dirty="0"/>
              <a:t>Some ideas are radical and may offend.</a:t>
            </a:r>
          </a:p>
        </p:txBody>
      </p:sp>
      <p:sp>
        <p:nvSpPr>
          <p:cNvPr id="11" name="Freeform: Shape 10">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CC2B804-F143-4FA3-81F2-BBDD4147C731}"/>
              </a:ext>
            </a:extLst>
          </p:cNvPr>
          <p:cNvPicPr>
            <a:picLocks noChangeAspect="1"/>
          </p:cNvPicPr>
          <p:nvPr/>
        </p:nvPicPr>
        <p:blipFill>
          <a:blip r:embed="rId2"/>
          <a:stretch>
            <a:fillRect/>
          </a:stretch>
        </p:blipFill>
        <p:spPr>
          <a:xfrm>
            <a:off x="7459685" y="1642605"/>
            <a:ext cx="3926165" cy="3926165"/>
          </a:xfrm>
          <a:prstGeom prst="rect">
            <a:avLst/>
          </a:prstGeom>
        </p:spPr>
      </p:pic>
    </p:spTree>
    <p:extLst>
      <p:ext uri="{BB962C8B-B14F-4D97-AF65-F5344CB8AC3E}">
        <p14:creationId xmlns:p14="http://schemas.microsoft.com/office/powerpoint/2010/main" val="153589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8B5E4EA8-E8AF-4DE2-81FD-338A059AC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alphabet letters placed flat and stacked">
            <a:extLst>
              <a:ext uri="{FF2B5EF4-FFF2-40B4-BE49-F238E27FC236}">
                <a16:creationId xmlns:a16="http://schemas.microsoft.com/office/drawing/2014/main" id="{98CACEF5-1F38-4E01-0F6E-6D92BF143369}"/>
              </a:ext>
            </a:extLst>
          </p:cNvPr>
          <p:cNvPicPr>
            <a:picLocks noChangeAspect="1"/>
          </p:cNvPicPr>
          <p:nvPr/>
        </p:nvPicPr>
        <p:blipFill rotWithShape="1">
          <a:blip r:embed="rId2"/>
          <a:srcRect t="15730"/>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B1F2A19A-CC19-4AE7-A29C-C80120466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83874"/>
            <a:ext cx="12191999" cy="4705352"/>
          </a:xfrm>
          <a:prstGeom prst="rect">
            <a:avLst/>
          </a:prstGeom>
          <a:gradFill flip="none" rotWithShape="1">
            <a:gsLst>
              <a:gs pos="45000">
                <a:srgbClr val="000000">
                  <a:alpha val="35000"/>
                </a:srgbClr>
              </a:gs>
              <a:gs pos="55000">
                <a:srgbClr val="000000">
                  <a:alpha val="35000"/>
                </a:srgbClr>
              </a:gs>
              <a:gs pos="25000">
                <a:srgbClr val="000000">
                  <a:alpha val="20000"/>
                </a:srgbClr>
              </a:gs>
              <a:gs pos="0">
                <a:srgbClr val="000000">
                  <a:alpha val="0"/>
                </a:srgbClr>
              </a:gs>
              <a:gs pos="100000">
                <a:srgbClr val="000000">
                  <a:alpha val="0"/>
                </a:srgbClr>
              </a:gs>
              <a:gs pos="75000">
                <a:srgbClr val="000000">
                  <a:alpha val="2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501271D-93BD-1311-48FF-A5202741A604}"/>
              </a:ext>
            </a:extLst>
          </p:cNvPr>
          <p:cNvSpPr>
            <a:spLocks noGrp="1"/>
          </p:cNvSpPr>
          <p:nvPr>
            <p:ph type="title"/>
          </p:nvPr>
        </p:nvSpPr>
        <p:spPr>
          <a:xfrm>
            <a:off x="2187677" y="2030361"/>
            <a:ext cx="7816645" cy="1768430"/>
          </a:xfrm>
        </p:spPr>
        <p:txBody>
          <a:bodyPr vert="horz" lIns="91440" tIns="45720" rIns="91440" bIns="45720" rtlCol="0" anchor="b">
            <a:normAutofit fontScale="90000"/>
          </a:bodyPr>
          <a:lstStyle/>
          <a:p>
            <a:pPr algn="ctr"/>
            <a:r>
              <a:rPr lang="en-US" b="1" kern="1200" dirty="0">
                <a:solidFill>
                  <a:schemeClr val="bg2">
                    <a:lumMod val="25000"/>
                  </a:schemeClr>
                </a:solidFill>
                <a:effectLst/>
                <a:latin typeface="+mj-lt"/>
                <a:ea typeface="+mj-ea"/>
                <a:cs typeface="+mj-cs"/>
              </a:rPr>
              <a:t>Language</a:t>
            </a:r>
            <a:br>
              <a:rPr lang="en-US" b="1" kern="1200" dirty="0">
                <a:solidFill>
                  <a:srgbClr val="FFFFFF"/>
                </a:solidFill>
                <a:effectLst/>
                <a:latin typeface="+mj-lt"/>
                <a:ea typeface="+mj-ea"/>
                <a:cs typeface="+mj-cs"/>
              </a:rPr>
            </a:br>
            <a:r>
              <a:rPr lang="en-US" b="1" kern="1200" dirty="0">
                <a:solidFill>
                  <a:srgbClr val="FFFFFF"/>
                </a:solidFill>
                <a:effectLst/>
                <a:latin typeface="+mj-lt"/>
                <a:ea typeface="+mj-ea"/>
                <a:cs typeface="+mj-cs"/>
              </a:rPr>
              <a:t>1. Language of ADP</a:t>
            </a:r>
            <a:br>
              <a:rPr lang="en-US" b="1" kern="1200" dirty="0">
                <a:solidFill>
                  <a:srgbClr val="FFFFFF"/>
                </a:solidFill>
                <a:effectLst/>
                <a:latin typeface="+mj-lt"/>
                <a:ea typeface="+mj-ea"/>
                <a:cs typeface="+mj-cs"/>
              </a:rPr>
            </a:br>
            <a:r>
              <a:rPr lang="en-US" b="1" kern="1200" dirty="0">
                <a:solidFill>
                  <a:srgbClr val="FFFFFF"/>
                </a:solidFill>
                <a:effectLst/>
                <a:latin typeface="+mj-lt"/>
                <a:ea typeface="+mj-ea"/>
                <a:cs typeface="+mj-cs"/>
              </a:rPr>
              <a:t>2. Language as oppression</a:t>
            </a:r>
            <a:br>
              <a:rPr lang="en-US" b="1" kern="1200" dirty="0">
                <a:solidFill>
                  <a:srgbClr val="FFFFFF"/>
                </a:solidFill>
                <a:effectLst/>
                <a:latin typeface="+mj-lt"/>
                <a:ea typeface="+mj-ea"/>
                <a:cs typeface="+mj-cs"/>
              </a:rPr>
            </a:br>
            <a:r>
              <a:rPr lang="en-US" b="1" kern="1200" dirty="0">
                <a:solidFill>
                  <a:srgbClr val="FFFFFF"/>
                </a:solidFill>
                <a:effectLst/>
                <a:latin typeface="+mj-lt"/>
                <a:ea typeface="+mj-ea"/>
                <a:cs typeface="+mj-cs"/>
              </a:rPr>
              <a:t>3. Language when coming to the UK</a:t>
            </a:r>
          </a:p>
        </p:txBody>
      </p:sp>
    </p:spTree>
    <p:extLst>
      <p:ext uri="{BB962C8B-B14F-4D97-AF65-F5344CB8AC3E}">
        <p14:creationId xmlns:p14="http://schemas.microsoft.com/office/powerpoint/2010/main" val="415437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LANGUAGE</a:t>
            </a:r>
          </a:p>
        </p:txBody>
      </p:sp>
      <p:sp>
        <p:nvSpPr>
          <p:cNvPr id="3" name="Content Placeholder 2"/>
          <p:cNvSpPr>
            <a:spLocks noGrp="1"/>
          </p:cNvSpPr>
          <p:nvPr>
            <p:ph idx="1"/>
          </p:nvPr>
        </p:nvSpPr>
        <p:spPr/>
        <p:txBody>
          <a:bodyPr/>
          <a:lstStyle/>
          <a:p>
            <a:r>
              <a:rPr lang="en-US" dirty="0">
                <a:hlinkClick r:id="rId2"/>
              </a:rPr>
              <a:t>http://www.youtube.com/watch?v=_1Vn9OwDjgQ&amp;feature=fvst</a:t>
            </a:r>
            <a:r>
              <a:rPr lang="en-US" dirty="0"/>
              <a:t> </a:t>
            </a:r>
          </a:p>
          <a:p>
            <a:r>
              <a:rPr lang="en-GB" dirty="0"/>
              <a:t>FOR MANY STUDENTS, LANGUAGE IS COMPLICATED, ESPECIALLY IF IT IS YOUR 2</a:t>
            </a:r>
            <a:r>
              <a:rPr lang="en-GB" baseline="30000" dirty="0"/>
              <a:t>ND</a:t>
            </a:r>
            <a:r>
              <a:rPr lang="en-GB" dirty="0"/>
              <a:t> 3</a:t>
            </a:r>
            <a:r>
              <a:rPr lang="en-GB" baseline="30000" dirty="0"/>
              <a:t>RD</a:t>
            </a:r>
            <a:r>
              <a:rPr lang="en-GB" dirty="0"/>
              <a:t> OF EVEN 4</a:t>
            </a:r>
            <a:r>
              <a:rPr lang="en-GB" baseline="30000" dirty="0"/>
              <a:t>TH</a:t>
            </a:r>
          </a:p>
          <a:p>
            <a:r>
              <a:rPr lang="en-GB" dirty="0"/>
              <a:t>MEANING OF WORDS</a:t>
            </a:r>
          </a:p>
          <a:p>
            <a:endParaRPr lang="en-GB" baseline="30000" dirty="0"/>
          </a:p>
          <a:p>
            <a:pPr marL="0" indent="0">
              <a:buNone/>
            </a:pPr>
            <a:endParaRPr lang="en-GB" dirty="0"/>
          </a:p>
        </p:txBody>
      </p:sp>
    </p:spTree>
    <p:extLst>
      <p:ext uri="{BB962C8B-B14F-4D97-AF65-F5344CB8AC3E}">
        <p14:creationId xmlns:p14="http://schemas.microsoft.com/office/powerpoint/2010/main" val="397783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711B-63B3-ED04-74FA-E2BF66EDAE3C}"/>
              </a:ext>
            </a:extLst>
          </p:cNvPr>
          <p:cNvSpPr>
            <a:spLocks noGrp="1"/>
          </p:cNvSpPr>
          <p:nvPr>
            <p:ph type="title"/>
          </p:nvPr>
        </p:nvSpPr>
        <p:spPr>
          <a:xfrm>
            <a:off x="951527" y="66093"/>
            <a:ext cx="9950103" cy="1041254"/>
          </a:xfrm>
        </p:spPr>
        <p:txBody>
          <a:bodyPr/>
          <a:lstStyle/>
          <a:p>
            <a:r>
              <a:rPr lang="en-GB" dirty="0"/>
              <a:t>Thinking about your students</a:t>
            </a:r>
          </a:p>
        </p:txBody>
      </p:sp>
      <p:sp>
        <p:nvSpPr>
          <p:cNvPr id="3" name="Content Placeholder 2">
            <a:extLst>
              <a:ext uri="{FF2B5EF4-FFF2-40B4-BE49-F238E27FC236}">
                <a16:creationId xmlns:a16="http://schemas.microsoft.com/office/drawing/2014/main" id="{ECDDADE8-B199-C5FC-0A5E-7A75F733174E}"/>
              </a:ext>
            </a:extLst>
          </p:cNvPr>
          <p:cNvSpPr>
            <a:spLocks noGrp="1"/>
          </p:cNvSpPr>
          <p:nvPr>
            <p:ph idx="1"/>
          </p:nvPr>
        </p:nvSpPr>
        <p:spPr>
          <a:xfrm>
            <a:off x="1077362" y="1719385"/>
            <a:ext cx="9950103" cy="4221445"/>
          </a:xfrm>
        </p:spPr>
        <p:txBody>
          <a:bodyPr>
            <a:normAutofit/>
          </a:bodyPr>
          <a:lstStyle/>
          <a:p>
            <a:r>
              <a:rPr lang="en-GB" dirty="0"/>
              <a:t>What is their first language?</a:t>
            </a:r>
          </a:p>
          <a:p>
            <a:r>
              <a:rPr lang="en-GB" dirty="0"/>
              <a:t>What language do they speak at home?</a:t>
            </a:r>
          </a:p>
          <a:p>
            <a:r>
              <a:rPr lang="en-GB" dirty="0"/>
              <a:t>What language do they try to formulate ideas in?</a:t>
            </a:r>
          </a:p>
          <a:p>
            <a:pPr fontAlgn="base">
              <a:lnSpc>
                <a:spcPct val="107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So when I'm with family, we tend to speak a mixture of English, Ndebele and Shona because we do have people in the family will also speak Shona. So one sentence can have 3 languages which is normally very difficult for somebody outside to understand, but we don't do that consciously. It's just something that happens automatically where you just integrate all three languages anyway. </a:t>
            </a:r>
          </a:p>
          <a:p>
            <a:pPr fontAlgn="base">
              <a:lnSpc>
                <a:spcPct val="107000"/>
              </a:lnSpc>
              <a:spcAft>
                <a:spcPts val="800"/>
              </a:spcAft>
            </a:pPr>
            <a:r>
              <a:rPr lang="en-GB" sz="1800" b="0" dirty="0">
                <a:effectLst/>
                <a:latin typeface="Calibri" panose="020F0502020204030204" pitchFamily="34" charset="0"/>
                <a:ea typeface="Times New Roman" panose="02020603050405020304" pitchFamily="18" charset="0"/>
              </a:rPr>
              <a:t>It's interesting just how you live your language, how you’re… you express things in, in, in your own language. I think that's one of the things I realized that sometimes I can. I can say something, but there's just no English translation for it. Uh, and there's certain words that and certain phrases, that no matter what you do, you can't translate them.</a:t>
            </a:r>
            <a:endParaRPr lang="en-GB" b="0" dirty="0"/>
          </a:p>
        </p:txBody>
      </p:sp>
    </p:spTree>
    <p:extLst>
      <p:ext uri="{BB962C8B-B14F-4D97-AF65-F5344CB8AC3E}">
        <p14:creationId xmlns:p14="http://schemas.microsoft.com/office/powerpoint/2010/main" val="230064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7F5A3-731E-430A-AE2C-7B14FEFCEB32}"/>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0B257939-ED58-4C85-B74D-59AA630962AE}"/>
              </a:ext>
            </a:extLst>
          </p:cNvPr>
          <p:cNvSpPr>
            <a:spLocks noGrp="1"/>
          </p:cNvSpPr>
          <p:nvPr>
            <p:ph idx="1"/>
          </p:nvPr>
        </p:nvSpPr>
        <p:spPr/>
        <p:txBody>
          <a:bodyPr>
            <a:normAutofit fontScale="92500" lnSpcReduction="10000"/>
          </a:bodyPr>
          <a:lstStyle/>
          <a:p>
            <a:pPr>
              <a:defRPr/>
            </a:pPr>
            <a:r>
              <a:rPr lang="en-GB" sz="2000" dirty="0"/>
              <a:t>Lim (2016) acknowledges </a:t>
            </a:r>
            <a:r>
              <a:rPr lang="en-GB" sz="2000" b="1" dirty="0"/>
              <a:t>cultural constraints on expression of emotions.</a:t>
            </a:r>
            <a:r>
              <a:rPr lang="en-GB" sz="2000" dirty="0"/>
              <a:t> Literature tends to analyse the collectivist and individualist cultures. Markus and </a:t>
            </a:r>
            <a:r>
              <a:rPr lang="en-GB" sz="2000" dirty="0" err="1"/>
              <a:t>Kitayama</a:t>
            </a:r>
            <a:r>
              <a:rPr lang="en-GB" sz="2000" dirty="0"/>
              <a:t> (1991) analysed the responses of the </a:t>
            </a:r>
            <a:r>
              <a:rPr lang="en-GB" sz="2000" b="1" dirty="0"/>
              <a:t>Western culture and deemed it to  be individualist, where people are encouraged to be individual and freely express emotions</a:t>
            </a:r>
            <a:r>
              <a:rPr lang="en-GB" sz="2000" dirty="0"/>
              <a:t>. On the other hand</a:t>
            </a:r>
            <a:r>
              <a:rPr lang="en-GB" sz="2000" b="1" dirty="0"/>
              <a:t>, people from Eastern cultures tend to adopt the collectivist approach with great emphasis on group harmony. Emotions are not expressed freely</a:t>
            </a:r>
            <a:r>
              <a:rPr lang="en-GB" sz="2000" dirty="0"/>
              <a:t> in such a culture but are modified to avoid a negative influence or response.</a:t>
            </a:r>
          </a:p>
          <a:p>
            <a:pPr>
              <a:defRPr/>
            </a:pPr>
            <a:r>
              <a:rPr lang="en-GB" dirty="0">
                <a:solidFill>
                  <a:srgbClr val="FF0000"/>
                </a:solidFill>
              </a:rPr>
              <a:t>Non-verbal communication </a:t>
            </a:r>
          </a:p>
          <a:p>
            <a:pPr>
              <a:defRPr/>
            </a:pPr>
            <a:r>
              <a:rPr lang="en-GB" sz="1800" i="1" dirty="0">
                <a:effectLst/>
                <a:latin typeface="Calibri" panose="020F0502020204030204" pitchFamily="34" charset="0"/>
                <a:ea typeface="Times New Roman" panose="02020603050405020304" pitchFamily="18" charset="0"/>
                <a:cs typeface="Calibri" panose="020F0502020204030204" pitchFamily="34" charset="0"/>
              </a:rPr>
              <a:t>Difficult to translate feelings. Some languages expres</a:t>
            </a:r>
            <a:r>
              <a:rPr lang="en-GB" i="1" dirty="0">
                <a:latin typeface="Calibri" panose="020F0502020204030204" pitchFamily="34" charset="0"/>
                <a:ea typeface="Times New Roman" panose="02020603050405020304" pitchFamily="18" charset="0"/>
                <a:cs typeface="Calibri" panose="020F0502020204030204" pitchFamily="34" charset="0"/>
              </a:rPr>
              <a:t>s feelings via metaphors, music etc. These are difficult to translate.</a:t>
            </a:r>
            <a:r>
              <a:rPr lang="en-GB" sz="1800" i="1"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2000" dirty="0">
              <a:solidFill>
                <a:srgbClr val="FF0000"/>
              </a:solidFill>
            </a:endParaRPr>
          </a:p>
          <a:p>
            <a:pPr marL="0" indent="0">
              <a:buNone/>
              <a:defRPr/>
            </a:pPr>
            <a:endParaRPr lang="en-GB" dirty="0"/>
          </a:p>
        </p:txBody>
      </p:sp>
      <p:sp>
        <p:nvSpPr>
          <p:cNvPr id="4" name="Oval 3">
            <a:extLst>
              <a:ext uri="{FF2B5EF4-FFF2-40B4-BE49-F238E27FC236}">
                <a16:creationId xmlns:a16="http://schemas.microsoft.com/office/drawing/2014/main" id="{175C9408-F879-DBFE-84BA-DED5A161182D}"/>
              </a:ext>
            </a:extLst>
          </p:cNvPr>
          <p:cNvSpPr/>
          <p:nvPr/>
        </p:nvSpPr>
        <p:spPr>
          <a:xfrm>
            <a:off x="9009776" y="824509"/>
            <a:ext cx="2416030" cy="13338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Sotho and Tswana words for feelings vs English</a:t>
            </a:r>
          </a:p>
        </p:txBody>
      </p:sp>
    </p:spTree>
    <p:extLst>
      <p:ext uri="{BB962C8B-B14F-4D97-AF65-F5344CB8AC3E}">
        <p14:creationId xmlns:p14="http://schemas.microsoft.com/office/powerpoint/2010/main" val="115695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0509296"/>
              </p:ext>
            </p:extLst>
          </p:nvPr>
        </p:nvGraphicFramePr>
        <p:xfrm>
          <a:off x="1455820" y="-4"/>
          <a:ext cx="10548826" cy="6912816"/>
        </p:xfrm>
        <a:graphic>
          <a:graphicData uri="http://schemas.openxmlformats.org/drawingml/2006/table">
            <a:tbl>
              <a:tblPr/>
              <a:tblGrid>
                <a:gridCol w="3197643">
                  <a:extLst>
                    <a:ext uri="{9D8B030D-6E8A-4147-A177-3AD203B41FA5}">
                      <a16:colId xmlns:a16="http://schemas.microsoft.com/office/drawing/2014/main" val="20000"/>
                    </a:ext>
                  </a:extLst>
                </a:gridCol>
                <a:gridCol w="3834907">
                  <a:extLst>
                    <a:ext uri="{9D8B030D-6E8A-4147-A177-3AD203B41FA5}">
                      <a16:colId xmlns:a16="http://schemas.microsoft.com/office/drawing/2014/main" val="20001"/>
                    </a:ext>
                  </a:extLst>
                </a:gridCol>
                <a:gridCol w="3516276">
                  <a:extLst>
                    <a:ext uri="{9D8B030D-6E8A-4147-A177-3AD203B41FA5}">
                      <a16:colId xmlns:a16="http://schemas.microsoft.com/office/drawing/2014/main" val="20002"/>
                    </a:ext>
                  </a:extLst>
                </a:gridCol>
              </a:tblGrid>
              <a:tr h="445156">
                <a:tc>
                  <a:txBody>
                    <a:bodyPr/>
                    <a:lstStyle/>
                    <a:p>
                      <a:pPr algn="l"/>
                      <a:r>
                        <a:rPr lang="en-GB" sz="1400" b="1" dirty="0">
                          <a:solidFill>
                            <a:srgbClr val="333333"/>
                          </a:solidFill>
                          <a:effectLst/>
                        </a:rPr>
                        <a:t>WHAT THE BRITISH SAY </a:t>
                      </a:r>
                      <a:br>
                        <a:rPr lang="en-GB" sz="1400" b="1" dirty="0">
                          <a:solidFill>
                            <a:srgbClr val="333333"/>
                          </a:solidFill>
                          <a:effectLst/>
                        </a:rPr>
                      </a:br>
                      <a:endParaRPr lang="en-GB" sz="1400" b="1" dirty="0">
                        <a:solidFill>
                          <a:srgbClr val="333333"/>
                        </a:solidFill>
                        <a:effectLst/>
                      </a:endParaRPr>
                    </a:p>
                  </a:txBody>
                  <a:tcPr marL="7444" marR="7444" marT="7444" marB="7444"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l"/>
                      <a:r>
                        <a:rPr lang="en-GB" sz="1400" b="1" dirty="0">
                          <a:solidFill>
                            <a:srgbClr val="333333"/>
                          </a:solidFill>
                          <a:effectLst/>
                        </a:rPr>
                        <a:t>WHAT THE BRITISH MEAN </a:t>
                      </a:r>
                      <a:br>
                        <a:rPr lang="en-GB" sz="1400" b="1" dirty="0">
                          <a:solidFill>
                            <a:srgbClr val="333333"/>
                          </a:solidFill>
                          <a:effectLst/>
                        </a:rPr>
                      </a:br>
                      <a:endParaRPr lang="en-GB" sz="1400" b="1" dirty="0">
                        <a:solidFill>
                          <a:srgbClr val="333333"/>
                        </a:solidFill>
                        <a:effectLst/>
                      </a:endParaRPr>
                    </a:p>
                  </a:txBody>
                  <a:tcPr marL="7444" marR="7444" marT="7444" marB="7444"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l"/>
                      <a:r>
                        <a:rPr lang="en-GB" sz="1400" b="1" dirty="0">
                          <a:solidFill>
                            <a:srgbClr val="333333"/>
                          </a:solidFill>
                          <a:effectLst/>
                        </a:rPr>
                        <a:t>WHAT FOREIGNERS UNDERSTAND </a:t>
                      </a:r>
                      <a:br>
                        <a:rPr lang="en-GB" sz="1400" b="1" dirty="0">
                          <a:solidFill>
                            <a:srgbClr val="333333"/>
                          </a:solidFill>
                          <a:effectLst/>
                        </a:rPr>
                      </a:br>
                      <a:endParaRPr lang="en-GB" sz="1400" b="1" dirty="0">
                        <a:solidFill>
                          <a:srgbClr val="333333"/>
                        </a:solidFill>
                        <a:effectLst/>
                      </a:endParaRPr>
                    </a:p>
                  </a:txBody>
                  <a:tcPr marL="7444" marR="7444" marT="7444" marB="7444"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70869">
                <a:tc>
                  <a:txBody>
                    <a:bodyPr/>
                    <a:lstStyle/>
                    <a:p>
                      <a:r>
                        <a:rPr lang="en-GB" sz="1600" b="1" dirty="0">
                          <a:solidFill>
                            <a:srgbClr val="404040"/>
                          </a:solidFill>
                          <a:effectLst/>
                        </a:rPr>
                        <a:t>I hear what you say </a:t>
                      </a:r>
                      <a:br>
                        <a:rPr lang="en-GB" sz="1600" b="1" dirty="0">
                          <a:solidFill>
                            <a:srgbClr val="404040"/>
                          </a:solidFill>
                          <a:effectLst/>
                        </a:rPr>
                      </a:br>
                      <a:endParaRPr lang="en-GB" sz="1600" b="1" dirty="0">
                        <a:solidFill>
                          <a:srgbClr val="404040"/>
                        </a:solidFill>
                        <a:effectLst/>
                      </a:endParaRPr>
                    </a:p>
                  </a:txBody>
                  <a:tcPr marL="7444" marR="7444" marT="7444" marB="7444" anchor="ctr">
                    <a:lnL>
                      <a:noFill/>
                    </a:lnL>
                    <a:lnR>
                      <a:noFill/>
                    </a:lnR>
                    <a:lnT w="9525" cap="flat" cmpd="sng" algn="ctr">
                      <a:solidFill>
                        <a:srgbClr val="E0E0E0"/>
                      </a:solidFill>
                      <a:prstDash val="solid"/>
                      <a:round/>
                      <a:headEnd type="none" w="med" len="med"/>
                      <a:tailEnd type="none" w="med" len="med"/>
                    </a:lnT>
                    <a:lnB>
                      <a:noFill/>
                    </a:lnB>
                    <a:solidFill>
                      <a:srgbClr val="FBF9F3"/>
                    </a:solidFill>
                  </a:tcPr>
                </a:tc>
                <a:tc>
                  <a:txBody>
                    <a:bodyPr/>
                    <a:lstStyle/>
                    <a:p>
                      <a:r>
                        <a:rPr lang="en-GB" sz="1600" b="1" dirty="0">
                          <a:solidFill>
                            <a:srgbClr val="404040"/>
                          </a:solidFill>
                          <a:effectLst/>
                        </a:rPr>
                        <a:t>I disagree and do not want to discuss it further </a:t>
                      </a:r>
                    </a:p>
                  </a:txBody>
                  <a:tcPr marL="7444" marR="7444" marT="7444" marB="7444" anchor="ctr">
                    <a:lnL>
                      <a:noFill/>
                    </a:lnL>
                    <a:lnR>
                      <a:noFill/>
                    </a:lnR>
                    <a:lnT w="9525" cap="flat" cmpd="sng" algn="ctr">
                      <a:solidFill>
                        <a:srgbClr val="E0E0E0"/>
                      </a:solidFill>
                      <a:prstDash val="solid"/>
                      <a:round/>
                      <a:headEnd type="none" w="med" len="med"/>
                      <a:tailEnd type="none" w="med" len="med"/>
                    </a:lnT>
                    <a:lnB>
                      <a:noFill/>
                    </a:lnB>
                    <a:solidFill>
                      <a:srgbClr val="FBF9F3"/>
                    </a:solidFill>
                  </a:tcPr>
                </a:tc>
                <a:tc>
                  <a:txBody>
                    <a:bodyPr/>
                    <a:lstStyle/>
                    <a:p>
                      <a:r>
                        <a:rPr lang="en-GB" sz="1600" b="1" dirty="0">
                          <a:solidFill>
                            <a:srgbClr val="404040"/>
                          </a:solidFill>
                          <a:effectLst/>
                        </a:rPr>
                        <a:t>He accepts my point of view </a:t>
                      </a:r>
                      <a:br>
                        <a:rPr lang="en-GB" sz="1600" b="1" dirty="0">
                          <a:solidFill>
                            <a:srgbClr val="404040"/>
                          </a:solidFill>
                          <a:effectLst/>
                        </a:rPr>
                      </a:br>
                      <a:endParaRPr lang="en-GB" sz="1600" b="1" dirty="0">
                        <a:solidFill>
                          <a:srgbClr val="404040"/>
                        </a:solidFill>
                        <a:effectLst/>
                      </a:endParaRPr>
                    </a:p>
                  </a:txBody>
                  <a:tcPr marL="7444" marR="7444" marT="7444" marB="7444" anchor="ctr">
                    <a:lnL>
                      <a:noFill/>
                    </a:lnL>
                    <a:lnR>
                      <a:noFill/>
                    </a:lnR>
                    <a:lnT w="9525" cap="flat" cmpd="sng" algn="ctr">
                      <a:solidFill>
                        <a:srgbClr val="E0E0E0"/>
                      </a:solidFill>
                      <a:prstDash val="solid"/>
                      <a:round/>
                      <a:headEnd type="none" w="med" len="med"/>
                      <a:tailEnd type="none" w="med" len="med"/>
                    </a:lnT>
                    <a:lnB>
                      <a:noFill/>
                    </a:lnB>
                    <a:solidFill>
                      <a:srgbClr val="FBF9F3"/>
                    </a:solidFill>
                  </a:tcPr>
                </a:tc>
                <a:extLst>
                  <a:ext uri="{0D108BD9-81ED-4DB2-BD59-A6C34878D82A}">
                    <a16:rowId xmlns:a16="http://schemas.microsoft.com/office/drawing/2014/main" val="10001"/>
                  </a:ext>
                </a:extLst>
              </a:tr>
              <a:tr h="345477">
                <a:tc>
                  <a:txBody>
                    <a:bodyPr/>
                    <a:lstStyle/>
                    <a:p>
                      <a:r>
                        <a:rPr lang="en-GB" sz="1600" b="1" dirty="0">
                          <a:solidFill>
                            <a:srgbClr val="404040"/>
                          </a:solidFill>
                          <a:effectLst/>
                        </a:rPr>
                        <a:t>With the greatest respect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You are an idiot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He is listening to me </a:t>
                      </a:r>
                    </a:p>
                  </a:txBody>
                  <a:tcPr marL="7444" marR="7444" marT="7444" marB="7444" anchor="ctr">
                    <a:lnL>
                      <a:noFill/>
                    </a:lnL>
                    <a:lnR>
                      <a:noFill/>
                    </a:lnR>
                    <a:lnT>
                      <a:noFill/>
                    </a:lnT>
                    <a:lnB>
                      <a:noFill/>
                    </a:lnB>
                    <a:solidFill>
                      <a:srgbClr val="FFFFFF"/>
                    </a:solidFill>
                  </a:tcPr>
                </a:tc>
                <a:extLst>
                  <a:ext uri="{0D108BD9-81ED-4DB2-BD59-A6C34878D82A}">
                    <a16:rowId xmlns:a16="http://schemas.microsoft.com/office/drawing/2014/main" val="10002"/>
                  </a:ext>
                </a:extLst>
              </a:tr>
              <a:tr h="334583">
                <a:tc>
                  <a:txBody>
                    <a:bodyPr/>
                    <a:lstStyle/>
                    <a:p>
                      <a:r>
                        <a:rPr lang="en-GB" sz="1600" b="1" dirty="0">
                          <a:solidFill>
                            <a:srgbClr val="404040"/>
                          </a:solidFill>
                          <a:effectLst/>
                        </a:rPr>
                        <a:t>That's not bad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That's good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That's poor </a:t>
                      </a:r>
                    </a:p>
                  </a:txBody>
                  <a:tcPr marL="7444" marR="7444" marT="7444" marB="7444" anchor="ctr">
                    <a:lnL>
                      <a:noFill/>
                    </a:lnL>
                    <a:lnR>
                      <a:noFill/>
                    </a:lnR>
                    <a:lnT>
                      <a:noFill/>
                    </a:lnT>
                    <a:lnB>
                      <a:noFill/>
                    </a:lnB>
                    <a:solidFill>
                      <a:srgbClr val="FBF9F3"/>
                    </a:solidFill>
                  </a:tcPr>
                </a:tc>
                <a:extLst>
                  <a:ext uri="{0D108BD9-81ED-4DB2-BD59-A6C34878D82A}">
                    <a16:rowId xmlns:a16="http://schemas.microsoft.com/office/drawing/2014/main" val="10003"/>
                  </a:ext>
                </a:extLst>
              </a:tr>
              <a:tr h="488760">
                <a:tc>
                  <a:txBody>
                    <a:bodyPr/>
                    <a:lstStyle/>
                    <a:p>
                      <a:r>
                        <a:rPr lang="en-GB" sz="1600" b="1" dirty="0">
                          <a:solidFill>
                            <a:srgbClr val="404040"/>
                          </a:solidFill>
                          <a:effectLst/>
                        </a:rPr>
                        <a:t>That is a very brave proposal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You are insane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He thinks I have courage </a:t>
                      </a:r>
                    </a:p>
                  </a:txBody>
                  <a:tcPr marL="7444" marR="7444" marT="7444" marB="7444" anchor="ctr">
                    <a:lnL>
                      <a:noFill/>
                    </a:lnL>
                    <a:lnR>
                      <a:noFill/>
                    </a:lnR>
                    <a:lnT>
                      <a:noFill/>
                    </a:lnT>
                    <a:lnB>
                      <a:noFill/>
                    </a:lnB>
                    <a:solidFill>
                      <a:srgbClr val="FFFFFF"/>
                    </a:solidFill>
                  </a:tcPr>
                </a:tc>
                <a:extLst>
                  <a:ext uri="{0D108BD9-81ED-4DB2-BD59-A6C34878D82A}">
                    <a16:rowId xmlns:a16="http://schemas.microsoft.com/office/drawing/2014/main" val="10004"/>
                  </a:ext>
                </a:extLst>
              </a:tr>
              <a:tr h="334583">
                <a:tc>
                  <a:txBody>
                    <a:bodyPr/>
                    <a:lstStyle/>
                    <a:p>
                      <a:r>
                        <a:rPr lang="en-GB" sz="1600" b="1" dirty="0">
                          <a:solidFill>
                            <a:srgbClr val="404040"/>
                          </a:solidFill>
                          <a:effectLst/>
                        </a:rPr>
                        <a:t>Quite good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A bit disappointing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Quite good </a:t>
                      </a:r>
                    </a:p>
                  </a:txBody>
                  <a:tcPr marL="7444" marR="7444" marT="7444" marB="7444" anchor="ctr">
                    <a:lnL>
                      <a:noFill/>
                    </a:lnL>
                    <a:lnR>
                      <a:noFill/>
                    </a:lnR>
                    <a:lnT>
                      <a:noFill/>
                    </a:lnT>
                    <a:lnB>
                      <a:noFill/>
                    </a:lnB>
                    <a:solidFill>
                      <a:srgbClr val="FBF9F3"/>
                    </a:solidFill>
                  </a:tcPr>
                </a:tc>
                <a:extLst>
                  <a:ext uri="{0D108BD9-81ED-4DB2-BD59-A6C34878D82A}">
                    <a16:rowId xmlns:a16="http://schemas.microsoft.com/office/drawing/2014/main" val="10005"/>
                  </a:ext>
                </a:extLst>
              </a:tr>
              <a:tr h="491011">
                <a:tc>
                  <a:txBody>
                    <a:bodyPr/>
                    <a:lstStyle/>
                    <a:p>
                      <a:r>
                        <a:rPr lang="en-GB" sz="1600" b="1" dirty="0">
                          <a:solidFill>
                            <a:srgbClr val="404040"/>
                          </a:solidFill>
                          <a:effectLst/>
                        </a:rPr>
                        <a:t>I would suggest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Do it or be prepared to justify yourself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Think about the idea, but do what you like </a:t>
                      </a:r>
                    </a:p>
                  </a:txBody>
                  <a:tcPr marL="7444" marR="7444" marT="7444" marB="7444" anchor="ctr">
                    <a:lnL>
                      <a:noFill/>
                    </a:lnL>
                    <a:lnR>
                      <a:noFill/>
                    </a:lnR>
                    <a:lnT>
                      <a:noFill/>
                    </a:lnT>
                    <a:lnB>
                      <a:noFill/>
                    </a:lnB>
                    <a:solidFill>
                      <a:srgbClr val="FFFFFF"/>
                    </a:solidFill>
                  </a:tcPr>
                </a:tc>
                <a:extLst>
                  <a:ext uri="{0D108BD9-81ED-4DB2-BD59-A6C34878D82A}">
                    <a16:rowId xmlns:a16="http://schemas.microsoft.com/office/drawing/2014/main" val="10006"/>
                  </a:ext>
                </a:extLst>
              </a:tr>
              <a:tr h="491011">
                <a:tc>
                  <a:txBody>
                    <a:bodyPr/>
                    <a:lstStyle/>
                    <a:p>
                      <a:r>
                        <a:rPr lang="en-GB" sz="1600" b="1" dirty="0">
                          <a:solidFill>
                            <a:srgbClr val="404040"/>
                          </a:solidFill>
                          <a:effectLst/>
                        </a:rPr>
                        <a:t>Oh, incidentally/ by the way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The primary purpose of our discussion is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That is not very important </a:t>
                      </a:r>
                    </a:p>
                  </a:txBody>
                  <a:tcPr marL="7444" marR="7444" marT="7444" marB="7444" anchor="ctr">
                    <a:lnL>
                      <a:noFill/>
                    </a:lnL>
                    <a:lnR>
                      <a:noFill/>
                    </a:lnR>
                    <a:lnT>
                      <a:noFill/>
                    </a:lnT>
                    <a:lnB>
                      <a:noFill/>
                    </a:lnB>
                    <a:solidFill>
                      <a:srgbClr val="FBF9F3"/>
                    </a:solidFill>
                  </a:tcPr>
                </a:tc>
                <a:extLst>
                  <a:ext uri="{0D108BD9-81ED-4DB2-BD59-A6C34878D82A}">
                    <a16:rowId xmlns:a16="http://schemas.microsoft.com/office/drawing/2014/main" val="10007"/>
                  </a:ext>
                </a:extLst>
              </a:tr>
              <a:tr h="334583">
                <a:tc>
                  <a:txBody>
                    <a:bodyPr/>
                    <a:lstStyle/>
                    <a:p>
                      <a:r>
                        <a:rPr lang="en-GB" sz="1600" b="1" dirty="0">
                          <a:solidFill>
                            <a:srgbClr val="404040"/>
                          </a:solidFill>
                          <a:effectLst/>
                        </a:rPr>
                        <a:t>I was a bit disappointed that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I am annoyed that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It doesn't really matter </a:t>
                      </a:r>
                    </a:p>
                  </a:txBody>
                  <a:tcPr marL="7444" marR="7444" marT="7444" marB="7444" anchor="ctr">
                    <a:lnL>
                      <a:noFill/>
                    </a:lnL>
                    <a:lnR>
                      <a:noFill/>
                    </a:lnR>
                    <a:lnT>
                      <a:noFill/>
                    </a:lnT>
                    <a:lnB>
                      <a:noFill/>
                    </a:lnB>
                    <a:solidFill>
                      <a:srgbClr val="FFFFFF"/>
                    </a:solidFill>
                  </a:tcPr>
                </a:tc>
                <a:extLst>
                  <a:ext uri="{0D108BD9-81ED-4DB2-BD59-A6C34878D82A}">
                    <a16:rowId xmlns:a16="http://schemas.microsoft.com/office/drawing/2014/main" val="10008"/>
                  </a:ext>
                </a:extLst>
              </a:tr>
              <a:tr h="334583">
                <a:tc>
                  <a:txBody>
                    <a:bodyPr/>
                    <a:lstStyle/>
                    <a:p>
                      <a:r>
                        <a:rPr lang="en-GB" sz="1600" b="1" dirty="0">
                          <a:solidFill>
                            <a:srgbClr val="404040"/>
                          </a:solidFill>
                          <a:effectLst/>
                        </a:rPr>
                        <a:t>Very interesting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That is clearly nonsense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They are impressed </a:t>
                      </a:r>
                    </a:p>
                  </a:txBody>
                  <a:tcPr marL="7444" marR="7444" marT="7444" marB="7444" anchor="ctr">
                    <a:lnL>
                      <a:noFill/>
                    </a:lnL>
                    <a:lnR>
                      <a:noFill/>
                    </a:lnR>
                    <a:lnT>
                      <a:noFill/>
                    </a:lnT>
                    <a:lnB>
                      <a:noFill/>
                    </a:lnB>
                    <a:solidFill>
                      <a:srgbClr val="FBF9F3"/>
                    </a:solidFill>
                  </a:tcPr>
                </a:tc>
                <a:extLst>
                  <a:ext uri="{0D108BD9-81ED-4DB2-BD59-A6C34878D82A}">
                    <a16:rowId xmlns:a16="http://schemas.microsoft.com/office/drawing/2014/main" val="10009"/>
                  </a:ext>
                </a:extLst>
              </a:tr>
              <a:tr h="334583">
                <a:tc>
                  <a:txBody>
                    <a:bodyPr/>
                    <a:lstStyle/>
                    <a:p>
                      <a:r>
                        <a:rPr lang="en-GB" sz="1600" b="1" dirty="0">
                          <a:solidFill>
                            <a:srgbClr val="404040"/>
                          </a:solidFill>
                          <a:effectLst/>
                        </a:rPr>
                        <a:t>I'll bear it in mind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I've forgotten it already</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They will probably do it </a:t>
                      </a:r>
                    </a:p>
                  </a:txBody>
                  <a:tcPr marL="7444" marR="7444" marT="7444" marB="7444" anchor="ctr">
                    <a:lnL>
                      <a:noFill/>
                    </a:lnL>
                    <a:lnR>
                      <a:noFill/>
                    </a:lnR>
                    <a:lnT>
                      <a:noFill/>
                    </a:lnT>
                    <a:lnB>
                      <a:noFill/>
                    </a:lnB>
                    <a:solidFill>
                      <a:srgbClr val="FFFFFF"/>
                    </a:solidFill>
                  </a:tcPr>
                </a:tc>
                <a:extLst>
                  <a:ext uri="{0D108BD9-81ED-4DB2-BD59-A6C34878D82A}">
                    <a16:rowId xmlns:a16="http://schemas.microsoft.com/office/drawing/2014/main" val="10010"/>
                  </a:ext>
                </a:extLst>
              </a:tr>
              <a:tr h="491011">
                <a:tc>
                  <a:txBody>
                    <a:bodyPr/>
                    <a:lstStyle/>
                    <a:p>
                      <a:r>
                        <a:rPr lang="en-GB" sz="1600" b="1" dirty="0">
                          <a:solidFill>
                            <a:srgbClr val="404040"/>
                          </a:solidFill>
                          <a:effectLst/>
                        </a:rPr>
                        <a:t>I'm sure it's my fault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It's your fault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Why do they think it was their fault? </a:t>
                      </a:r>
                    </a:p>
                  </a:txBody>
                  <a:tcPr marL="7444" marR="7444" marT="7444" marB="7444" anchor="ctr">
                    <a:lnL>
                      <a:noFill/>
                    </a:lnL>
                    <a:lnR>
                      <a:noFill/>
                    </a:lnR>
                    <a:lnT>
                      <a:noFill/>
                    </a:lnT>
                    <a:lnB>
                      <a:noFill/>
                    </a:lnB>
                    <a:solidFill>
                      <a:srgbClr val="FBF9F3"/>
                    </a:solidFill>
                  </a:tcPr>
                </a:tc>
                <a:extLst>
                  <a:ext uri="{0D108BD9-81ED-4DB2-BD59-A6C34878D82A}">
                    <a16:rowId xmlns:a16="http://schemas.microsoft.com/office/drawing/2014/main" val="10011"/>
                  </a:ext>
                </a:extLst>
              </a:tr>
              <a:tr h="491011">
                <a:tc>
                  <a:txBody>
                    <a:bodyPr/>
                    <a:lstStyle/>
                    <a:p>
                      <a:r>
                        <a:rPr lang="en-GB" sz="1600" b="1" dirty="0">
                          <a:solidFill>
                            <a:srgbClr val="404040"/>
                          </a:solidFill>
                          <a:effectLst/>
                        </a:rPr>
                        <a:t>You must come for dinner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It's not an invitation, I'm just being polite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I will get an invitation soon </a:t>
                      </a:r>
                    </a:p>
                  </a:txBody>
                  <a:tcPr marL="7444" marR="7444" marT="7444" marB="7444" anchor="ctr">
                    <a:lnL>
                      <a:noFill/>
                    </a:lnL>
                    <a:lnR>
                      <a:noFill/>
                    </a:lnR>
                    <a:lnT>
                      <a:noFill/>
                    </a:lnT>
                    <a:lnB>
                      <a:noFill/>
                    </a:lnB>
                    <a:solidFill>
                      <a:srgbClr val="FFFFFF"/>
                    </a:solidFill>
                  </a:tcPr>
                </a:tc>
                <a:extLst>
                  <a:ext uri="{0D108BD9-81ED-4DB2-BD59-A6C34878D82A}">
                    <a16:rowId xmlns:a16="http://schemas.microsoft.com/office/drawing/2014/main" val="10012"/>
                  </a:ext>
                </a:extLst>
              </a:tr>
              <a:tr h="488760">
                <a:tc>
                  <a:txBody>
                    <a:bodyPr/>
                    <a:lstStyle/>
                    <a:p>
                      <a:r>
                        <a:rPr lang="en-GB" sz="1600" b="1" dirty="0">
                          <a:solidFill>
                            <a:srgbClr val="404040"/>
                          </a:solidFill>
                          <a:effectLst/>
                        </a:rPr>
                        <a:t>I almost agree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I don't agree at all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He's not far from agreement </a:t>
                      </a:r>
                    </a:p>
                  </a:txBody>
                  <a:tcPr marL="7444" marR="7444" marT="7444" marB="7444" anchor="ctr">
                    <a:lnL>
                      <a:noFill/>
                    </a:lnL>
                    <a:lnR>
                      <a:noFill/>
                    </a:lnR>
                    <a:lnT>
                      <a:noFill/>
                    </a:lnT>
                    <a:lnB>
                      <a:noFill/>
                    </a:lnB>
                    <a:solidFill>
                      <a:srgbClr val="FBF9F3"/>
                    </a:solidFill>
                  </a:tcPr>
                </a:tc>
                <a:extLst>
                  <a:ext uri="{0D108BD9-81ED-4DB2-BD59-A6C34878D82A}">
                    <a16:rowId xmlns:a16="http://schemas.microsoft.com/office/drawing/2014/main" val="10013"/>
                  </a:ext>
                </a:extLst>
              </a:tr>
              <a:tr h="491011">
                <a:tc>
                  <a:txBody>
                    <a:bodyPr/>
                    <a:lstStyle/>
                    <a:p>
                      <a:r>
                        <a:rPr lang="en-GB" sz="1600" b="1" dirty="0">
                          <a:solidFill>
                            <a:srgbClr val="404040"/>
                          </a:solidFill>
                          <a:effectLst/>
                        </a:rPr>
                        <a:t>I only have a few minor comments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Please rewrite completely </a:t>
                      </a:r>
                    </a:p>
                  </a:txBody>
                  <a:tcPr marL="7444" marR="7444" marT="7444" marB="7444" anchor="ctr">
                    <a:lnL>
                      <a:noFill/>
                    </a:lnL>
                    <a:lnR>
                      <a:noFill/>
                    </a:lnR>
                    <a:lnT>
                      <a:noFill/>
                    </a:lnT>
                    <a:lnB>
                      <a:noFill/>
                    </a:lnB>
                    <a:solidFill>
                      <a:srgbClr val="FFFFFF"/>
                    </a:solidFill>
                  </a:tcPr>
                </a:tc>
                <a:tc>
                  <a:txBody>
                    <a:bodyPr/>
                    <a:lstStyle/>
                    <a:p>
                      <a:r>
                        <a:rPr lang="en-GB" sz="1600" b="1" dirty="0">
                          <a:solidFill>
                            <a:srgbClr val="404040"/>
                          </a:solidFill>
                          <a:effectLst/>
                        </a:rPr>
                        <a:t>He has found a few typos </a:t>
                      </a:r>
                    </a:p>
                  </a:txBody>
                  <a:tcPr marL="7444" marR="7444" marT="7444" marB="7444" anchor="ctr">
                    <a:lnL>
                      <a:noFill/>
                    </a:lnL>
                    <a:lnR>
                      <a:noFill/>
                    </a:lnR>
                    <a:lnT>
                      <a:noFill/>
                    </a:lnT>
                    <a:lnB>
                      <a:noFill/>
                    </a:lnB>
                    <a:solidFill>
                      <a:srgbClr val="FFFFFF"/>
                    </a:solidFill>
                  </a:tcPr>
                </a:tc>
                <a:extLst>
                  <a:ext uri="{0D108BD9-81ED-4DB2-BD59-A6C34878D82A}">
                    <a16:rowId xmlns:a16="http://schemas.microsoft.com/office/drawing/2014/main" val="10014"/>
                  </a:ext>
                </a:extLst>
              </a:tr>
              <a:tr h="491011">
                <a:tc>
                  <a:txBody>
                    <a:bodyPr/>
                    <a:lstStyle/>
                    <a:p>
                      <a:r>
                        <a:rPr lang="en-GB" sz="1600" b="1" dirty="0">
                          <a:solidFill>
                            <a:srgbClr val="404040"/>
                          </a:solidFill>
                          <a:effectLst/>
                        </a:rPr>
                        <a:t>Could we consider some other options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I don't like your idea </a:t>
                      </a:r>
                    </a:p>
                  </a:txBody>
                  <a:tcPr marL="7444" marR="7444" marT="7444" marB="7444" anchor="ctr">
                    <a:lnL>
                      <a:noFill/>
                    </a:lnL>
                    <a:lnR>
                      <a:noFill/>
                    </a:lnR>
                    <a:lnT>
                      <a:noFill/>
                    </a:lnT>
                    <a:lnB>
                      <a:noFill/>
                    </a:lnB>
                    <a:solidFill>
                      <a:srgbClr val="FBF9F3"/>
                    </a:solidFill>
                  </a:tcPr>
                </a:tc>
                <a:tc>
                  <a:txBody>
                    <a:bodyPr/>
                    <a:lstStyle/>
                    <a:p>
                      <a:r>
                        <a:rPr lang="en-GB" sz="1600" b="1" dirty="0">
                          <a:solidFill>
                            <a:srgbClr val="404040"/>
                          </a:solidFill>
                          <a:effectLst/>
                        </a:rPr>
                        <a:t>They have not yet decided </a:t>
                      </a:r>
                    </a:p>
                  </a:txBody>
                  <a:tcPr marL="7444" marR="7444" marT="7444" marB="7444" anchor="ctr">
                    <a:lnL>
                      <a:noFill/>
                    </a:lnL>
                    <a:lnR>
                      <a:noFill/>
                    </a:lnR>
                    <a:lnT>
                      <a:noFill/>
                    </a:lnT>
                    <a:lnB>
                      <a:noFill/>
                    </a:lnB>
                    <a:solidFill>
                      <a:srgbClr val="FBF9F3"/>
                    </a:solidFill>
                  </a:tcPr>
                </a:tc>
                <a:extLst>
                  <a:ext uri="{0D108BD9-81ED-4DB2-BD59-A6C34878D82A}">
                    <a16:rowId xmlns:a16="http://schemas.microsoft.com/office/drawing/2014/main" val="10015"/>
                  </a:ext>
                </a:extLst>
              </a:tr>
            </a:tbl>
          </a:graphicData>
        </a:graphic>
      </p:graphicFrame>
      <p:sp>
        <p:nvSpPr>
          <p:cNvPr id="3" name="Rectangle: Rounded Corners 2">
            <a:extLst>
              <a:ext uri="{FF2B5EF4-FFF2-40B4-BE49-F238E27FC236}">
                <a16:creationId xmlns:a16="http://schemas.microsoft.com/office/drawing/2014/main" id="{D005658D-8ED1-FEB5-6834-0523BFAD4EF6}"/>
              </a:ext>
            </a:extLst>
          </p:cNvPr>
          <p:cNvSpPr/>
          <p:nvPr/>
        </p:nvSpPr>
        <p:spPr>
          <a:xfrm>
            <a:off x="1" y="973123"/>
            <a:ext cx="1367405" cy="2625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Think about these when giving feedback to some of your students</a:t>
            </a:r>
          </a:p>
        </p:txBody>
      </p:sp>
    </p:spTree>
    <p:extLst>
      <p:ext uri="{BB962C8B-B14F-4D97-AF65-F5344CB8AC3E}">
        <p14:creationId xmlns:p14="http://schemas.microsoft.com/office/powerpoint/2010/main" val="3318024905"/>
      </p:ext>
    </p:extLst>
  </p:cSld>
  <p:clrMapOvr>
    <a:masterClrMapping/>
  </p:clrMapOvr>
</p:sld>
</file>

<file path=ppt/theme/theme1.xml><?xml version="1.0" encoding="utf-8"?>
<a:theme xmlns:a="http://schemas.openxmlformats.org/drawingml/2006/main" name="BlocksVTI">
  <a:themeElements>
    <a:clrScheme name="AnalogousFromRegularSeedRightStep">
      <a:dk1>
        <a:srgbClr val="000000"/>
      </a:dk1>
      <a:lt1>
        <a:srgbClr val="FFFFFF"/>
      </a:lt1>
      <a:dk2>
        <a:srgbClr val="36371F"/>
      </a:dk2>
      <a:lt2>
        <a:srgbClr val="E2E6E8"/>
      </a:lt2>
      <a:accent1>
        <a:srgbClr val="C36B4D"/>
      </a:accent1>
      <a:accent2>
        <a:srgbClr val="B18B3B"/>
      </a:accent2>
      <a:accent3>
        <a:srgbClr val="A0AA43"/>
      </a:accent3>
      <a:accent4>
        <a:srgbClr val="75B13B"/>
      </a:accent4>
      <a:accent5>
        <a:srgbClr val="50B648"/>
      </a:accent5>
      <a:accent6>
        <a:srgbClr val="3BB163"/>
      </a:accent6>
      <a:hlink>
        <a:srgbClr val="388CAA"/>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2809</Words>
  <Application>Microsoft Office PowerPoint</Application>
  <PresentationFormat>Widescreen</PresentationFormat>
  <Paragraphs>242</Paragraphs>
  <Slides>35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Avenir Next LT Pro</vt:lpstr>
      <vt:lpstr>Avenir Next LT Pro Light</vt:lpstr>
      <vt:lpstr>Bradley Hand ITC</vt:lpstr>
      <vt:lpstr>Calibri</vt:lpstr>
      <vt:lpstr>Symbol</vt:lpstr>
      <vt:lpstr>Tahoma</vt:lpstr>
      <vt:lpstr>Tempus Sans ITC</vt:lpstr>
      <vt:lpstr>Times New Roman</vt:lpstr>
      <vt:lpstr>BlocksVTI</vt:lpstr>
      <vt:lpstr>Cultural humility and working across cultures: Lessons from first- and second-generation immigrants</vt:lpstr>
      <vt:lpstr>Setting the stall</vt:lpstr>
      <vt:lpstr>But before we start</vt:lpstr>
      <vt:lpstr>Health warning:</vt:lpstr>
      <vt:lpstr>Language 1. Language of ADP 2. Language as oppression 3. Language when coming to the UK</vt:lpstr>
      <vt:lpstr>LANGUAGE</vt:lpstr>
      <vt:lpstr>Thinking about your students</vt:lpstr>
      <vt:lpstr>PowerPoint Presentation</vt:lpstr>
      <vt:lpstr>PowerPoint Presentation</vt:lpstr>
      <vt:lpstr>PowerPoint Presentation</vt:lpstr>
      <vt:lpstr>Where should the emphasis be?</vt:lpstr>
      <vt:lpstr>WHERE SHOULD THE EMPHASIS BE?</vt:lpstr>
      <vt:lpstr>Critically consider the following slide. Come up with points both in favour and against it:</vt:lpstr>
      <vt:lpstr>PowerPoint Presentation</vt:lpstr>
      <vt:lpstr>2 Words Not Actions</vt:lpstr>
      <vt:lpstr>Is humour always humour?</vt:lpstr>
      <vt:lpstr>Moving from language to how we understand the world</vt:lpstr>
      <vt:lpstr>Assumptions:  </vt:lpstr>
      <vt:lpstr>THE THEORETICAL BASE &amp; CULTURAL BASE  FOR OUR PRACTICE</vt:lpstr>
      <vt:lpstr>What should we do?</vt:lpstr>
      <vt:lpstr>Cultural humility</vt:lpstr>
      <vt:lpstr>Cultural humility</vt:lpstr>
      <vt:lpstr>Cultural humility</vt:lpstr>
      <vt:lpstr>Cultural humility</vt:lpstr>
      <vt:lpstr>Understanding the process of fitting in: Acculturation</vt:lpstr>
      <vt:lpstr>Culture:</vt:lpstr>
      <vt:lpstr>Values, Norms &amp; customs</vt:lpstr>
      <vt:lpstr>ACCULTURATION</vt:lpstr>
      <vt:lpstr>Norms &amp; customs</vt:lpstr>
      <vt:lpstr>Method of problem solving</vt:lpstr>
      <vt:lpstr>VIEW OF THE SELF:  Collective and Individualistic consciousness </vt:lpstr>
      <vt:lpstr>Manifestations of collective consciousness (cc)</vt:lpstr>
      <vt:lpstr>In summary…</vt:lpstr>
      <vt:lpstr>A practical couple of questions to consider</vt:lpstr>
      <vt:lpstr>Practising differently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humility and working across cultures: Lessons from first- and second-generation immigrants</dc:title>
  <dc:creator>Hellmuth Weich</dc:creator>
  <cp:lastModifiedBy>Hellmuth Weich</cp:lastModifiedBy>
  <cp:revision>3</cp:revision>
  <dcterms:created xsi:type="dcterms:W3CDTF">2023-07-10T13:44:16Z</dcterms:created>
  <dcterms:modified xsi:type="dcterms:W3CDTF">2023-07-11T12:17:42Z</dcterms:modified>
</cp:coreProperties>
</file>