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Lst>
  <p:notesMasterIdLst>
    <p:notesMasterId r:id="rId38"/>
  </p:notesMasterIdLst>
  <p:sldIdLst>
    <p:sldId id="317" r:id="rId5"/>
    <p:sldId id="341" r:id="rId6"/>
    <p:sldId id="342" r:id="rId7"/>
    <p:sldId id="312" r:id="rId8"/>
    <p:sldId id="314" r:id="rId9"/>
    <p:sldId id="258" r:id="rId10"/>
    <p:sldId id="257" r:id="rId11"/>
    <p:sldId id="291" r:id="rId12"/>
    <p:sldId id="288" r:id="rId13"/>
    <p:sldId id="305" r:id="rId14"/>
    <p:sldId id="303" r:id="rId15"/>
    <p:sldId id="324" r:id="rId16"/>
    <p:sldId id="315" r:id="rId17"/>
    <p:sldId id="316" r:id="rId18"/>
    <p:sldId id="263" r:id="rId19"/>
    <p:sldId id="264" r:id="rId20"/>
    <p:sldId id="318" r:id="rId21"/>
    <p:sldId id="267" r:id="rId22"/>
    <p:sldId id="320" r:id="rId23"/>
    <p:sldId id="321" r:id="rId24"/>
    <p:sldId id="322" r:id="rId25"/>
    <p:sldId id="296" r:id="rId26"/>
    <p:sldId id="319" r:id="rId27"/>
    <p:sldId id="297" r:id="rId28"/>
    <p:sldId id="301" r:id="rId29"/>
    <p:sldId id="298" r:id="rId30"/>
    <p:sldId id="299" r:id="rId31"/>
    <p:sldId id="292" r:id="rId32"/>
    <p:sldId id="283" r:id="rId33"/>
    <p:sldId id="284" r:id="rId34"/>
    <p:sldId id="286" r:id="rId35"/>
    <p:sldId id="285" r:id="rId36"/>
    <p:sldId id="26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C3FC3E-19E1-0B31-BED7-9FCC4D699DC2}" name="Tatev Karapetyan" initials="TK" userId="02079393b7bb3a6e"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6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A52ED8-1DB7-4F16-87DC-C23FED6C5B3F}" v="59" dt="2023-03-30T20:59:47.1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94975" autoAdjust="0"/>
  </p:normalViewPr>
  <p:slideViewPr>
    <p:cSldViewPr snapToGrid="0">
      <p:cViewPr varScale="1">
        <p:scale>
          <a:sx n="65" d="100"/>
          <a:sy n="65" d="100"/>
        </p:scale>
        <p:origin x="85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E96652-E4B1-4629-A9FE-456FAF584575}" type="datetimeFigureOut">
              <a:rPr lang="en-US" smtClean="0"/>
              <a:t>7/9/2023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16440A-EB10-4A69-A126-6FAE5C120812}" type="slidenum">
              <a:rPr lang="en-US" smtClean="0"/>
              <a:t>‹#›</a:t>
            </a:fld>
            <a:endParaRPr lang="en-US"/>
          </a:p>
        </p:txBody>
      </p:sp>
    </p:spTree>
    <p:extLst>
      <p:ext uri="{BB962C8B-B14F-4D97-AF65-F5344CB8AC3E}">
        <p14:creationId xmlns:p14="http://schemas.microsoft.com/office/powerpoint/2010/main" val="1839174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16440A-EB10-4A69-A126-6FAE5C120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784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16440A-EB10-4A69-A126-6FAE5C120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69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16440A-EB10-4A69-A126-6FAE5C120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733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OM</a:t>
            </a:r>
          </a:p>
        </p:txBody>
      </p:sp>
      <p:sp>
        <p:nvSpPr>
          <p:cNvPr id="4" name="Slide Number Placeholder 3"/>
          <p:cNvSpPr>
            <a:spLocks noGrp="1"/>
          </p:cNvSpPr>
          <p:nvPr>
            <p:ph type="sldNum" sz="quarter" idx="5"/>
          </p:nvPr>
        </p:nvSpPr>
        <p:spPr/>
        <p:txBody>
          <a:bodyPr/>
          <a:lstStyle/>
          <a:p>
            <a:fld id="{F916440A-EB10-4A69-A126-6FAE5C120812}" type="slidenum">
              <a:rPr lang="en-US" smtClean="0"/>
              <a:t>12</a:t>
            </a:fld>
            <a:endParaRPr lang="en-US"/>
          </a:p>
        </p:txBody>
      </p:sp>
    </p:spTree>
    <p:extLst>
      <p:ext uri="{BB962C8B-B14F-4D97-AF65-F5344CB8AC3E}">
        <p14:creationId xmlns:p14="http://schemas.microsoft.com/office/powerpoint/2010/main" val="1454097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OM</a:t>
            </a:r>
          </a:p>
          <a:p>
            <a:endParaRPr lang="en-GB" dirty="0"/>
          </a:p>
        </p:txBody>
      </p:sp>
      <p:sp>
        <p:nvSpPr>
          <p:cNvPr id="4" name="Slide Number Placeholder 3"/>
          <p:cNvSpPr>
            <a:spLocks noGrp="1"/>
          </p:cNvSpPr>
          <p:nvPr>
            <p:ph type="sldNum" sz="quarter" idx="5"/>
          </p:nvPr>
        </p:nvSpPr>
        <p:spPr/>
        <p:txBody>
          <a:bodyPr/>
          <a:lstStyle/>
          <a:p>
            <a:fld id="{F916440A-EB10-4A69-A126-6FAE5C120812}" type="slidenum">
              <a:rPr lang="en-US" smtClean="0"/>
              <a:t>13</a:t>
            </a:fld>
            <a:endParaRPr lang="en-US"/>
          </a:p>
        </p:txBody>
      </p:sp>
    </p:spTree>
    <p:extLst>
      <p:ext uri="{BB962C8B-B14F-4D97-AF65-F5344CB8AC3E}">
        <p14:creationId xmlns:p14="http://schemas.microsoft.com/office/powerpoint/2010/main" val="1460984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OM up to 13</a:t>
            </a:r>
          </a:p>
        </p:txBody>
      </p:sp>
      <p:sp>
        <p:nvSpPr>
          <p:cNvPr id="4" name="Slide Number Placeholder 3"/>
          <p:cNvSpPr>
            <a:spLocks noGrp="1"/>
          </p:cNvSpPr>
          <p:nvPr>
            <p:ph type="sldNum" sz="quarter" idx="5"/>
          </p:nvPr>
        </p:nvSpPr>
        <p:spPr/>
        <p:txBody>
          <a:bodyPr/>
          <a:lstStyle/>
          <a:p>
            <a:fld id="{F916440A-EB10-4A69-A126-6FAE5C120812}" type="slidenum">
              <a:rPr lang="en-US" smtClean="0"/>
              <a:t>14</a:t>
            </a:fld>
            <a:endParaRPr lang="en-US"/>
          </a:p>
        </p:txBody>
      </p:sp>
    </p:spTree>
    <p:extLst>
      <p:ext uri="{BB962C8B-B14F-4D97-AF65-F5344CB8AC3E}">
        <p14:creationId xmlns:p14="http://schemas.microsoft.com/office/powerpoint/2010/main" val="4208053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MC</a:t>
            </a:r>
          </a:p>
        </p:txBody>
      </p:sp>
      <p:sp>
        <p:nvSpPr>
          <p:cNvPr id="4" name="Slide Number Placeholder 3"/>
          <p:cNvSpPr>
            <a:spLocks noGrp="1"/>
          </p:cNvSpPr>
          <p:nvPr>
            <p:ph type="sldNum" sz="quarter" idx="5"/>
          </p:nvPr>
        </p:nvSpPr>
        <p:spPr/>
        <p:txBody>
          <a:bodyPr/>
          <a:lstStyle/>
          <a:p>
            <a:fld id="{F916440A-EB10-4A69-A126-6FAE5C120812}" type="slidenum">
              <a:rPr lang="en-US" smtClean="0"/>
              <a:t>15</a:t>
            </a:fld>
            <a:endParaRPr lang="en-US"/>
          </a:p>
        </p:txBody>
      </p:sp>
    </p:spTree>
    <p:extLst>
      <p:ext uri="{BB962C8B-B14F-4D97-AF65-F5344CB8AC3E}">
        <p14:creationId xmlns:p14="http://schemas.microsoft.com/office/powerpoint/2010/main" val="2432569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MC</a:t>
            </a:r>
          </a:p>
          <a:p>
            <a:endParaRPr lang="en-GB" dirty="0"/>
          </a:p>
        </p:txBody>
      </p:sp>
      <p:sp>
        <p:nvSpPr>
          <p:cNvPr id="4" name="Slide Number Placeholder 3"/>
          <p:cNvSpPr>
            <a:spLocks noGrp="1"/>
          </p:cNvSpPr>
          <p:nvPr>
            <p:ph type="sldNum" sz="quarter" idx="5"/>
          </p:nvPr>
        </p:nvSpPr>
        <p:spPr/>
        <p:txBody>
          <a:bodyPr/>
          <a:lstStyle/>
          <a:p>
            <a:fld id="{F916440A-EB10-4A69-A126-6FAE5C120812}" type="slidenum">
              <a:rPr lang="en-US" smtClean="0"/>
              <a:t>16</a:t>
            </a:fld>
            <a:endParaRPr lang="en-US"/>
          </a:p>
        </p:txBody>
      </p:sp>
    </p:spTree>
    <p:extLst>
      <p:ext uri="{BB962C8B-B14F-4D97-AF65-F5344CB8AC3E}">
        <p14:creationId xmlns:p14="http://schemas.microsoft.com/office/powerpoint/2010/main" val="653465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MC</a:t>
            </a:r>
          </a:p>
          <a:p>
            <a:endParaRPr lang="en-GB" dirty="0"/>
          </a:p>
        </p:txBody>
      </p:sp>
      <p:sp>
        <p:nvSpPr>
          <p:cNvPr id="4" name="Slide Number Placeholder 3"/>
          <p:cNvSpPr>
            <a:spLocks noGrp="1"/>
          </p:cNvSpPr>
          <p:nvPr>
            <p:ph type="sldNum" sz="quarter" idx="5"/>
          </p:nvPr>
        </p:nvSpPr>
        <p:spPr/>
        <p:txBody>
          <a:bodyPr/>
          <a:lstStyle/>
          <a:p>
            <a:fld id="{F916440A-EB10-4A69-A126-6FAE5C120812}" type="slidenum">
              <a:rPr lang="en-US" smtClean="0"/>
              <a:t>17</a:t>
            </a:fld>
            <a:endParaRPr lang="en-US"/>
          </a:p>
        </p:txBody>
      </p:sp>
    </p:spTree>
    <p:extLst>
      <p:ext uri="{BB962C8B-B14F-4D97-AF65-F5344CB8AC3E}">
        <p14:creationId xmlns:p14="http://schemas.microsoft.com/office/powerpoint/2010/main" val="3301895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MC</a:t>
            </a:r>
          </a:p>
          <a:p>
            <a:endParaRPr lang="en-GB" dirty="0"/>
          </a:p>
        </p:txBody>
      </p:sp>
      <p:sp>
        <p:nvSpPr>
          <p:cNvPr id="4" name="Slide Number Placeholder 3"/>
          <p:cNvSpPr>
            <a:spLocks noGrp="1"/>
          </p:cNvSpPr>
          <p:nvPr>
            <p:ph type="sldNum" sz="quarter" idx="5"/>
          </p:nvPr>
        </p:nvSpPr>
        <p:spPr/>
        <p:txBody>
          <a:bodyPr/>
          <a:lstStyle/>
          <a:p>
            <a:fld id="{F916440A-EB10-4A69-A126-6FAE5C120812}" type="slidenum">
              <a:rPr lang="en-US" smtClean="0"/>
              <a:t>18</a:t>
            </a:fld>
            <a:endParaRPr lang="en-US"/>
          </a:p>
        </p:txBody>
      </p:sp>
    </p:spTree>
    <p:extLst>
      <p:ext uri="{BB962C8B-B14F-4D97-AF65-F5344CB8AC3E}">
        <p14:creationId xmlns:p14="http://schemas.microsoft.com/office/powerpoint/2010/main" val="1476018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MC</a:t>
            </a:r>
          </a:p>
          <a:p>
            <a:endParaRPr lang="en-GB" dirty="0"/>
          </a:p>
        </p:txBody>
      </p:sp>
      <p:sp>
        <p:nvSpPr>
          <p:cNvPr id="4" name="Slide Number Placeholder 3"/>
          <p:cNvSpPr>
            <a:spLocks noGrp="1"/>
          </p:cNvSpPr>
          <p:nvPr>
            <p:ph type="sldNum" sz="quarter" idx="5"/>
          </p:nvPr>
        </p:nvSpPr>
        <p:spPr/>
        <p:txBody>
          <a:bodyPr/>
          <a:lstStyle/>
          <a:p>
            <a:fld id="{F916440A-EB10-4A69-A126-6FAE5C120812}" type="slidenum">
              <a:rPr lang="en-US" smtClean="0"/>
              <a:t>19</a:t>
            </a:fld>
            <a:endParaRPr lang="en-US"/>
          </a:p>
        </p:txBody>
      </p:sp>
    </p:spTree>
    <p:extLst>
      <p:ext uri="{BB962C8B-B14F-4D97-AF65-F5344CB8AC3E}">
        <p14:creationId xmlns:p14="http://schemas.microsoft.com/office/powerpoint/2010/main" val="937500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OM</a:t>
            </a:r>
          </a:p>
        </p:txBody>
      </p:sp>
      <p:sp>
        <p:nvSpPr>
          <p:cNvPr id="4" name="Slide Number Placeholder 3"/>
          <p:cNvSpPr>
            <a:spLocks noGrp="1"/>
          </p:cNvSpPr>
          <p:nvPr>
            <p:ph type="sldNum" sz="quarter" idx="5"/>
          </p:nvPr>
        </p:nvSpPr>
        <p:spPr/>
        <p:txBody>
          <a:bodyPr/>
          <a:lstStyle/>
          <a:p>
            <a:fld id="{F916440A-EB10-4A69-A126-6FAE5C120812}" type="slidenum">
              <a:rPr lang="en-US" smtClean="0"/>
              <a:t>2</a:t>
            </a:fld>
            <a:endParaRPr lang="en-US"/>
          </a:p>
        </p:txBody>
      </p:sp>
    </p:spTree>
    <p:extLst>
      <p:ext uri="{BB962C8B-B14F-4D97-AF65-F5344CB8AC3E}">
        <p14:creationId xmlns:p14="http://schemas.microsoft.com/office/powerpoint/2010/main" val="4277944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MC</a:t>
            </a:r>
          </a:p>
          <a:p>
            <a:endParaRPr lang="en-GB" dirty="0"/>
          </a:p>
        </p:txBody>
      </p:sp>
      <p:sp>
        <p:nvSpPr>
          <p:cNvPr id="4" name="Slide Number Placeholder 3"/>
          <p:cNvSpPr>
            <a:spLocks noGrp="1"/>
          </p:cNvSpPr>
          <p:nvPr>
            <p:ph type="sldNum" sz="quarter" idx="5"/>
          </p:nvPr>
        </p:nvSpPr>
        <p:spPr/>
        <p:txBody>
          <a:bodyPr/>
          <a:lstStyle/>
          <a:p>
            <a:fld id="{F916440A-EB10-4A69-A126-6FAE5C120812}" type="slidenum">
              <a:rPr lang="en-US" smtClean="0"/>
              <a:t>20</a:t>
            </a:fld>
            <a:endParaRPr lang="en-US"/>
          </a:p>
        </p:txBody>
      </p:sp>
    </p:spTree>
    <p:extLst>
      <p:ext uri="{BB962C8B-B14F-4D97-AF65-F5344CB8AC3E}">
        <p14:creationId xmlns:p14="http://schemas.microsoft.com/office/powerpoint/2010/main" val="3398302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MC</a:t>
            </a:r>
          </a:p>
          <a:p>
            <a:endParaRPr lang="en-GB" dirty="0"/>
          </a:p>
        </p:txBody>
      </p:sp>
      <p:sp>
        <p:nvSpPr>
          <p:cNvPr id="4" name="Slide Number Placeholder 3"/>
          <p:cNvSpPr>
            <a:spLocks noGrp="1"/>
          </p:cNvSpPr>
          <p:nvPr>
            <p:ph type="sldNum" sz="quarter" idx="5"/>
          </p:nvPr>
        </p:nvSpPr>
        <p:spPr/>
        <p:txBody>
          <a:bodyPr/>
          <a:lstStyle/>
          <a:p>
            <a:fld id="{F916440A-EB10-4A69-A126-6FAE5C120812}" type="slidenum">
              <a:rPr lang="en-US" smtClean="0"/>
              <a:t>21</a:t>
            </a:fld>
            <a:endParaRPr lang="en-US"/>
          </a:p>
        </p:txBody>
      </p:sp>
    </p:spTree>
    <p:extLst>
      <p:ext uri="{BB962C8B-B14F-4D97-AF65-F5344CB8AC3E}">
        <p14:creationId xmlns:p14="http://schemas.microsoft.com/office/powerpoint/2010/main" val="382035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16440A-EB10-4A69-A126-6FAE5C120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0028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MC</a:t>
            </a:r>
          </a:p>
          <a:p>
            <a:endParaRPr lang="en-GB" dirty="0"/>
          </a:p>
        </p:txBody>
      </p:sp>
      <p:sp>
        <p:nvSpPr>
          <p:cNvPr id="4" name="Slide Number Placeholder 3"/>
          <p:cNvSpPr>
            <a:spLocks noGrp="1"/>
          </p:cNvSpPr>
          <p:nvPr>
            <p:ph type="sldNum" sz="quarter" idx="5"/>
          </p:nvPr>
        </p:nvSpPr>
        <p:spPr/>
        <p:txBody>
          <a:bodyPr/>
          <a:lstStyle/>
          <a:p>
            <a:fld id="{F916440A-EB10-4A69-A126-6FAE5C120812}" type="slidenum">
              <a:rPr lang="en-US" smtClean="0"/>
              <a:t>23</a:t>
            </a:fld>
            <a:endParaRPr lang="en-US"/>
          </a:p>
        </p:txBody>
      </p:sp>
    </p:spTree>
    <p:extLst>
      <p:ext uri="{BB962C8B-B14F-4D97-AF65-F5344CB8AC3E}">
        <p14:creationId xmlns:p14="http://schemas.microsoft.com/office/powerpoint/2010/main" val="3981963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16440A-EB10-4A69-A126-6FAE5C120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806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16440A-EB10-4A69-A126-6FAE5C120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1429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16440A-EB10-4A69-A126-6FAE5C120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5092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MC</a:t>
            </a:r>
          </a:p>
          <a:p>
            <a:r>
              <a:rPr lang="en-GB" dirty="0"/>
              <a:t>from 14 to 26 - Marta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16440A-EB10-4A69-A126-6FAE5C120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761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TK - Tatevik (up to 31)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16440A-EB10-4A69-A126-6FAE5C120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281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16440A-EB10-4A69-A126-6FAE5C120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657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OM</a:t>
            </a:r>
          </a:p>
        </p:txBody>
      </p:sp>
      <p:sp>
        <p:nvSpPr>
          <p:cNvPr id="4" name="Slide Number Placeholder 3"/>
          <p:cNvSpPr>
            <a:spLocks noGrp="1"/>
          </p:cNvSpPr>
          <p:nvPr>
            <p:ph type="sldNum" sz="quarter" idx="5"/>
          </p:nvPr>
        </p:nvSpPr>
        <p:spPr/>
        <p:txBody>
          <a:bodyPr/>
          <a:lstStyle/>
          <a:p>
            <a:fld id="{F916440A-EB10-4A69-A126-6FAE5C120812}" type="slidenum">
              <a:rPr lang="en-US" smtClean="0"/>
              <a:t>3</a:t>
            </a:fld>
            <a:endParaRPr lang="en-US"/>
          </a:p>
        </p:txBody>
      </p:sp>
    </p:spTree>
    <p:extLst>
      <p:ext uri="{BB962C8B-B14F-4D97-AF65-F5344CB8AC3E}">
        <p14:creationId xmlns:p14="http://schemas.microsoft.com/office/powerpoint/2010/main" val="3865734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16440A-EB10-4A69-A126-6FAE5C120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415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16440A-EB10-4A69-A126-6FAE5C120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5718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16440A-EB10-4A69-A126-6FAE5C120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8212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OM, MC, TK</a:t>
            </a:r>
          </a:p>
          <a:p>
            <a:endParaRPr lang="en-GB" dirty="0"/>
          </a:p>
        </p:txBody>
      </p:sp>
      <p:sp>
        <p:nvSpPr>
          <p:cNvPr id="4" name="Slide Number Placeholder 3"/>
          <p:cNvSpPr>
            <a:spLocks noGrp="1"/>
          </p:cNvSpPr>
          <p:nvPr>
            <p:ph type="sldNum" sz="quarter" idx="5"/>
          </p:nvPr>
        </p:nvSpPr>
        <p:spPr/>
        <p:txBody>
          <a:bodyPr/>
          <a:lstStyle/>
          <a:p>
            <a:fld id="{F916440A-EB10-4A69-A126-6FAE5C120812}" type="slidenum">
              <a:rPr lang="en-US" smtClean="0"/>
              <a:t>33</a:t>
            </a:fld>
            <a:endParaRPr lang="en-US"/>
          </a:p>
        </p:txBody>
      </p:sp>
    </p:spTree>
    <p:extLst>
      <p:ext uri="{BB962C8B-B14F-4D97-AF65-F5344CB8AC3E}">
        <p14:creationId xmlns:p14="http://schemas.microsoft.com/office/powerpoint/2010/main" val="1360842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OM</a:t>
            </a:r>
          </a:p>
          <a:p>
            <a:endParaRPr lang="en-GB" dirty="0"/>
          </a:p>
        </p:txBody>
      </p:sp>
      <p:sp>
        <p:nvSpPr>
          <p:cNvPr id="4" name="Slide Number Placeholder 3"/>
          <p:cNvSpPr>
            <a:spLocks noGrp="1"/>
          </p:cNvSpPr>
          <p:nvPr>
            <p:ph type="sldNum" sz="quarter" idx="5"/>
          </p:nvPr>
        </p:nvSpPr>
        <p:spPr/>
        <p:txBody>
          <a:bodyPr/>
          <a:lstStyle/>
          <a:p>
            <a:fld id="{F916440A-EB10-4A69-A126-6FAE5C120812}" type="slidenum">
              <a:rPr lang="en-US" smtClean="0"/>
              <a:t>4</a:t>
            </a:fld>
            <a:endParaRPr lang="en-US"/>
          </a:p>
        </p:txBody>
      </p:sp>
    </p:spTree>
    <p:extLst>
      <p:ext uri="{BB962C8B-B14F-4D97-AF65-F5344CB8AC3E}">
        <p14:creationId xmlns:p14="http://schemas.microsoft.com/office/powerpoint/2010/main" val="3392767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OM</a:t>
            </a:r>
          </a:p>
        </p:txBody>
      </p:sp>
      <p:sp>
        <p:nvSpPr>
          <p:cNvPr id="4" name="Slide Number Placeholder 3"/>
          <p:cNvSpPr>
            <a:spLocks noGrp="1"/>
          </p:cNvSpPr>
          <p:nvPr>
            <p:ph type="sldNum" sz="quarter" idx="5"/>
          </p:nvPr>
        </p:nvSpPr>
        <p:spPr/>
        <p:txBody>
          <a:bodyPr/>
          <a:lstStyle/>
          <a:p>
            <a:fld id="{F916440A-EB10-4A69-A126-6FAE5C120812}" type="slidenum">
              <a:rPr lang="en-US" smtClean="0"/>
              <a:t>5</a:t>
            </a:fld>
            <a:endParaRPr lang="en-US"/>
          </a:p>
        </p:txBody>
      </p:sp>
    </p:spTree>
    <p:extLst>
      <p:ext uri="{BB962C8B-B14F-4D97-AF65-F5344CB8AC3E}">
        <p14:creationId xmlns:p14="http://schemas.microsoft.com/office/powerpoint/2010/main" val="2755219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OM</a:t>
            </a:r>
          </a:p>
          <a:p>
            <a:endParaRPr lang="en-GB" dirty="0"/>
          </a:p>
        </p:txBody>
      </p:sp>
      <p:sp>
        <p:nvSpPr>
          <p:cNvPr id="4" name="Slide Number Placeholder 3"/>
          <p:cNvSpPr>
            <a:spLocks noGrp="1"/>
          </p:cNvSpPr>
          <p:nvPr>
            <p:ph type="sldNum" sz="quarter" idx="5"/>
          </p:nvPr>
        </p:nvSpPr>
        <p:spPr/>
        <p:txBody>
          <a:bodyPr/>
          <a:lstStyle/>
          <a:p>
            <a:fld id="{F916440A-EB10-4A69-A126-6FAE5C120812}" type="slidenum">
              <a:rPr lang="en-US" smtClean="0"/>
              <a:t>6</a:t>
            </a:fld>
            <a:endParaRPr lang="en-US"/>
          </a:p>
        </p:txBody>
      </p:sp>
    </p:spTree>
    <p:extLst>
      <p:ext uri="{BB962C8B-B14F-4D97-AF65-F5344CB8AC3E}">
        <p14:creationId xmlns:p14="http://schemas.microsoft.com/office/powerpoint/2010/main" val="1538010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OM</a:t>
            </a:r>
          </a:p>
          <a:p>
            <a:endParaRPr lang="en-GB" dirty="0"/>
          </a:p>
        </p:txBody>
      </p:sp>
      <p:sp>
        <p:nvSpPr>
          <p:cNvPr id="4" name="Slide Number Placeholder 3"/>
          <p:cNvSpPr>
            <a:spLocks noGrp="1"/>
          </p:cNvSpPr>
          <p:nvPr>
            <p:ph type="sldNum" sz="quarter" idx="5"/>
          </p:nvPr>
        </p:nvSpPr>
        <p:spPr/>
        <p:txBody>
          <a:bodyPr/>
          <a:lstStyle/>
          <a:p>
            <a:fld id="{F916440A-EB10-4A69-A126-6FAE5C120812}" type="slidenum">
              <a:rPr lang="en-US" smtClean="0"/>
              <a:t>7</a:t>
            </a:fld>
            <a:endParaRPr lang="en-US"/>
          </a:p>
        </p:txBody>
      </p:sp>
    </p:spTree>
    <p:extLst>
      <p:ext uri="{BB962C8B-B14F-4D97-AF65-F5344CB8AC3E}">
        <p14:creationId xmlns:p14="http://schemas.microsoft.com/office/powerpoint/2010/main" val="4074553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OM</a:t>
            </a:r>
          </a:p>
        </p:txBody>
      </p:sp>
      <p:sp>
        <p:nvSpPr>
          <p:cNvPr id="4" name="Slide Number Placeholder 3"/>
          <p:cNvSpPr>
            <a:spLocks noGrp="1"/>
          </p:cNvSpPr>
          <p:nvPr>
            <p:ph type="sldNum" sz="quarter" idx="5"/>
          </p:nvPr>
        </p:nvSpPr>
        <p:spPr/>
        <p:txBody>
          <a:bodyPr/>
          <a:lstStyle/>
          <a:p>
            <a:fld id="{F916440A-EB10-4A69-A126-6FAE5C120812}" type="slidenum">
              <a:rPr lang="en-US" smtClean="0"/>
              <a:t>8</a:t>
            </a:fld>
            <a:endParaRPr lang="en-US"/>
          </a:p>
        </p:txBody>
      </p:sp>
    </p:spTree>
    <p:extLst>
      <p:ext uri="{BB962C8B-B14F-4D97-AF65-F5344CB8AC3E}">
        <p14:creationId xmlns:p14="http://schemas.microsoft.com/office/powerpoint/2010/main" val="1897734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16440A-EB10-4A69-A126-6FAE5C120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25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Lst>
          </p:cNvPr>
          <p:cNvSpPr/>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EC2572-8518-46FF-8F60-FE2963DF4A6E}"/>
              </a:ext>
            </a:extLst>
          </p:cNvPr>
          <p:cNvSpPr>
            <a:spLocks noGrp="1"/>
          </p:cNvSpPr>
          <p:nvPr>
            <p:ph type="ctrTitle"/>
          </p:nvPr>
        </p:nvSpPr>
        <p:spPr>
          <a:xfrm>
            <a:off x="960120" y="640080"/>
            <a:ext cx="10268712" cy="3227832"/>
          </a:xfrm>
        </p:spPr>
        <p:txBody>
          <a:bodyPr anchor="b">
            <a:normAutofit/>
          </a:bodyPr>
          <a:lstStyle>
            <a:lvl1pPr algn="ctr">
              <a:defRPr sz="8800" baseline="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A7A0C76A-7715-48A4-8CF5-14BBF61962A1}"/>
              </a:ext>
            </a:extLst>
          </p:cNvPr>
          <p:cNvSpPr>
            <a:spLocks noGrp="1"/>
          </p:cNvSpPr>
          <p:nvPr>
            <p:ph type="subTitle" idx="1"/>
          </p:nvPr>
        </p:nvSpPr>
        <p:spPr>
          <a:xfrm>
            <a:off x="960120" y="4526280"/>
            <a:ext cx="10268712" cy="1508760"/>
          </a:xfrm>
        </p:spPr>
        <p:txBody>
          <a:bodyPr>
            <a:normAutofit/>
          </a:bodyPr>
          <a:lstStyle>
            <a:lvl1pPr marL="0" indent="0" algn="ctr">
              <a:buNone/>
              <a:defRPr sz="3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Date Placeholder 10">
            <a:extLst>
              <a:ext uri="{FF2B5EF4-FFF2-40B4-BE49-F238E27FC236}">
                <a16:creationId xmlns:a16="http://schemas.microsoft.com/office/drawing/2014/main" id="{52D4EF84-F7DF-49C5-9285-301284ADB99A}"/>
              </a:ext>
            </a:extLst>
          </p:cNvPr>
          <p:cNvSpPr>
            <a:spLocks noGrp="1"/>
          </p:cNvSpPr>
          <p:nvPr>
            <p:ph type="dt" sz="half" idx="10"/>
          </p:nvPr>
        </p:nvSpPr>
        <p:spPr/>
        <p:txBody>
          <a:bodyPr/>
          <a:lstStyle>
            <a:lvl1pPr>
              <a:defRPr>
                <a:solidFill>
                  <a:schemeClr val="bg1"/>
                </a:solidFill>
              </a:defRPr>
            </a:lvl1pPr>
          </a:lstStyle>
          <a:p>
            <a:pPr algn="r"/>
            <a:fld id="{A37D6D71-8B28-4ED6-B932-04B197003D23}" type="datetimeFigureOut">
              <a:rPr lang="en-US" smtClean="0"/>
              <a:pPr algn="r"/>
              <a:t>7/9/2023</a:t>
            </a:fld>
            <a:endParaRPr lang="en-US" dirty="0"/>
          </a:p>
        </p:txBody>
      </p:sp>
      <p:sp>
        <p:nvSpPr>
          <p:cNvPr id="12" name="Footer Placeholder 11">
            <a:extLst>
              <a:ext uri="{FF2B5EF4-FFF2-40B4-BE49-F238E27FC236}">
                <a16:creationId xmlns:a16="http://schemas.microsoft.com/office/drawing/2014/main" id="{81266E04-79AF-49EF-86BC-DB29D304BBEC}"/>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13" name="Slide Number Placeholder 12">
            <a:extLst>
              <a:ext uri="{FF2B5EF4-FFF2-40B4-BE49-F238E27FC236}">
                <a16:creationId xmlns:a16="http://schemas.microsoft.com/office/drawing/2014/main" id="{90DF5B53-9A9A-46CE-A910-25ADA58753A8}"/>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134661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27B9-64C6-4AFE-8E67-F60CD17A80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92656D-F600-4D76-8A0F-BDBE78759B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A13412-4939-4879-B91F-BB5B029B6CEB}"/>
              </a:ext>
            </a:extLst>
          </p:cNvPr>
          <p:cNvSpPr>
            <a:spLocks noGrp="1"/>
          </p:cNvSpPr>
          <p:nvPr>
            <p:ph type="dt" sz="half" idx="10"/>
          </p:nvPr>
        </p:nvSpPr>
        <p:spPr/>
        <p:txBody>
          <a:bodyPr/>
          <a:lstStyle/>
          <a:p>
            <a:pPr algn="r"/>
            <a:fld id="{A37D6D71-8B28-4ED6-B932-04B197003D23}" type="datetimeFigureOut">
              <a:rPr lang="en-US" smtClean="0"/>
              <a:pPr algn="r"/>
              <a:t>7/9/2023</a:t>
            </a:fld>
            <a:endParaRPr lang="en-US" dirty="0"/>
          </a:p>
        </p:txBody>
      </p:sp>
      <p:sp>
        <p:nvSpPr>
          <p:cNvPr id="8" name="Footer Placeholder 7">
            <a:extLst>
              <a:ext uri="{FF2B5EF4-FFF2-40B4-BE49-F238E27FC236}">
                <a16:creationId xmlns:a16="http://schemas.microsoft.com/office/drawing/2014/main" id="{95237DB9-DE7D-4687-82D7-612600F06C3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6C819356-0444-4C23-82D3-E2FDE28D3DCB}"/>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4532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B51B7C-D548-4AB7-90A4-C196105E6D56}"/>
              </a:ext>
            </a:extLst>
          </p:cNvPr>
          <p:cNvSpPr/>
          <p:nvPr/>
        </p:nvSpPr>
        <p:spPr>
          <a:xfrm>
            <a:off x="7108274" y="0"/>
            <a:ext cx="50837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32DC521B-8B54-4843-9FF4-B2C30FA0043F}"/>
              </a:ext>
            </a:extLst>
          </p:cNvPr>
          <p:cNvSpPr>
            <a:spLocks noGrp="1"/>
          </p:cNvSpPr>
          <p:nvPr>
            <p:ph type="title" orient="vert"/>
          </p:nvPr>
        </p:nvSpPr>
        <p:spPr>
          <a:xfrm>
            <a:off x="7751740" y="643467"/>
            <a:ext cx="3477092" cy="5533495"/>
          </a:xfrm>
        </p:spPr>
        <p:txBody>
          <a:bodyPr vert="eaVert" tIns="91440" bIns="91440"/>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10E3F10-9E27-41E6-A965-4243E37BE3D5}"/>
              </a:ext>
            </a:extLst>
          </p:cNvPr>
          <p:cNvSpPr>
            <a:spLocks noGrp="1"/>
          </p:cNvSpPr>
          <p:nvPr>
            <p:ph type="body" orient="vert" idx="1"/>
          </p:nvPr>
        </p:nvSpPr>
        <p:spPr>
          <a:xfrm>
            <a:off x="960120" y="643467"/>
            <a:ext cx="5504687" cy="5533496"/>
          </a:xfrm>
        </p:spPr>
        <p:txBody>
          <a:bodyPr vert="eaVert" t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6341D62D-51A0-4AD7-8027-BF548FB6AAF3}"/>
              </a:ext>
            </a:extLst>
          </p:cNvPr>
          <p:cNvSpPr>
            <a:spLocks noGrp="1"/>
          </p:cNvSpPr>
          <p:nvPr>
            <p:ph type="dt" sz="half" idx="10"/>
          </p:nvPr>
        </p:nvSpPr>
        <p:spPr>
          <a:xfrm>
            <a:off x="7617898" y="6356350"/>
            <a:ext cx="2522798" cy="365125"/>
          </a:xfrm>
        </p:spPr>
        <p:txBody>
          <a:bodyPr/>
          <a:lstStyle>
            <a:lvl1pPr>
              <a:defRPr>
                <a:solidFill>
                  <a:schemeClr val="bg1"/>
                </a:solidFill>
              </a:defRPr>
            </a:lvl1pPr>
          </a:lstStyle>
          <a:p>
            <a:pPr algn="r"/>
            <a:fld id="{A37D6D71-8B28-4ED6-B932-04B197003D23}" type="datetimeFigureOut">
              <a:rPr lang="en-US" smtClean="0"/>
              <a:pPr algn="r"/>
              <a:t>7/9/2023</a:t>
            </a:fld>
            <a:endParaRPr lang="en-US" dirty="0"/>
          </a:p>
        </p:txBody>
      </p:sp>
      <p:sp>
        <p:nvSpPr>
          <p:cNvPr id="8" name="Footer Placeholder 7">
            <a:extLst>
              <a:ext uri="{FF2B5EF4-FFF2-40B4-BE49-F238E27FC236}">
                <a16:creationId xmlns:a16="http://schemas.microsoft.com/office/drawing/2014/main" id="{A5857492-A701-44A1-B1D5-7B2C8CD06582}"/>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EED2E8AE-F1AA-4D19-A434-102501D3B460}"/>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7760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p:txBody>
          <a:bodyPr/>
          <a:lstStyle/>
          <a:p>
            <a:pPr algn="r"/>
            <a:fld id="{A37D6D71-8B28-4ED6-B932-04B197003D23}" type="datetimeFigureOut">
              <a:rPr lang="en-US" smtClean="0"/>
              <a:pPr algn="r"/>
              <a:t>7/9/2023</a:t>
            </a:fld>
            <a:endParaRPr lang="en-US" dirty="0"/>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973068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Lst>
          </p:cNvPr>
          <p:cNvSpPr/>
          <p:nvPr/>
        </p:nvSpPr>
        <p:spPr>
          <a:xfrm>
            <a:off x="0" y="0"/>
            <a:ext cx="12192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defRPr sz="72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8">
            <a:extLst>
              <a:ext uri="{FF2B5EF4-FFF2-40B4-BE49-F238E27FC236}">
                <a16:creationId xmlns:a16="http://schemas.microsoft.com/office/drawing/2014/main" id="{CE3B1B5E-0912-44AE-BAED-70B980E53915}"/>
              </a:ext>
            </a:extLst>
          </p:cNvPr>
          <p:cNvSpPr>
            <a:spLocks noGrp="1"/>
          </p:cNvSpPr>
          <p:nvPr>
            <p:ph type="dt" sz="half" idx="10"/>
          </p:nvPr>
        </p:nvSpPr>
        <p:spPr/>
        <p:txBody>
          <a:bodyPr/>
          <a:lstStyle/>
          <a:p>
            <a:pPr algn="r"/>
            <a:fld id="{A37D6D71-8B28-4ED6-B932-04B197003D23}" type="datetimeFigureOut">
              <a:rPr lang="en-US" smtClean="0"/>
              <a:pPr algn="r"/>
              <a:t>7/9/2023</a:t>
            </a:fld>
            <a:endParaRPr lang="en-US" dirty="0"/>
          </a:p>
        </p:txBody>
      </p:sp>
      <p:sp>
        <p:nvSpPr>
          <p:cNvPr id="10" name="Footer Placeholder 9">
            <a:extLst>
              <a:ext uri="{FF2B5EF4-FFF2-40B4-BE49-F238E27FC236}">
                <a16:creationId xmlns:a16="http://schemas.microsoft.com/office/drawing/2014/main" id="{346C82F1-A7B2-4F03-A26B-59D79BF5BFD5}"/>
              </a:ext>
            </a:extLst>
          </p:cNvPr>
          <p:cNvSpPr>
            <a:spLocks noGrp="1"/>
          </p:cNvSpPr>
          <p:nvPr>
            <p:ph type="ftr" sz="quarter" idx="11"/>
          </p:nvPr>
        </p:nvSpPr>
        <p:spPr/>
        <p:txBody>
          <a:bodyPr/>
          <a:lstStyle/>
          <a:p>
            <a:endParaRPr lang="en-US" dirty="0">
              <a:solidFill>
                <a:schemeClr val="tx1"/>
              </a:solidFill>
            </a:endParaRPr>
          </a:p>
        </p:txBody>
      </p:sp>
      <p:sp>
        <p:nvSpPr>
          <p:cNvPr id="11" name="Slide Number Placeholder 10">
            <a:extLst>
              <a:ext uri="{FF2B5EF4-FFF2-40B4-BE49-F238E27FC236}">
                <a16:creationId xmlns:a16="http://schemas.microsoft.com/office/drawing/2014/main" id="{B1DC1ABC-47A9-477B-A29D-F6690EE6B532}"/>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515827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F398-F05F-4793-9FA5-5B817EB95A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17F1CD-2CD4-4BBB-AB36-73A20B1A8D69}"/>
              </a:ext>
            </a:extLst>
          </p:cNvPr>
          <p:cNvSpPr>
            <a:spLocks noGrp="1"/>
          </p:cNvSpPr>
          <p:nvPr>
            <p:ph sz="half" idx="1"/>
          </p:nvPr>
        </p:nvSpPr>
        <p:spPr>
          <a:xfrm>
            <a:off x="960120" y="2587752"/>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67BBE02-B884-4CCC-9CBD-13B792BBA2BE}"/>
              </a:ext>
            </a:extLst>
          </p:cNvPr>
          <p:cNvSpPr>
            <a:spLocks noGrp="1"/>
          </p:cNvSpPr>
          <p:nvPr>
            <p:ph sz="half" idx="2"/>
          </p:nvPr>
        </p:nvSpPr>
        <p:spPr>
          <a:xfrm>
            <a:off x="6412992" y="2583371"/>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a:extLst>
              <a:ext uri="{FF2B5EF4-FFF2-40B4-BE49-F238E27FC236}">
                <a16:creationId xmlns:a16="http://schemas.microsoft.com/office/drawing/2014/main" id="{B7FBE509-AA68-4D63-A589-AD5DE7FFFECA}"/>
              </a:ext>
            </a:extLst>
          </p:cNvPr>
          <p:cNvSpPr>
            <a:spLocks noGrp="1"/>
          </p:cNvSpPr>
          <p:nvPr>
            <p:ph type="dt" sz="half" idx="10"/>
          </p:nvPr>
        </p:nvSpPr>
        <p:spPr/>
        <p:txBody>
          <a:bodyPr/>
          <a:lstStyle/>
          <a:p>
            <a:pPr algn="r"/>
            <a:fld id="{A37D6D71-8B28-4ED6-B932-04B197003D23}" type="datetimeFigureOut">
              <a:rPr lang="en-US" smtClean="0"/>
              <a:pPr algn="r"/>
              <a:t>7/9/2023</a:t>
            </a:fld>
            <a:endParaRPr lang="en-US" dirty="0"/>
          </a:p>
        </p:txBody>
      </p:sp>
      <p:sp>
        <p:nvSpPr>
          <p:cNvPr id="13" name="Footer Placeholder 12">
            <a:extLst>
              <a:ext uri="{FF2B5EF4-FFF2-40B4-BE49-F238E27FC236}">
                <a16:creationId xmlns:a16="http://schemas.microsoft.com/office/drawing/2014/main" id="{9C1A4D52-57E4-4F45-BC2C-9FD73E9CEC59}"/>
              </a:ext>
            </a:extLst>
          </p:cNvPr>
          <p:cNvSpPr>
            <a:spLocks noGrp="1"/>
          </p:cNvSpPr>
          <p:nvPr>
            <p:ph type="ftr" sz="quarter" idx="11"/>
          </p:nvPr>
        </p:nvSpPr>
        <p:spPr/>
        <p:txBody>
          <a:bodyPr/>
          <a:lstStyle/>
          <a:p>
            <a:endParaRPr lang="en-US" dirty="0">
              <a:solidFill>
                <a:schemeClr val="tx1"/>
              </a:solidFill>
            </a:endParaRPr>
          </a:p>
        </p:txBody>
      </p:sp>
      <p:sp>
        <p:nvSpPr>
          <p:cNvPr id="14" name="Slide Number Placeholder 13">
            <a:extLst>
              <a:ext uri="{FF2B5EF4-FFF2-40B4-BE49-F238E27FC236}">
                <a16:creationId xmlns:a16="http://schemas.microsoft.com/office/drawing/2014/main" id="{E76AD5E1-358D-4236-85AE-74713259EF08}"/>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674503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p:txBody>
          <a:bodyPr/>
          <a:lstStyle/>
          <a:p>
            <a:pPr algn="r"/>
            <a:fld id="{A37D6D71-8B28-4ED6-B932-04B197003D23}" type="datetimeFigureOut">
              <a:rPr lang="en-US" smtClean="0"/>
              <a:pPr algn="r"/>
              <a:t>7/9/2023</a:t>
            </a:fld>
            <a:endParaRPr lang="en-US" dirty="0"/>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p:txBody>
          <a:bodyPr/>
          <a:lstStyle/>
          <a:p>
            <a:endParaRPr lang="en-US" dirty="0">
              <a:solidFill>
                <a:schemeClr val="tx1"/>
              </a:solidFill>
            </a:endParaRP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4053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p:txBody>
          <a:bodyPr/>
          <a:lstStyle/>
          <a:p>
            <a:pPr algn="r"/>
            <a:fld id="{A37D6D71-8B28-4ED6-B932-04B197003D23}" type="datetimeFigureOut">
              <a:rPr lang="en-US" smtClean="0"/>
              <a:pPr algn="r"/>
              <a:t>7/9/2023</a:t>
            </a:fld>
            <a:endParaRPr lang="en-US" dirty="0"/>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p:txBody>
          <a:bodyPr/>
          <a:lstStyle/>
          <a:p>
            <a:endParaRPr lang="en-US" dirty="0">
              <a:solidFill>
                <a:schemeClr val="tx1"/>
              </a:solidFill>
            </a:endParaRPr>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73214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p>
            <a:pPr algn="r"/>
            <a:fld id="{A37D6D71-8B28-4ED6-B932-04B197003D23}" type="datetimeFigureOut">
              <a:rPr lang="en-US" smtClean="0"/>
              <a:pPr algn="r"/>
              <a:t>7/9/2023</a:t>
            </a:fld>
            <a:endParaRPr lang="en-US" dirty="0"/>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p>
            <a:endParaRPr lang="en-US" dirty="0">
              <a:solidFill>
                <a:schemeClr val="tx1"/>
              </a:solidFill>
            </a:endParaRP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382142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83A0FE-F7E3-433E-9A29-D778690D223A}"/>
              </a:ext>
            </a:extLst>
          </p:cNvPr>
          <p:cNvSpPr>
            <a:spLocks noGrp="1"/>
          </p:cNvSpPr>
          <p:nvPr>
            <p:ph idx="1"/>
          </p:nvPr>
        </p:nvSpPr>
        <p:spPr>
          <a:xfrm>
            <a:off x="5183188" y="2591850"/>
            <a:ext cx="6045644" cy="3593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794B15D-55F5-4208-AF40-41CAFEB56F4C}"/>
              </a:ext>
            </a:extLst>
          </p:cNvPr>
          <p:cNvSpPr>
            <a:spLocks noGrp="1"/>
          </p:cNvSpPr>
          <p:nvPr>
            <p:ph type="body" sz="half" idx="2"/>
          </p:nvPr>
        </p:nvSpPr>
        <p:spPr>
          <a:xfrm>
            <a:off x="960120" y="2591850"/>
            <a:ext cx="3811905" cy="3277137"/>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E8A46CE7-2F0F-4C85-B633-B9FCB8347AE7}"/>
              </a:ext>
            </a:extLst>
          </p:cNvPr>
          <p:cNvSpPr>
            <a:spLocks noGrp="1"/>
          </p:cNvSpPr>
          <p:nvPr>
            <p:ph type="dt" sz="half" idx="10"/>
          </p:nvPr>
        </p:nvSpPr>
        <p:spPr/>
        <p:txBody>
          <a:bodyPr/>
          <a:lstStyle/>
          <a:p>
            <a:pPr algn="r"/>
            <a:fld id="{A37D6D71-8B28-4ED6-B932-04B197003D23}" type="datetimeFigureOut">
              <a:rPr lang="en-US" smtClean="0"/>
              <a:pPr algn="r"/>
              <a:t>7/9/2023</a:t>
            </a:fld>
            <a:endParaRPr lang="en-US" dirty="0"/>
          </a:p>
        </p:txBody>
      </p:sp>
      <p:sp>
        <p:nvSpPr>
          <p:cNvPr id="9" name="Footer Placeholder 8">
            <a:extLst>
              <a:ext uri="{FF2B5EF4-FFF2-40B4-BE49-F238E27FC236}">
                <a16:creationId xmlns:a16="http://schemas.microsoft.com/office/drawing/2014/main" id="{D0900919-3A73-4918-9D97-8DBE7ABB7A19}"/>
              </a:ext>
            </a:extLst>
          </p:cNvPr>
          <p:cNvSpPr>
            <a:spLocks noGrp="1"/>
          </p:cNvSpPr>
          <p:nvPr>
            <p:ph type="ftr" sz="quarter" idx="11"/>
          </p:nvPr>
        </p:nvSpPr>
        <p:spPr/>
        <p:txBody>
          <a:bodyPr/>
          <a:lstStyle/>
          <a:p>
            <a:endParaRPr lang="en-US" dirty="0">
              <a:solidFill>
                <a:schemeClr val="tx1"/>
              </a:solidFill>
            </a:endParaRPr>
          </a:p>
        </p:txBody>
      </p:sp>
      <p:sp>
        <p:nvSpPr>
          <p:cNvPr id="10" name="Slide Number Placeholder 9">
            <a:extLst>
              <a:ext uri="{FF2B5EF4-FFF2-40B4-BE49-F238E27FC236}">
                <a16:creationId xmlns:a16="http://schemas.microsoft.com/office/drawing/2014/main" id="{08BC1001-E44E-4A9A-9E60-2E319A844F65}"/>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11" name="Title 10">
            <a:extLst>
              <a:ext uri="{FF2B5EF4-FFF2-40B4-BE49-F238E27FC236}">
                <a16:creationId xmlns:a16="http://schemas.microsoft.com/office/drawing/2014/main" id="{A125AC31-022C-40AA-B65C-C9AC48395A6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2115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797A575-703F-410E-9A84-F9B578FEAE80}"/>
              </a:ext>
            </a:extLst>
          </p:cNvPr>
          <p:cNvSpPr>
            <a:spLocks noGrp="1"/>
          </p:cNvSpPr>
          <p:nvPr>
            <p:ph type="pic" idx="1"/>
          </p:nvPr>
        </p:nvSpPr>
        <p:spPr>
          <a:xfrm>
            <a:off x="0" y="2267712"/>
            <a:ext cx="6571469" cy="4590288"/>
          </a:xfrm>
          <a:solidFill>
            <a:schemeClr val="bg1">
              <a:lumMod val="85000"/>
            </a:schemeClr>
          </a:solidFill>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518B509-934D-400A-A922-45B61AC6EDD8}"/>
              </a:ext>
            </a:extLst>
          </p:cNvPr>
          <p:cNvSpPr>
            <a:spLocks noGrp="1"/>
          </p:cNvSpPr>
          <p:nvPr>
            <p:ph type="body" sz="half" idx="2"/>
          </p:nvPr>
        </p:nvSpPr>
        <p:spPr>
          <a:xfrm>
            <a:off x="7235971" y="2587752"/>
            <a:ext cx="3992856" cy="3593592"/>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99813C51-6954-4F3A-A043-D1BCC8B50F83}"/>
              </a:ext>
            </a:extLst>
          </p:cNvPr>
          <p:cNvSpPr>
            <a:spLocks noGrp="1"/>
          </p:cNvSpPr>
          <p:nvPr>
            <p:ph type="dt" sz="half" idx="10"/>
          </p:nvPr>
        </p:nvSpPr>
        <p:spPr/>
        <p:txBody>
          <a:bodyPr/>
          <a:lstStyle/>
          <a:p>
            <a:pPr algn="r"/>
            <a:fld id="{A37D6D71-8B28-4ED6-B932-04B197003D23}" type="datetimeFigureOut">
              <a:rPr lang="en-US" smtClean="0"/>
              <a:pPr algn="r"/>
              <a:t>7/9/2023</a:t>
            </a:fld>
            <a:endParaRPr lang="en-US" dirty="0"/>
          </a:p>
        </p:txBody>
      </p:sp>
      <p:sp>
        <p:nvSpPr>
          <p:cNvPr id="9" name="Footer Placeholder 8">
            <a:extLst>
              <a:ext uri="{FF2B5EF4-FFF2-40B4-BE49-F238E27FC236}">
                <a16:creationId xmlns:a16="http://schemas.microsoft.com/office/drawing/2014/main" id="{C0AC32FB-49A3-40E4-9D24-177597043627}"/>
              </a:ext>
            </a:extLst>
          </p:cNvPr>
          <p:cNvSpPr>
            <a:spLocks noGrp="1"/>
          </p:cNvSpPr>
          <p:nvPr>
            <p:ph type="ftr" sz="quarter" idx="11"/>
          </p:nvPr>
        </p:nvSpPr>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effectLst>
                <a:outerShdw blurRad="50800" dist="38100" dir="2700000" algn="tl" rotWithShape="0">
                  <a:prstClr val="black">
                    <a:alpha val="43000"/>
                  </a:prstClr>
                </a:outerShdw>
              </a:effectLst>
            </a:endParaRPr>
          </a:p>
        </p:txBody>
      </p:sp>
      <p:sp>
        <p:nvSpPr>
          <p:cNvPr id="10" name="Slide Number Placeholder 9">
            <a:extLst>
              <a:ext uri="{FF2B5EF4-FFF2-40B4-BE49-F238E27FC236}">
                <a16:creationId xmlns:a16="http://schemas.microsoft.com/office/drawing/2014/main" id="{EC93F5E6-DAE6-447B-8038-5F4C9A799F57}"/>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2" name="Title 1">
            <a:extLst>
              <a:ext uri="{FF2B5EF4-FFF2-40B4-BE49-F238E27FC236}">
                <a16:creationId xmlns:a16="http://schemas.microsoft.com/office/drawing/2014/main" id="{9BFF97FB-514D-4FE8-A9A4-E9A111A56ED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534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6903720" y="6356350"/>
            <a:ext cx="3236976" cy="365125"/>
          </a:xfrm>
          <a:prstGeom prst="rect">
            <a:avLst/>
          </a:prstGeom>
        </p:spPr>
        <p:txBody>
          <a:bodyPr vert="horz" lIns="91440" tIns="45720" rIns="91440" bIns="45720" rtlCol="0" anchor="ctr"/>
          <a:lstStyle>
            <a:lvl1pPr algn="just">
              <a:defRPr sz="1200" spc="50" baseline="0">
                <a:solidFill>
                  <a:schemeClr val="tx1"/>
                </a:solidFill>
              </a:defRPr>
            </a:lvl1pPr>
          </a:lstStyle>
          <a:p>
            <a:pPr algn="r"/>
            <a:fld id="{A37D6D71-8B28-4ED6-B932-04B197003D23}" type="datetimeFigureOut">
              <a:rPr lang="en-US" smtClean="0"/>
              <a:pPr algn="r"/>
              <a:t>7/9/2023</a:t>
            </a:fld>
            <a:endParaRPr lang="en-US" spc="50" dirty="0"/>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960120" y="6356350"/>
            <a:ext cx="5504688" cy="365125"/>
          </a:xfrm>
          <a:prstGeom prst="rect">
            <a:avLst/>
          </a:prstGeom>
        </p:spPr>
        <p:txBody>
          <a:bodyPr vert="horz" lIns="91440" tIns="45720" rIns="91440" bIns="45720" rtlCol="0" anchor="ctr"/>
          <a:lstStyle>
            <a:lvl1pPr algn="l">
              <a:defRPr sz="1100" cap="all" spc="50" baseline="0">
                <a:solidFill>
                  <a:schemeClr val="tx1"/>
                </a:solidFill>
              </a:defRPr>
            </a:lvl1pPr>
          </a:lstStyle>
          <a:p>
            <a:endParaRPr lang="en-US" spc="50" dirty="0"/>
          </a:p>
        </p:txBody>
      </p:sp>
      <p:sp>
        <p:nvSpPr>
          <p:cNvPr id="6" name="Slide Number Placeholder 5">
            <a:extLst>
              <a:ext uri="{FF2B5EF4-FFF2-40B4-BE49-F238E27FC236}">
                <a16:creationId xmlns:a16="http://schemas.microsoft.com/office/drawing/2014/main" id="{944C30C7-F013-428C-A6F7-A8CCCD14CEF4}"/>
              </a:ext>
            </a:extLst>
          </p:cNvPr>
          <p:cNvSpPr>
            <a:spLocks noGrp="1"/>
          </p:cNvSpPr>
          <p:nvPr>
            <p:ph type="sldNum" sz="quarter" idx="4"/>
          </p:nvPr>
        </p:nvSpPr>
        <p:spPr>
          <a:xfrm>
            <a:off x="10296144" y="6356350"/>
            <a:ext cx="932688" cy="365125"/>
          </a:xfrm>
          <a:prstGeom prst="rect">
            <a:avLst/>
          </a:prstGeom>
        </p:spPr>
        <p:txBody>
          <a:bodyPr vert="horz" lIns="91440" tIns="45720" rIns="91440" bIns="45720" rtlCol="0" anchor="ctr"/>
          <a:lstStyle>
            <a:lvl1pPr algn="r">
              <a:defRPr sz="1200">
                <a:solidFill>
                  <a:schemeClr val="tx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68977541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txStyles>
    <p:titleStyle>
      <a:lvl1pPr algn="l" defTabSz="914400" rtl="0" eaLnBrk="1" latinLnBrk="0" hangingPunct="1">
        <a:lnSpc>
          <a:spcPct val="90000"/>
        </a:lnSpc>
        <a:spcBef>
          <a:spcPct val="0"/>
        </a:spcBef>
        <a:buNone/>
        <a:defRPr sz="6600" kern="1200" cap="all" spc="120" baseline="0">
          <a:solidFill>
            <a:schemeClr val="bg1"/>
          </a:solidFill>
          <a:latin typeface="+mj-lt"/>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gif"/><Relationship Id="rId4" Type="http://schemas.openxmlformats.org/officeDocument/2006/relationships/hyperlink" Target="mailto:youngsocialworkers@ifsw.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www.ifsw.org/update-on-ifsw-europe-new-social-workers-project-youtube-video-and-monthly-international-exchange-webinars/" TargetMode="External"/><Relationship Id="rId3" Type="http://schemas.openxmlformats.org/officeDocument/2006/relationships/image" Target="../media/image1.jpg"/><Relationship Id="rId7" Type="http://schemas.openxmlformats.org/officeDocument/2006/relationships/image" Target="../media/image7.gif"/><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hyperlink" Target="mailto:youngsocialworkers@ifsw.org" TargetMode="External"/><Relationship Id="rId5" Type="http://schemas.openxmlformats.org/officeDocument/2006/relationships/hyperlink" Target="mailto:omarmohamedsw@outlook.com" TargetMode="Externa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18" name="Rectangle 17">
            <a:extLst>
              <a:ext uri="{FF2B5EF4-FFF2-40B4-BE49-F238E27FC236}">
                <a16:creationId xmlns:a16="http://schemas.microsoft.com/office/drawing/2014/main" id="{205BB74C-33FB-4335-8808-49E247F7B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1225106"/>
            <a:ext cx="8132066" cy="37889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2" name="Title 1">
            <a:extLst>
              <a:ext uri="{FF2B5EF4-FFF2-40B4-BE49-F238E27FC236}">
                <a16:creationId xmlns:a16="http://schemas.microsoft.com/office/drawing/2014/main" id="{8C0EAA86-5945-425B-B089-2D4F72C869A4}"/>
              </a:ext>
            </a:extLst>
          </p:cNvPr>
          <p:cNvSpPr>
            <a:spLocks noGrp="1"/>
          </p:cNvSpPr>
          <p:nvPr>
            <p:ph type="ctrTitle"/>
          </p:nvPr>
        </p:nvSpPr>
        <p:spPr>
          <a:xfrm>
            <a:off x="6938213" y="2539278"/>
            <a:ext cx="5043913" cy="2229442"/>
          </a:xfrm>
        </p:spPr>
        <p:txBody>
          <a:bodyPr vert="horz" lIns="91440" tIns="45720" rIns="91440" bIns="45720" rtlCol="0" anchor="b">
            <a:normAutofit fontScale="90000"/>
          </a:bodyPr>
          <a:lstStyle/>
          <a:p>
            <a:pPr marL="6350" indent="-6350" algn="l">
              <a:spcAft>
                <a:spcPts val="35"/>
              </a:spcAft>
            </a:pPr>
            <a:r>
              <a:rPr lang="en-GB" sz="3500" b="1" dirty="0">
                <a:solidFill>
                  <a:schemeClr val="bg1"/>
                </a:solidFill>
                <a:effectLst/>
              </a:rPr>
              <a:t>Improving the transition between education to employment for new social workers: European perspectives, concerns, and recommendations</a:t>
            </a:r>
            <a:endParaRPr lang="en-US" sz="3500" dirty="0">
              <a:solidFill>
                <a:schemeClr val="bg1"/>
              </a:solidFill>
            </a:endParaRPr>
          </a:p>
        </p:txBody>
      </p:sp>
      <p:sp>
        <p:nvSpPr>
          <p:cNvPr id="3" name="Subtitle 2">
            <a:extLst>
              <a:ext uri="{FF2B5EF4-FFF2-40B4-BE49-F238E27FC236}">
                <a16:creationId xmlns:a16="http://schemas.microsoft.com/office/drawing/2014/main" id="{301F84EB-27D9-4DFA-9CC4-3705412185AF}"/>
              </a:ext>
            </a:extLst>
          </p:cNvPr>
          <p:cNvSpPr>
            <a:spLocks noGrp="1"/>
          </p:cNvSpPr>
          <p:nvPr>
            <p:ph type="subTitle" idx="1"/>
          </p:nvPr>
        </p:nvSpPr>
        <p:spPr>
          <a:xfrm>
            <a:off x="-102389" y="-8878"/>
            <a:ext cx="12294389" cy="1184842"/>
          </a:xfrm>
        </p:spPr>
        <p:txBody>
          <a:bodyPr vert="horz" lIns="91440" tIns="45720" rIns="91440" bIns="45720" rtlCol="0" anchor="t">
            <a:noAutofit/>
          </a:bodyPr>
          <a:lstStyle/>
          <a:p>
            <a:pPr algn="r">
              <a:lnSpc>
                <a:spcPct val="91000"/>
              </a:lnSpc>
            </a:pPr>
            <a:r>
              <a:rPr lang="en-US" sz="2800" dirty="0">
                <a:solidFill>
                  <a:schemeClr val="tx1"/>
                </a:solidFill>
              </a:rPr>
              <a:t>IFSW Europe New Social Workers Project</a:t>
            </a:r>
          </a:p>
          <a:p>
            <a:pPr algn="r">
              <a:lnSpc>
                <a:spcPct val="91000"/>
              </a:lnSpc>
            </a:pPr>
            <a:r>
              <a:rPr lang="en-US" sz="2800" dirty="0">
                <a:solidFill>
                  <a:schemeClr val="tx1"/>
                </a:solidFill>
              </a:rPr>
              <a:t>NOPT Conference Keynote Presentation, 2023</a:t>
            </a:r>
          </a:p>
        </p:txBody>
      </p:sp>
      <p:pic>
        <p:nvPicPr>
          <p:cNvPr id="7" name="Picture 6" descr="A picture containing text, outdoor, blackboard&#10;&#10;Description automatically generated">
            <a:extLst>
              <a:ext uri="{FF2B5EF4-FFF2-40B4-BE49-F238E27FC236}">
                <a16:creationId xmlns:a16="http://schemas.microsoft.com/office/drawing/2014/main" id="{FDAE10DD-4F0A-4F09-BC4E-D2245B23D0A0}"/>
              </a:ext>
            </a:extLst>
          </p:cNvPr>
          <p:cNvPicPr>
            <a:picLocks noChangeAspect="1"/>
          </p:cNvPicPr>
          <p:nvPr/>
        </p:nvPicPr>
        <p:blipFill rotWithShape="1">
          <a:blip r:embed="rId3">
            <a:extLst>
              <a:ext uri="{28A0092B-C50C-407E-A947-70E740481C1C}">
                <a14:useLocalDpi xmlns:a14="http://schemas.microsoft.com/office/drawing/2010/main" val="0"/>
              </a:ext>
            </a:extLst>
          </a:blip>
          <a:srcRect l="5040" r="13794" b="2"/>
          <a:stretch/>
        </p:blipFill>
        <p:spPr>
          <a:xfrm>
            <a:off x="-8877" y="1"/>
            <a:ext cx="1355537" cy="1265068"/>
          </a:xfrm>
          <a:prstGeom prst="rect">
            <a:avLst/>
          </a:prstGeom>
        </p:spPr>
      </p:pic>
      <p:sp>
        <p:nvSpPr>
          <p:cNvPr id="5" name="TextBox 4">
            <a:extLst>
              <a:ext uri="{FF2B5EF4-FFF2-40B4-BE49-F238E27FC236}">
                <a16:creationId xmlns:a16="http://schemas.microsoft.com/office/drawing/2014/main" id="{AE75F369-49DA-44C6-A791-24896FF51124}"/>
              </a:ext>
            </a:extLst>
          </p:cNvPr>
          <p:cNvSpPr txBox="1"/>
          <p:nvPr/>
        </p:nvSpPr>
        <p:spPr>
          <a:xfrm>
            <a:off x="267629" y="5204283"/>
            <a:ext cx="11363093" cy="1260345"/>
          </a:xfrm>
          <a:prstGeom prst="rect">
            <a:avLst/>
          </a:prstGeom>
          <a:noFill/>
        </p:spPr>
        <p:txBody>
          <a:bodyPr wrap="square" lIns="91440" tIns="45720" rIns="91440" bIns="45720" rtlCol="0" anchor="t">
            <a:spAutoFit/>
          </a:bodyPr>
          <a:lstStyle/>
          <a:p>
            <a:pPr marL="6350" marR="0" lvl="0" indent="-6350" algn="l" defTabSz="914400" rtl="0" eaLnBrk="1" fontAlgn="auto" latinLnBrk="0" hangingPunct="1">
              <a:lnSpc>
                <a:spcPct val="107000"/>
              </a:lnSpc>
              <a:spcBef>
                <a:spcPts val="0"/>
              </a:spcBef>
              <a:spcAft>
                <a:spcPts val="3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Omar Mohamed, Director of the IFSW Europe New Social Workers Project</a:t>
            </a:r>
            <a:endParaRPr lang="en-GB" sz="2400" dirty="0">
              <a:solidFill>
                <a:srgbClr val="000000"/>
              </a:solidFill>
              <a:latin typeface="Calibri"/>
              <a:ea typeface="Calibri" panose="020F0502020204030204" pitchFamily="34" charset="0"/>
              <a:cs typeface="Calibri"/>
            </a:endParaRPr>
          </a:p>
          <a:p>
            <a:pPr marL="6350" marR="0" lvl="0" indent="-6350" algn="l" defTabSz="914400" rtl="0" eaLnBrk="1" fontAlgn="auto" latinLnBrk="0" hangingPunct="1">
              <a:lnSpc>
                <a:spcPct val="107000"/>
              </a:lnSpc>
              <a:spcBef>
                <a:spcPts val="0"/>
              </a:spcBef>
              <a:spcAft>
                <a:spcPts val="3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New Social Workers Project Group (various members, on an upcoming slide)</a:t>
            </a:r>
          </a:p>
          <a:p>
            <a:pPr marL="6350" marR="0" lvl="0" indent="-6350" algn="l" defTabSz="914400" rtl="0" eaLnBrk="1" fontAlgn="auto" latinLnBrk="0" hangingPunct="1">
              <a:lnSpc>
                <a:spcPct val="107000"/>
              </a:lnSpc>
              <a:spcBef>
                <a:spcPts val="0"/>
              </a:spcBef>
              <a:spcAft>
                <a:spcPts val="3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Project email address: </a:t>
            </a:r>
            <a:r>
              <a:rPr kumimoji="0" lang="en-GB" sz="2400" b="0"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hlinkClick r:id="rId4"/>
              </a:rPr>
              <a:t>youngsocialworkers@ifsw.org</a:t>
            </a:r>
            <a:endParaRPr kumimoji="0" lang="en-GB" sz="2400" b="0"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pic>
        <p:nvPicPr>
          <p:cNvPr id="8" name="Content Placeholder 6" descr="Shape&#10;&#10;Description automatically generated with medium confidence">
            <a:extLst>
              <a:ext uri="{FF2B5EF4-FFF2-40B4-BE49-F238E27FC236}">
                <a16:creationId xmlns:a16="http://schemas.microsoft.com/office/drawing/2014/main" id="{AD9E1F26-C454-48DD-AACA-6DC58ABB1D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7" y="1224381"/>
            <a:ext cx="6737216" cy="3789683"/>
          </a:xfrm>
          <a:prstGeom prst="rect">
            <a:avLst/>
          </a:prstGeom>
        </p:spPr>
      </p:pic>
      <p:pic>
        <p:nvPicPr>
          <p:cNvPr id="1026" name="Picture 2" descr="IFSW Europe Survey – What are the challenges and opportunities for social  workers in applying ethical principles to practice? – International  Federation of Social Workers">
            <a:extLst>
              <a:ext uri="{FF2B5EF4-FFF2-40B4-BE49-F238E27FC236}">
                <a16:creationId xmlns:a16="http://schemas.microsoft.com/office/drawing/2014/main" id="{D14F3C16-3736-40B3-8D8A-8B8FB29FD2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3898" y="13440"/>
            <a:ext cx="1983764" cy="11848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11F8251D-A9F9-9717-7146-FEC60A329D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72160" y="6067046"/>
            <a:ext cx="2324154" cy="981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883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28">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useBgFill="1">
        <p:nvSpPr>
          <p:cNvPr id="36" name="Rectangle 30">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2" name="Title 1">
            <a:extLst>
              <a:ext uri="{FF2B5EF4-FFF2-40B4-BE49-F238E27FC236}">
                <a16:creationId xmlns:a16="http://schemas.microsoft.com/office/drawing/2014/main" id="{170CB737-32A2-49BD-B347-459C5873CD64}"/>
              </a:ext>
            </a:extLst>
          </p:cNvPr>
          <p:cNvSpPr>
            <a:spLocks noGrp="1"/>
          </p:cNvSpPr>
          <p:nvPr>
            <p:ph type="title"/>
          </p:nvPr>
        </p:nvSpPr>
        <p:spPr>
          <a:xfrm>
            <a:off x="960438" y="639763"/>
            <a:ext cx="6021207" cy="3227387"/>
          </a:xfrm>
        </p:spPr>
        <p:txBody>
          <a:bodyPr vert="horz" lIns="91440" tIns="45720" rIns="91440" bIns="45720" rtlCol="0" anchor="b">
            <a:normAutofit/>
          </a:bodyPr>
          <a:lstStyle/>
          <a:p>
            <a:r>
              <a:rPr lang="en-US" sz="7500" dirty="0">
                <a:solidFill>
                  <a:schemeClr val="tx1"/>
                </a:solidFill>
              </a:rPr>
              <a:t>ACADEMIC PAPER STRUCTURE</a:t>
            </a:r>
          </a:p>
        </p:txBody>
      </p:sp>
      <p:sp>
        <p:nvSpPr>
          <p:cNvPr id="37" name="Rectangle 32">
            <a:extLst>
              <a:ext uri="{FF2B5EF4-FFF2-40B4-BE49-F238E27FC236}">
                <a16:creationId xmlns:a16="http://schemas.microsoft.com/office/drawing/2014/main" id="{5C60DF7C-88F0-40A5-96EC-BABE7A4A3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7534655"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pic>
        <p:nvPicPr>
          <p:cNvPr id="4" name="Picture 3">
            <a:extLst>
              <a:ext uri="{FF2B5EF4-FFF2-40B4-BE49-F238E27FC236}">
                <a16:creationId xmlns:a16="http://schemas.microsoft.com/office/drawing/2014/main" id="{B182B1DA-2F47-0F73-C108-A7AEC61B3069}"/>
              </a:ext>
            </a:extLst>
          </p:cNvPr>
          <p:cNvPicPr>
            <a:picLocks noChangeAspect="1"/>
          </p:cNvPicPr>
          <p:nvPr/>
        </p:nvPicPr>
        <p:blipFill>
          <a:blip r:embed="rId3"/>
          <a:stretch>
            <a:fillRect/>
          </a:stretch>
        </p:blipFill>
        <p:spPr>
          <a:xfrm>
            <a:off x="6879894" y="0"/>
            <a:ext cx="5312106" cy="4206240"/>
          </a:xfrm>
          <a:prstGeom prst="rect">
            <a:avLst/>
          </a:prstGeom>
        </p:spPr>
      </p:pic>
    </p:spTree>
    <p:extLst>
      <p:ext uri="{BB962C8B-B14F-4D97-AF65-F5344CB8AC3E}">
        <p14:creationId xmlns:p14="http://schemas.microsoft.com/office/powerpoint/2010/main" val="602892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55122-674E-45EF-B95D-59792D6BEAF7}"/>
              </a:ext>
            </a:extLst>
          </p:cNvPr>
          <p:cNvSpPr>
            <a:spLocks noGrp="1"/>
          </p:cNvSpPr>
          <p:nvPr>
            <p:ph type="title"/>
          </p:nvPr>
        </p:nvSpPr>
        <p:spPr/>
        <p:txBody>
          <a:bodyPr/>
          <a:lstStyle/>
          <a:p>
            <a:r>
              <a:rPr lang="en-GB" dirty="0"/>
              <a:t>CONTEXT</a:t>
            </a:r>
          </a:p>
        </p:txBody>
      </p:sp>
      <p:sp>
        <p:nvSpPr>
          <p:cNvPr id="3" name="Content Placeholder 2">
            <a:extLst>
              <a:ext uri="{FF2B5EF4-FFF2-40B4-BE49-F238E27FC236}">
                <a16:creationId xmlns:a16="http://schemas.microsoft.com/office/drawing/2014/main" id="{A82396C9-3C4F-4B3B-B284-12B2D6170055}"/>
              </a:ext>
            </a:extLst>
          </p:cNvPr>
          <p:cNvSpPr>
            <a:spLocks noGrp="1"/>
          </p:cNvSpPr>
          <p:nvPr>
            <p:ph idx="1"/>
          </p:nvPr>
        </p:nvSpPr>
        <p:spPr/>
        <p:txBody>
          <a:bodyPr>
            <a:normAutofit fontScale="92500" lnSpcReduction="10000"/>
          </a:bodyPr>
          <a:lstStyle/>
          <a:p>
            <a:pPr marL="342900" indent="-342900" algn="just">
              <a:buFont typeface="Arial" panose="020B0604020202020204" pitchFamily="34" charset="0"/>
              <a:buChar char="•"/>
            </a:pPr>
            <a:r>
              <a:rPr lang="en-GB" dirty="0"/>
              <a:t>There is interest on studying the transition from university to first employment by researchers globally.</a:t>
            </a:r>
          </a:p>
          <a:p>
            <a:pPr marL="342900" indent="-342900" algn="just">
              <a:buFont typeface="Arial" panose="020B0604020202020204" pitchFamily="34" charset="0"/>
              <a:buChar char="•"/>
            </a:pPr>
            <a:r>
              <a:rPr lang="en-GB" dirty="0"/>
              <a:t>Different methods are used to analyse and compare the characteristics of this transition between European countries.</a:t>
            </a:r>
          </a:p>
          <a:p>
            <a:pPr marL="342900" indent="-342900" algn="just">
              <a:buFont typeface="Arial" panose="020B0604020202020204" pitchFamily="34" charset="0"/>
              <a:buChar char="•"/>
            </a:pPr>
            <a:r>
              <a:rPr lang="en-GB" dirty="0"/>
              <a:t>Some of the studies only focused on one or two European countries.</a:t>
            </a:r>
          </a:p>
          <a:p>
            <a:pPr marL="342900" indent="-342900" algn="just">
              <a:buFont typeface="Arial" panose="020B0604020202020204" pitchFamily="34" charset="0"/>
              <a:buChar char="•"/>
            </a:pPr>
            <a:r>
              <a:rPr lang="en-GB" b="1" dirty="0"/>
              <a:t>Our aim </a:t>
            </a:r>
            <a:r>
              <a:rPr lang="en-GB" b="1" dirty="0">
                <a:sym typeface="Wingdings" panose="05000000000000000000" pitchFamily="2" charset="2"/>
              </a:rPr>
              <a:t> </a:t>
            </a:r>
            <a:r>
              <a:rPr lang="en-GB" dirty="0">
                <a:sym typeface="Wingdings" panose="05000000000000000000" pitchFamily="2" charset="2"/>
              </a:rPr>
              <a:t>to study new social workers’ own experiences of this transition across Europe comparing both similarities and differences and sharing the voices of many.</a:t>
            </a:r>
            <a:endParaRPr lang="en-GB" dirty="0"/>
          </a:p>
          <a:p>
            <a:pPr marL="342900" indent="-342900" algn="just">
              <a:buFont typeface="Arial" panose="020B0604020202020204" pitchFamily="34" charset="0"/>
              <a:buChar char="•"/>
            </a:pPr>
            <a:endParaRPr lang="en-GB" dirty="0"/>
          </a:p>
          <a:p>
            <a:pPr marL="342900" indent="-342900" algn="just">
              <a:buFont typeface="Arial" panose="020B0604020202020204" pitchFamily="34" charset="0"/>
              <a:buChar char="•"/>
            </a:pPr>
            <a:endParaRPr lang="en-GB" dirty="0"/>
          </a:p>
          <a:p>
            <a:pPr marL="342900" indent="-342900" algn="just">
              <a:buFont typeface="Arial" panose="020B0604020202020204" pitchFamily="34" charset="0"/>
              <a:buChar char="•"/>
            </a:pPr>
            <a:endParaRPr lang="en-GB" dirty="0"/>
          </a:p>
          <a:p>
            <a:endParaRPr lang="en-GB" dirty="0"/>
          </a:p>
        </p:txBody>
      </p:sp>
    </p:spTree>
    <p:extLst>
      <p:ext uri="{BB962C8B-B14F-4D97-AF65-F5344CB8AC3E}">
        <p14:creationId xmlns:p14="http://schemas.microsoft.com/office/powerpoint/2010/main" val="882647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A9E3-FDDB-AA2C-32B6-27B5CA928228}"/>
              </a:ext>
            </a:extLst>
          </p:cNvPr>
          <p:cNvSpPr>
            <a:spLocks noGrp="1"/>
          </p:cNvSpPr>
          <p:nvPr>
            <p:ph type="title"/>
          </p:nvPr>
        </p:nvSpPr>
        <p:spPr>
          <a:xfrm>
            <a:off x="263235" y="251312"/>
            <a:ext cx="11538066" cy="1700784"/>
          </a:xfrm>
        </p:spPr>
        <p:txBody>
          <a:bodyPr>
            <a:normAutofit fontScale="90000"/>
          </a:bodyPr>
          <a:lstStyle/>
          <a:p>
            <a:pPr algn="ctr"/>
            <a:r>
              <a:rPr lang="en-GB" sz="7200" dirty="0">
                <a:latin typeface="Calibri" panose="020F0502020204030204" pitchFamily="34" charset="0"/>
                <a:ea typeface="Calibri" panose="020F0502020204030204" pitchFamily="34" charset="0"/>
                <a:cs typeface="Calibri" panose="020F0502020204030204" pitchFamily="34" charset="0"/>
              </a:rPr>
              <a:t>FUTURE COMPETENCES FOR</a:t>
            </a:r>
            <a:br>
              <a:rPr lang="en-GB" sz="7200" dirty="0">
                <a:latin typeface="Calibri" panose="020F0502020204030204" pitchFamily="34" charset="0"/>
                <a:ea typeface="Calibri" panose="020F0502020204030204" pitchFamily="34" charset="0"/>
                <a:cs typeface="Calibri" panose="020F0502020204030204" pitchFamily="34" charset="0"/>
              </a:rPr>
            </a:br>
            <a:r>
              <a:rPr lang="en-GB" sz="7200" dirty="0">
                <a:latin typeface="Calibri" panose="020F0502020204030204" pitchFamily="34" charset="0"/>
                <a:ea typeface="Calibri" panose="020F0502020204030204" pitchFamily="34" charset="0"/>
                <a:cs typeface="Calibri" panose="020F0502020204030204" pitchFamily="34" charset="0"/>
              </a:rPr>
              <a:t>new SOCIAL WORKERS</a:t>
            </a:r>
            <a:r>
              <a:rPr lang="en-GB" dirty="0"/>
              <a:t>	</a:t>
            </a:r>
          </a:p>
        </p:txBody>
      </p:sp>
      <p:sp>
        <p:nvSpPr>
          <p:cNvPr id="3" name="Content Placeholder 2">
            <a:extLst>
              <a:ext uri="{FF2B5EF4-FFF2-40B4-BE49-F238E27FC236}">
                <a16:creationId xmlns:a16="http://schemas.microsoft.com/office/drawing/2014/main" id="{301FE045-1539-3FA2-6A7A-A2F3435BB94C}"/>
              </a:ext>
            </a:extLst>
          </p:cNvPr>
          <p:cNvSpPr>
            <a:spLocks noGrp="1"/>
          </p:cNvSpPr>
          <p:nvPr>
            <p:ph idx="1"/>
          </p:nvPr>
        </p:nvSpPr>
        <p:spPr>
          <a:xfrm>
            <a:off x="137651" y="2762394"/>
            <a:ext cx="5958349" cy="3593592"/>
          </a:xfrm>
        </p:spPr>
        <p:txBody>
          <a:bodyPr>
            <a:normAutofit fontScale="92500"/>
          </a:bodyPr>
          <a:lstStyle/>
          <a:p>
            <a:pPr marL="514350" indent="-514350">
              <a:buFont typeface="Arial" panose="020B0604020202020204" pitchFamily="34" charset="0"/>
              <a:buChar char="•"/>
            </a:pPr>
            <a:r>
              <a:rPr lang="en-GB" sz="2400" dirty="0"/>
              <a:t>Autonomy</a:t>
            </a:r>
          </a:p>
          <a:p>
            <a:pPr marL="514350" indent="-514350">
              <a:buFont typeface="Arial" panose="020B0604020202020204" pitchFamily="34" charset="0"/>
              <a:buChar char="•"/>
            </a:pPr>
            <a:r>
              <a:rPr lang="en-GB" sz="2400" dirty="0"/>
              <a:t>Self-control, self-esteem &amp; confidence</a:t>
            </a:r>
          </a:p>
          <a:p>
            <a:pPr marL="514350" indent="-514350">
              <a:buFont typeface="Arial" panose="020B0604020202020204" pitchFamily="34" charset="0"/>
              <a:buChar char="•"/>
            </a:pPr>
            <a:r>
              <a:rPr lang="en-GB" sz="2400" dirty="0"/>
              <a:t>Communication skills</a:t>
            </a:r>
          </a:p>
          <a:p>
            <a:pPr marL="514350" indent="-514350">
              <a:buFont typeface="Arial" panose="020B0604020202020204" pitchFamily="34" charset="0"/>
              <a:buChar char="•"/>
            </a:pPr>
            <a:r>
              <a:rPr lang="en-GB" sz="2400" dirty="0"/>
              <a:t>Ethics &amp; values</a:t>
            </a:r>
          </a:p>
          <a:p>
            <a:pPr marL="514350" indent="-514350">
              <a:buFont typeface="Arial" panose="020B0604020202020204" pitchFamily="34" charset="0"/>
              <a:buChar char="•"/>
            </a:pPr>
            <a:r>
              <a:rPr lang="en-GB" sz="2400" dirty="0"/>
              <a:t>Working within multidisciplinary groups </a:t>
            </a:r>
          </a:p>
          <a:p>
            <a:pPr marL="514350" indent="-514350">
              <a:buFont typeface="Arial" panose="020B0604020202020204" pitchFamily="34" charset="0"/>
              <a:buChar char="•"/>
            </a:pPr>
            <a:r>
              <a:rPr lang="en-GB" sz="2400" dirty="0"/>
              <a:t>Knowledge of theories and practice models</a:t>
            </a:r>
          </a:p>
        </p:txBody>
      </p:sp>
      <p:sp>
        <p:nvSpPr>
          <p:cNvPr id="5" name="TextBox 4">
            <a:extLst>
              <a:ext uri="{FF2B5EF4-FFF2-40B4-BE49-F238E27FC236}">
                <a16:creationId xmlns:a16="http://schemas.microsoft.com/office/drawing/2014/main" id="{E647AB2F-1E21-F04F-186F-7ED6F09E2A3B}"/>
              </a:ext>
            </a:extLst>
          </p:cNvPr>
          <p:cNvSpPr txBox="1"/>
          <p:nvPr/>
        </p:nvSpPr>
        <p:spPr>
          <a:xfrm>
            <a:off x="6096000" y="2514599"/>
            <a:ext cx="6159734" cy="358508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2200" spc="50" dirty="0"/>
              <a:t>Understanding micro and macro level issues</a:t>
            </a:r>
          </a:p>
          <a:p>
            <a:pPr marL="285750" indent="-285750">
              <a:lnSpc>
                <a:spcPct val="150000"/>
              </a:lnSpc>
              <a:buFont typeface="Arial" panose="020B0604020202020204" pitchFamily="34" charset="0"/>
              <a:buChar char="•"/>
            </a:pPr>
            <a:r>
              <a:rPr lang="en-GB" sz="2200" spc="50" dirty="0"/>
              <a:t>Promoting human relationships</a:t>
            </a:r>
          </a:p>
          <a:p>
            <a:pPr marL="285750" indent="-285750">
              <a:lnSpc>
                <a:spcPct val="150000"/>
              </a:lnSpc>
              <a:buFont typeface="Arial" panose="020B0604020202020204" pitchFamily="34" charset="0"/>
              <a:buChar char="•"/>
            </a:pPr>
            <a:r>
              <a:rPr lang="en-GB" sz="2200" spc="50" dirty="0"/>
              <a:t>Competency in understanding the role</a:t>
            </a:r>
          </a:p>
          <a:p>
            <a:pPr marL="285750" indent="-285750">
              <a:lnSpc>
                <a:spcPct val="150000"/>
              </a:lnSpc>
              <a:buFont typeface="Arial" panose="020B0604020202020204" pitchFamily="34" charset="0"/>
              <a:buChar char="•"/>
            </a:pPr>
            <a:r>
              <a:rPr lang="en-GB" sz="2200" spc="50" dirty="0"/>
              <a:t>Engaging with available support</a:t>
            </a:r>
          </a:p>
          <a:p>
            <a:pPr marL="285750" indent="-285750">
              <a:lnSpc>
                <a:spcPct val="150000"/>
              </a:lnSpc>
              <a:buFont typeface="Arial" panose="020B0604020202020204" pitchFamily="34" charset="0"/>
              <a:buChar char="•"/>
            </a:pPr>
            <a:r>
              <a:rPr lang="en-GB" sz="2200" spc="50" dirty="0"/>
              <a:t>Respect for indigenous knowledges and diversity</a:t>
            </a:r>
          </a:p>
          <a:p>
            <a:pPr marL="285750" indent="-285750">
              <a:lnSpc>
                <a:spcPct val="150000"/>
              </a:lnSpc>
              <a:buFont typeface="Arial" panose="020B0604020202020204" pitchFamily="34" charset="0"/>
              <a:buChar char="•"/>
            </a:pPr>
            <a:r>
              <a:rPr lang="en-GB" sz="2200" spc="50" dirty="0"/>
              <a:t>Critical thinking</a:t>
            </a:r>
          </a:p>
        </p:txBody>
      </p:sp>
    </p:spTree>
    <p:extLst>
      <p:ext uri="{BB962C8B-B14F-4D97-AF65-F5344CB8AC3E}">
        <p14:creationId xmlns:p14="http://schemas.microsoft.com/office/powerpoint/2010/main" val="3771283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2E24-20D7-B70D-9105-87D3A425E38A}"/>
              </a:ext>
            </a:extLst>
          </p:cNvPr>
          <p:cNvSpPr>
            <a:spLocks noGrp="1"/>
          </p:cNvSpPr>
          <p:nvPr>
            <p:ph type="title"/>
          </p:nvPr>
        </p:nvSpPr>
        <p:spPr/>
        <p:txBody>
          <a:bodyPr/>
          <a:lstStyle/>
          <a:p>
            <a:r>
              <a:rPr lang="en-GB" dirty="0"/>
              <a:t>Methodology	</a:t>
            </a:r>
          </a:p>
        </p:txBody>
      </p:sp>
      <p:sp>
        <p:nvSpPr>
          <p:cNvPr id="3" name="Content Placeholder 2">
            <a:extLst>
              <a:ext uri="{FF2B5EF4-FFF2-40B4-BE49-F238E27FC236}">
                <a16:creationId xmlns:a16="http://schemas.microsoft.com/office/drawing/2014/main" id="{EB825116-652C-C6C7-4F52-9028943594FE}"/>
              </a:ext>
            </a:extLst>
          </p:cNvPr>
          <p:cNvSpPr>
            <a:spLocks noGrp="1"/>
          </p:cNvSpPr>
          <p:nvPr>
            <p:ph idx="1"/>
          </p:nvPr>
        </p:nvSpPr>
        <p:spPr/>
        <p:txBody>
          <a:bodyPr>
            <a:normAutofit/>
          </a:bodyPr>
          <a:lstStyle/>
          <a:p>
            <a:r>
              <a:rPr lang="en-GB" dirty="0"/>
              <a:t>Collaborative autoethnography design </a:t>
            </a:r>
            <a:r>
              <a:rPr lang="en-GB" sz="1800" dirty="0">
                <a:effectLst/>
                <a:latin typeface="Calibri" panose="020F0502020204030204" pitchFamily="34" charset="0"/>
                <a:ea typeface="Times New Roman" panose="02020603050405020304" pitchFamily="18" charset="0"/>
              </a:rPr>
              <a:t>(Ngunjiri, Hernandez, and Chang, 2010; Chang, Ngunjiri and Hernandez, 2013; Hernandez, Chang and Ngunjiri, 2017), </a:t>
            </a:r>
            <a:endParaRPr lang="en-GB" dirty="0"/>
          </a:p>
          <a:p>
            <a:r>
              <a:rPr lang="en-GB" dirty="0"/>
              <a:t>Mixed-methods data collection </a:t>
            </a:r>
            <a:r>
              <a:rPr lang="en-GB" sz="1800" dirty="0">
                <a:effectLst/>
                <a:latin typeface="Calibri" panose="020F0502020204030204" pitchFamily="34" charset="0"/>
                <a:ea typeface="Times New Roman" panose="02020603050405020304" pitchFamily="18" charset="0"/>
              </a:rPr>
              <a:t>(quantitative survey and qualitative interviews)</a:t>
            </a:r>
            <a:endParaRPr lang="en-GB" dirty="0"/>
          </a:p>
          <a:p>
            <a:r>
              <a:rPr lang="en-GB" dirty="0"/>
              <a:t>Reflexive thematic analysis </a:t>
            </a:r>
            <a:r>
              <a:rPr lang="en-GB" sz="1800" dirty="0">
                <a:effectLst/>
                <a:latin typeface="Calibri" panose="020F0502020204030204" pitchFamily="34" charset="0"/>
                <a:ea typeface="Times New Roman" panose="02020603050405020304" pitchFamily="18" charset="0"/>
              </a:rPr>
              <a:t>(Braun and Clarke, 2017)</a:t>
            </a:r>
            <a:endParaRPr lang="en-GB" dirty="0"/>
          </a:p>
          <a:p>
            <a:endParaRPr lang="en-GB" dirty="0"/>
          </a:p>
          <a:p>
            <a:r>
              <a:rPr lang="en-GB" dirty="0"/>
              <a:t>Linking in with social work values </a:t>
            </a:r>
            <a:r>
              <a:rPr lang="en-GB" sz="1800" dirty="0">
                <a:effectLst/>
                <a:latin typeface="Calibri" panose="020F0502020204030204" pitchFamily="34" charset="0"/>
                <a:ea typeface="Times New Roman" panose="02020603050405020304" pitchFamily="18" charset="0"/>
              </a:rPr>
              <a:t>(IFSW, 2018) and </a:t>
            </a:r>
            <a:r>
              <a:rPr lang="en-GB" dirty="0">
                <a:effectLst/>
                <a:latin typeface="Franklin Gothic Medium (Body)"/>
                <a:ea typeface="Times New Roman" panose="02020603050405020304" pitchFamily="18" charset="0"/>
              </a:rPr>
              <a:t>Ubuntu</a:t>
            </a:r>
            <a:r>
              <a:rPr lang="en-GB" sz="1800" dirty="0">
                <a:effectLst/>
                <a:latin typeface="Calibri" panose="020F0502020204030204" pitchFamily="34" charset="0"/>
                <a:ea typeface="Times New Roman" panose="02020603050405020304" pitchFamily="18" charset="0"/>
              </a:rPr>
              <a:t> (Truell &amp; Mayaka, 2020)</a:t>
            </a:r>
            <a:endParaRPr lang="en-GB" dirty="0"/>
          </a:p>
        </p:txBody>
      </p:sp>
    </p:spTree>
    <p:extLst>
      <p:ext uri="{BB962C8B-B14F-4D97-AF65-F5344CB8AC3E}">
        <p14:creationId xmlns:p14="http://schemas.microsoft.com/office/powerpoint/2010/main" val="2050185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14" name="Rectangle 10">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2" name="Title 1">
            <a:extLst>
              <a:ext uri="{FF2B5EF4-FFF2-40B4-BE49-F238E27FC236}">
                <a16:creationId xmlns:a16="http://schemas.microsoft.com/office/drawing/2014/main" id="{40C42E24-20D7-B70D-9105-87D3A425E38A}"/>
              </a:ext>
            </a:extLst>
          </p:cNvPr>
          <p:cNvSpPr>
            <a:spLocks noGrp="1"/>
          </p:cNvSpPr>
          <p:nvPr>
            <p:ph type="title"/>
          </p:nvPr>
        </p:nvSpPr>
        <p:spPr>
          <a:xfrm>
            <a:off x="960120" y="643467"/>
            <a:ext cx="3212593" cy="5571066"/>
          </a:xfrm>
        </p:spPr>
        <p:txBody>
          <a:bodyPr>
            <a:normAutofit/>
          </a:bodyPr>
          <a:lstStyle/>
          <a:p>
            <a:r>
              <a:rPr lang="en-GB" sz="3600" b="1" dirty="0"/>
              <a:t>PARTICIPANTS</a:t>
            </a:r>
          </a:p>
        </p:txBody>
      </p:sp>
      <p:graphicFrame>
        <p:nvGraphicFramePr>
          <p:cNvPr id="4" name="Content Placeholder 3">
            <a:extLst>
              <a:ext uri="{FF2B5EF4-FFF2-40B4-BE49-F238E27FC236}">
                <a16:creationId xmlns:a16="http://schemas.microsoft.com/office/drawing/2014/main" id="{6D9A2703-634B-E912-E892-7F0F3411D746}"/>
              </a:ext>
            </a:extLst>
          </p:cNvPr>
          <p:cNvGraphicFramePr>
            <a:graphicFrameLocks noGrp="1"/>
          </p:cNvGraphicFramePr>
          <p:nvPr>
            <p:ph idx="1"/>
          </p:nvPr>
        </p:nvGraphicFramePr>
        <p:xfrm>
          <a:off x="4845376" y="141402"/>
          <a:ext cx="7183224" cy="6551622"/>
        </p:xfrm>
        <a:graphic>
          <a:graphicData uri="http://schemas.openxmlformats.org/drawingml/2006/table">
            <a:tbl>
              <a:tblPr firstRow="1" firstCol="1" bandRow="1">
                <a:tableStyleId>{5C22544A-7EE6-4342-B048-85BDC9FD1C3A}</a:tableStyleId>
              </a:tblPr>
              <a:tblGrid>
                <a:gridCol w="1840630">
                  <a:extLst>
                    <a:ext uri="{9D8B030D-6E8A-4147-A177-3AD203B41FA5}">
                      <a16:colId xmlns:a16="http://schemas.microsoft.com/office/drawing/2014/main" val="112922732"/>
                    </a:ext>
                  </a:extLst>
                </a:gridCol>
                <a:gridCol w="1773848">
                  <a:extLst>
                    <a:ext uri="{9D8B030D-6E8A-4147-A177-3AD203B41FA5}">
                      <a16:colId xmlns:a16="http://schemas.microsoft.com/office/drawing/2014/main" val="3546171932"/>
                    </a:ext>
                  </a:extLst>
                </a:gridCol>
                <a:gridCol w="1535017">
                  <a:extLst>
                    <a:ext uri="{9D8B030D-6E8A-4147-A177-3AD203B41FA5}">
                      <a16:colId xmlns:a16="http://schemas.microsoft.com/office/drawing/2014/main" val="2641300587"/>
                    </a:ext>
                  </a:extLst>
                </a:gridCol>
                <a:gridCol w="2033729">
                  <a:extLst>
                    <a:ext uri="{9D8B030D-6E8A-4147-A177-3AD203B41FA5}">
                      <a16:colId xmlns:a16="http://schemas.microsoft.com/office/drawing/2014/main" val="1725511769"/>
                    </a:ext>
                  </a:extLst>
                </a:gridCol>
              </a:tblGrid>
              <a:tr h="198534">
                <a:tc>
                  <a:txBody>
                    <a:bodyPr/>
                    <a:lstStyle/>
                    <a:p>
                      <a:pPr algn="l">
                        <a:lnSpc>
                          <a:spcPct val="107000"/>
                        </a:lnSpc>
                        <a:spcAft>
                          <a:spcPts val="800"/>
                        </a:spcAft>
                      </a:pPr>
                      <a:r>
                        <a:rPr lang="en-GB" sz="1200" b="1">
                          <a:solidFill>
                            <a:schemeClr val="bg1"/>
                          </a:solidFill>
                          <a:effectLst/>
                        </a:rPr>
                        <a:t>Country</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Research Team</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Survey</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Interviews</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1813666452"/>
                  </a:ext>
                </a:extLst>
              </a:tr>
              <a:tr h="198534">
                <a:tc>
                  <a:txBody>
                    <a:bodyPr/>
                    <a:lstStyle/>
                    <a:p>
                      <a:pPr algn="l">
                        <a:lnSpc>
                          <a:spcPct val="107000"/>
                        </a:lnSpc>
                        <a:spcAft>
                          <a:spcPts val="800"/>
                        </a:spcAft>
                      </a:pPr>
                      <a:r>
                        <a:rPr lang="en-GB" sz="1200" b="1">
                          <a:solidFill>
                            <a:schemeClr val="bg1"/>
                          </a:solidFill>
                          <a:effectLst/>
                        </a:rPr>
                        <a:t>Armenia</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2</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26</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18</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2332000782"/>
                  </a:ext>
                </a:extLst>
              </a:tr>
              <a:tr h="198534">
                <a:tc>
                  <a:txBody>
                    <a:bodyPr/>
                    <a:lstStyle/>
                    <a:p>
                      <a:pPr algn="l">
                        <a:lnSpc>
                          <a:spcPct val="107000"/>
                        </a:lnSpc>
                        <a:spcAft>
                          <a:spcPts val="800"/>
                        </a:spcAft>
                      </a:pPr>
                      <a:r>
                        <a:rPr lang="en-GB" sz="1200" b="1">
                          <a:solidFill>
                            <a:schemeClr val="bg1"/>
                          </a:solidFill>
                          <a:effectLst/>
                        </a:rPr>
                        <a:t>Austria</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1</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113</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2</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3054296814"/>
                  </a:ext>
                </a:extLst>
              </a:tr>
              <a:tr h="198534">
                <a:tc>
                  <a:txBody>
                    <a:bodyPr/>
                    <a:lstStyle/>
                    <a:p>
                      <a:pPr algn="l">
                        <a:lnSpc>
                          <a:spcPct val="107000"/>
                        </a:lnSpc>
                        <a:spcAft>
                          <a:spcPts val="800"/>
                        </a:spcAft>
                      </a:pPr>
                      <a:r>
                        <a:rPr lang="en-GB" sz="1200" b="1">
                          <a:solidFill>
                            <a:schemeClr val="bg1"/>
                          </a:solidFill>
                          <a:effectLst/>
                        </a:rPr>
                        <a:t>Belgium</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1</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2708555346"/>
                  </a:ext>
                </a:extLst>
              </a:tr>
              <a:tr h="198534">
                <a:tc>
                  <a:txBody>
                    <a:bodyPr/>
                    <a:lstStyle/>
                    <a:p>
                      <a:pPr algn="l">
                        <a:lnSpc>
                          <a:spcPct val="107000"/>
                        </a:lnSpc>
                        <a:spcAft>
                          <a:spcPts val="800"/>
                        </a:spcAft>
                      </a:pPr>
                      <a:r>
                        <a:rPr lang="en-GB" sz="1200" b="1">
                          <a:solidFill>
                            <a:schemeClr val="bg1"/>
                          </a:solidFill>
                          <a:effectLst/>
                        </a:rPr>
                        <a:t>Bulgaria</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1</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2962894098"/>
                  </a:ext>
                </a:extLst>
              </a:tr>
              <a:tr h="198534">
                <a:tc>
                  <a:txBody>
                    <a:bodyPr/>
                    <a:lstStyle/>
                    <a:p>
                      <a:pPr algn="l">
                        <a:lnSpc>
                          <a:spcPct val="107000"/>
                        </a:lnSpc>
                        <a:spcAft>
                          <a:spcPts val="800"/>
                        </a:spcAft>
                      </a:pPr>
                      <a:r>
                        <a:rPr lang="en-GB" sz="1200" b="1">
                          <a:solidFill>
                            <a:schemeClr val="bg1"/>
                          </a:solidFill>
                          <a:effectLst/>
                        </a:rPr>
                        <a:t>Croatia</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1</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1878850847"/>
                  </a:ext>
                </a:extLst>
              </a:tr>
              <a:tr h="198534">
                <a:tc>
                  <a:txBody>
                    <a:bodyPr/>
                    <a:lstStyle/>
                    <a:p>
                      <a:pPr algn="l">
                        <a:lnSpc>
                          <a:spcPct val="107000"/>
                        </a:lnSpc>
                        <a:spcAft>
                          <a:spcPts val="800"/>
                        </a:spcAft>
                      </a:pPr>
                      <a:r>
                        <a:rPr lang="en-GB" sz="1200" b="1">
                          <a:solidFill>
                            <a:schemeClr val="bg1"/>
                          </a:solidFill>
                          <a:effectLst/>
                        </a:rPr>
                        <a:t>Cyprus</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1</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1497592303"/>
                  </a:ext>
                </a:extLst>
              </a:tr>
              <a:tr h="198534">
                <a:tc>
                  <a:txBody>
                    <a:bodyPr/>
                    <a:lstStyle/>
                    <a:p>
                      <a:pPr algn="l">
                        <a:lnSpc>
                          <a:spcPct val="107000"/>
                        </a:lnSpc>
                        <a:spcAft>
                          <a:spcPts val="800"/>
                        </a:spcAft>
                      </a:pPr>
                      <a:r>
                        <a:rPr lang="en-GB" sz="1200" b="1">
                          <a:solidFill>
                            <a:schemeClr val="bg1"/>
                          </a:solidFill>
                          <a:effectLst/>
                        </a:rPr>
                        <a:t>Czech Republic</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1</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680237518"/>
                  </a:ext>
                </a:extLst>
              </a:tr>
              <a:tr h="198534">
                <a:tc>
                  <a:txBody>
                    <a:bodyPr/>
                    <a:lstStyle/>
                    <a:p>
                      <a:pPr algn="l">
                        <a:lnSpc>
                          <a:spcPct val="107000"/>
                        </a:lnSpc>
                        <a:spcAft>
                          <a:spcPts val="800"/>
                        </a:spcAft>
                      </a:pPr>
                      <a:r>
                        <a:rPr lang="en-GB" sz="1200" b="1">
                          <a:solidFill>
                            <a:schemeClr val="bg1"/>
                          </a:solidFill>
                          <a:effectLst/>
                        </a:rPr>
                        <a:t>Denmark</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110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517986407"/>
                  </a:ext>
                </a:extLst>
              </a:tr>
              <a:tr h="198534">
                <a:tc>
                  <a:txBody>
                    <a:bodyPr/>
                    <a:lstStyle/>
                    <a:p>
                      <a:pPr algn="l">
                        <a:lnSpc>
                          <a:spcPct val="107000"/>
                        </a:lnSpc>
                        <a:spcAft>
                          <a:spcPts val="800"/>
                        </a:spcAft>
                      </a:pPr>
                      <a:r>
                        <a:rPr lang="en-GB" sz="1200" b="1">
                          <a:solidFill>
                            <a:schemeClr val="bg1"/>
                          </a:solidFill>
                          <a:effectLst/>
                        </a:rPr>
                        <a:t>Finland</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28</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1401969595"/>
                  </a:ext>
                </a:extLst>
              </a:tr>
              <a:tr h="198534">
                <a:tc>
                  <a:txBody>
                    <a:bodyPr/>
                    <a:lstStyle/>
                    <a:p>
                      <a:pPr algn="l">
                        <a:lnSpc>
                          <a:spcPct val="107000"/>
                        </a:lnSpc>
                        <a:spcAft>
                          <a:spcPts val="800"/>
                        </a:spcAft>
                      </a:pPr>
                      <a:r>
                        <a:rPr lang="en-GB" sz="1200" b="1">
                          <a:solidFill>
                            <a:schemeClr val="bg1"/>
                          </a:solidFill>
                          <a:effectLst/>
                        </a:rPr>
                        <a:t>France</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4</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842707003"/>
                  </a:ext>
                </a:extLst>
              </a:tr>
              <a:tr h="198534">
                <a:tc>
                  <a:txBody>
                    <a:bodyPr/>
                    <a:lstStyle/>
                    <a:p>
                      <a:pPr algn="l">
                        <a:lnSpc>
                          <a:spcPct val="107000"/>
                        </a:lnSpc>
                        <a:spcAft>
                          <a:spcPts val="800"/>
                        </a:spcAft>
                      </a:pPr>
                      <a:r>
                        <a:rPr lang="en-GB" sz="1200" b="1">
                          <a:solidFill>
                            <a:schemeClr val="bg1"/>
                          </a:solidFill>
                          <a:effectLst/>
                        </a:rPr>
                        <a:t>Georgia</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1</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22</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848386074"/>
                  </a:ext>
                </a:extLst>
              </a:tr>
              <a:tr h="198534">
                <a:tc>
                  <a:txBody>
                    <a:bodyPr/>
                    <a:lstStyle/>
                    <a:p>
                      <a:pPr algn="l">
                        <a:lnSpc>
                          <a:spcPct val="107000"/>
                        </a:lnSpc>
                        <a:spcAft>
                          <a:spcPts val="800"/>
                        </a:spcAft>
                      </a:pPr>
                      <a:r>
                        <a:rPr lang="en-GB" sz="1200" b="1">
                          <a:solidFill>
                            <a:schemeClr val="bg1"/>
                          </a:solidFill>
                          <a:effectLst/>
                        </a:rPr>
                        <a:t>Germany</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25</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1</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738174054"/>
                  </a:ext>
                </a:extLst>
              </a:tr>
              <a:tr h="198534">
                <a:tc>
                  <a:txBody>
                    <a:bodyPr/>
                    <a:lstStyle/>
                    <a:p>
                      <a:pPr algn="l">
                        <a:lnSpc>
                          <a:spcPct val="107000"/>
                        </a:lnSpc>
                        <a:spcAft>
                          <a:spcPts val="800"/>
                        </a:spcAft>
                      </a:pPr>
                      <a:r>
                        <a:rPr lang="en-GB" sz="1200" b="1" dirty="0">
                          <a:solidFill>
                            <a:schemeClr val="bg1"/>
                          </a:solidFill>
                          <a:effectLst/>
                        </a:rPr>
                        <a:t>Greece</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22</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1435719247"/>
                  </a:ext>
                </a:extLst>
              </a:tr>
              <a:tr h="198534">
                <a:tc>
                  <a:txBody>
                    <a:bodyPr/>
                    <a:lstStyle/>
                    <a:p>
                      <a:pPr algn="l">
                        <a:lnSpc>
                          <a:spcPct val="107000"/>
                        </a:lnSpc>
                        <a:spcAft>
                          <a:spcPts val="800"/>
                        </a:spcAft>
                      </a:pPr>
                      <a:r>
                        <a:rPr lang="en-GB" sz="1200" b="1">
                          <a:solidFill>
                            <a:schemeClr val="bg1"/>
                          </a:solidFill>
                          <a:effectLst/>
                        </a:rPr>
                        <a:t>Hungary</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8</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132259577"/>
                  </a:ext>
                </a:extLst>
              </a:tr>
              <a:tr h="198534">
                <a:tc>
                  <a:txBody>
                    <a:bodyPr/>
                    <a:lstStyle/>
                    <a:p>
                      <a:pPr algn="l">
                        <a:lnSpc>
                          <a:spcPct val="107000"/>
                        </a:lnSpc>
                        <a:spcAft>
                          <a:spcPts val="800"/>
                        </a:spcAft>
                      </a:pPr>
                      <a:r>
                        <a:rPr lang="en-GB" sz="1200" b="1">
                          <a:solidFill>
                            <a:schemeClr val="bg1"/>
                          </a:solidFill>
                          <a:effectLst/>
                        </a:rPr>
                        <a:t>Ireland</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dirty="0">
                          <a:solidFill>
                            <a:schemeClr val="bg1"/>
                          </a:solidFill>
                          <a:effectLst/>
                        </a:rPr>
                        <a:t>1</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78</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9</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3671038256"/>
                  </a:ext>
                </a:extLst>
              </a:tr>
              <a:tr h="198534">
                <a:tc>
                  <a:txBody>
                    <a:bodyPr/>
                    <a:lstStyle/>
                    <a:p>
                      <a:pPr algn="l">
                        <a:lnSpc>
                          <a:spcPct val="107000"/>
                        </a:lnSpc>
                        <a:spcAft>
                          <a:spcPts val="800"/>
                        </a:spcAft>
                      </a:pPr>
                      <a:r>
                        <a:rPr lang="en-GB" sz="1200" b="1">
                          <a:solidFill>
                            <a:schemeClr val="bg1"/>
                          </a:solidFill>
                          <a:effectLst/>
                        </a:rPr>
                        <a:t>Israel</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10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3496875191"/>
                  </a:ext>
                </a:extLst>
              </a:tr>
              <a:tr h="198534">
                <a:tc>
                  <a:txBody>
                    <a:bodyPr/>
                    <a:lstStyle/>
                    <a:p>
                      <a:pPr algn="l">
                        <a:lnSpc>
                          <a:spcPct val="107000"/>
                        </a:lnSpc>
                        <a:spcAft>
                          <a:spcPts val="800"/>
                        </a:spcAft>
                      </a:pPr>
                      <a:r>
                        <a:rPr lang="en-GB" sz="1200" b="1">
                          <a:solidFill>
                            <a:schemeClr val="bg1"/>
                          </a:solidFill>
                          <a:effectLst/>
                        </a:rPr>
                        <a:t>Italy</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39</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20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398004889"/>
                  </a:ext>
                </a:extLst>
              </a:tr>
              <a:tr h="198534">
                <a:tc>
                  <a:txBody>
                    <a:bodyPr/>
                    <a:lstStyle/>
                    <a:p>
                      <a:pPr algn="l">
                        <a:lnSpc>
                          <a:spcPct val="107000"/>
                        </a:lnSpc>
                        <a:spcAft>
                          <a:spcPts val="800"/>
                        </a:spcAft>
                      </a:pPr>
                      <a:r>
                        <a:rPr lang="en-GB" sz="1200" b="1">
                          <a:solidFill>
                            <a:schemeClr val="bg1"/>
                          </a:solidFill>
                          <a:effectLst/>
                        </a:rPr>
                        <a:t>Kosovo</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6</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3416023524"/>
                  </a:ext>
                </a:extLst>
              </a:tr>
              <a:tr h="198534">
                <a:tc>
                  <a:txBody>
                    <a:bodyPr/>
                    <a:lstStyle/>
                    <a:p>
                      <a:pPr algn="l">
                        <a:lnSpc>
                          <a:spcPct val="107000"/>
                        </a:lnSpc>
                        <a:spcAft>
                          <a:spcPts val="800"/>
                        </a:spcAft>
                      </a:pPr>
                      <a:r>
                        <a:rPr lang="en-GB" sz="1200" b="1">
                          <a:solidFill>
                            <a:schemeClr val="bg1"/>
                          </a:solidFill>
                          <a:effectLst/>
                        </a:rPr>
                        <a:t>Lithuania</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22</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2540385112"/>
                  </a:ext>
                </a:extLst>
              </a:tr>
              <a:tr h="198534">
                <a:tc>
                  <a:txBody>
                    <a:bodyPr/>
                    <a:lstStyle/>
                    <a:p>
                      <a:pPr algn="l">
                        <a:lnSpc>
                          <a:spcPct val="107000"/>
                        </a:lnSpc>
                        <a:spcAft>
                          <a:spcPts val="800"/>
                        </a:spcAft>
                      </a:pPr>
                      <a:r>
                        <a:rPr lang="en-GB" sz="1200" b="1">
                          <a:solidFill>
                            <a:schemeClr val="bg1"/>
                          </a:solidFill>
                          <a:effectLst/>
                        </a:rPr>
                        <a:t>Latvia</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1</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1633926287"/>
                  </a:ext>
                </a:extLst>
              </a:tr>
              <a:tr h="198534">
                <a:tc>
                  <a:txBody>
                    <a:bodyPr/>
                    <a:lstStyle/>
                    <a:p>
                      <a:pPr algn="l">
                        <a:lnSpc>
                          <a:spcPct val="107000"/>
                        </a:lnSpc>
                        <a:spcAft>
                          <a:spcPts val="800"/>
                        </a:spcAft>
                      </a:pPr>
                      <a:r>
                        <a:rPr lang="en-GB" sz="1200" b="1">
                          <a:solidFill>
                            <a:schemeClr val="bg1"/>
                          </a:solidFill>
                          <a:effectLst/>
                        </a:rPr>
                        <a:t>Malta</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2</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2970959554"/>
                  </a:ext>
                </a:extLst>
              </a:tr>
              <a:tr h="198534">
                <a:tc>
                  <a:txBody>
                    <a:bodyPr/>
                    <a:lstStyle/>
                    <a:p>
                      <a:pPr algn="l">
                        <a:lnSpc>
                          <a:spcPct val="107000"/>
                        </a:lnSpc>
                        <a:spcAft>
                          <a:spcPts val="800"/>
                        </a:spcAft>
                      </a:pPr>
                      <a:r>
                        <a:rPr lang="en-GB" sz="1200" b="1">
                          <a:solidFill>
                            <a:schemeClr val="bg1"/>
                          </a:solidFill>
                          <a:effectLst/>
                        </a:rPr>
                        <a:t>Norway</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3</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1276144856"/>
                  </a:ext>
                </a:extLst>
              </a:tr>
              <a:tr h="198534">
                <a:tc>
                  <a:txBody>
                    <a:bodyPr/>
                    <a:lstStyle/>
                    <a:p>
                      <a:pPr algn="l">
                        <a:lnSpc>
                          <a:spcPct val="107000"/>
                        </a:lnSpc>
                        <a:spcAft>
                          <a:spcPts val="800"/>
                        </a:spcAft>
                      </a:pPr>
                      <a:r>
                        <a:rPr lang="en-GB" sz="1200" b="1">
                          <a:solidFill>
                            <a:schemeClr val="bg1"/>
                          </a:solidFill>
                          <a:effectLst/>
                        </a:rPr>
                        <a:t>Poland</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1</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1862158457"/>
                  </a:ext>
                </a:extLst>
              </a:tr>
              <a:tr h="198534">
                <a:tc>
                  <a:txBody>
                    <a:bodyPr/>
                    <a:lstStyle/>
                    <a:p>
                      <a:pPr algn="l">
                        <a:lnSpc>
                          <a:spcPct val="107000"/>
                        </a:lnSpc>
                        <a:spcAft>
                          <a:spcPts val="800"/>
                        </a:spcAft>
                      </a:pPr>
                      <a:r>
                        <a:rPr lang="en-GB" sz="1200" b="1">
                          <a:solidFill>
                            <a:schemeClr val="bg1"/>
                          </a:solidFill>
                          <a:effectLst/>
                        </a:rPr>
                        <a:t>Portugal</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2</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60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22</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1248116072"/>
                  </a:ext>
                </a:extLst>
              </a:tr>
              <a:tr h="198534">
                <a:tc>
                  <a:txBody>
                    <a:bodyPr/>
                    <a:lstStyle/>
                    <a:p>
                      <a:pPr algn="l">
                        <a:lnSpc>
                          <a:spcPct val="107000"/>
                        </a:lnSpc>
                        <a:spcAft>
                          <a:spcPts val="800"/>
                        </a:spcAft>
                      </a:pPr>
                      <a:r>
                        <a:rPr lang="en-GB" sz="1200" b="1">
                          <a:solidFill>
                            <a:schemeClr val="bg1"/>
                          </a:solidFill>
                          <a:effectLst/>
                        </a:rPr>
                        <a:t>Romania</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35</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6</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1835216500"/>
                  </a:ext>
                </a:extLst>
              </a:tr>
              <a:tr h="198534">
                <a:tc>
                  <a:txBody>
                    <a:bodyPr/>
                    <a:lstStyle/>
                    <a:p>
                      <a:pPr algn="l">
                        <a:lnSpc>
                          <a:spcPct val="107000"/>
                        </a:lnSpc>
                        <a:spcAft>
                          <a:spcPts val="800"/>
                        </a:spcAft>
                      </a:pPr>
                      <a:r>
                        <a:rPr lang="en-GB" sz="1200" b="1">
                          <a:solidFill>
                            <a:schemeClr val="bg1"/>
                          </a:solidFill>
                          <a:effectLst/>
                        </a:rPr>
                        <a:t>Slovakia</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2</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1165302997"/>
                  </a:ext>
                </a:extLst>
              </a:tr>
              <a:tr h="198534">
                <a:tc>
                  <a:txBody>
                    <a:bodyPr/>
                    <a:lstStyle/>
                    <a:p>
                      <a:pPr algn="l">
                        <a:lnSpc>
                          <a:spcPct val="107000"/>
                        </a:lnSpc>
                        <a:spcAft>
                          <a:spcPts val="800"/>
                        </a:spcAft>
                      </a:pPr>
                      <a:r>
                        <a:rPr lang="en-GB" sz="1200" b="1">
                          <a:solidFill>
                            <a:schemeClr val="bg1"/>
                          </a:solidFill>
                          <a:effectLst/>
                        </a:rPr>
                        <a:t>Spain</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1</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45</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1</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1321587731"/>
                  </a:ext>
                </a:extLst>
              </a:tr>
              <a:tr h="198534">
                <a:tc>
                  <a:txBody>
                    <a:bodyPr/>
                    <a:lstStyle/>
                    <a:p>
                      <a:pPr algn="l">
                        <a:lnSpc>
                          <a:spcPct val="107000"/>
                        </a:lnSpc>
                        <a:spcAft>
                          <a:spcPts val="800"/>
                        </a:spcAft>
                      </a:pPr>
                      <a:r>
                        <a:rPr lang="en-GB" sz="1200" b="1">
                          <a:solidFill>
                            <a:schemeClr val="bg1"/>
                          </a:solidFill>
                          <a:effectLst/>
                        </a:rPr>
                        <a:t>Switzerland</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2</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3283864989"/>
                  </a:ext>
                </a:extLst>
              </a:tr>
              <a:tr h="198534">
                <a:tc>
                  <a:txBody>
                    <a:bodyPr/>
                    <a:lstStyle/>
                    <a:p>
                      <a:pPr algn="l">
                        <a:lnSpc>
                          <a:spcPct val="107000"/>
                        </a:lnSpc>
                        <a:spcAft>
                          <a:spcPts val="800"/>
                        </a:spcAft>
                      </a:pPr>
                      <a:r>
                        <a:rPr lang="en-GB" sz="1200" b="1">
                          <a:solidFill>
                            <a:schemeClr val="bg1"/>
                          </a:solidFill>
                          <a:effectLst/>
                        </a:rPr>
                        <a:t>The Netherlands</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1</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41</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4</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2475857657"/>
                  </a:ext>
                </a:extLst>
              </a:tr>
              <a:tr h="198534">
                <a:tc>
                  <a:txBody>
                    <a:bodyPr/>
                    <a:lstStyle/>
                    <a:p>
                      <a:pPr algn="l">
                        <a:lnSpc>
                          <a:spcPct val="107000"/>
                        </a:lnSpc>
                        <a:spcAft>
                          <a:spcPts val="800"/>
                        </a:spcAft>
                      </a:pPr>
                      <a:r>
                        <a:rPr lang="en-GB" sz="1200" b="1">
                          <a:solidFill>
                            <a:schemeClr val="bg1"/>
                          </a:solidFill>
                          <a:effectLst/>
                        </a:rPr>
                        <a:t>Turkey</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24</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0</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1689052481"/>
                  </a:ext>
                </a:extLst>
              </a:tr>
              <a:tr h="198534">
                <a:tc>
                  <a:txBody>
                    <a:bodyPr/>
                    <a:lstStyle/>
                    <a:p>
                      <a:pPr algn="l">
                        <a:lnSpc>
                          <a:spcPct val="107000"/>
                        </a:lnSpc>
                        <a:spcAft>
                          <a:spcPts val="800"/>
                        </a:spcAft>
                      </a:pPr>
                      <a:r>
                        <a:rPr lang="en-GB" sz="1200" b="1">
                          <a:solidFill>
                            <a:schemeClr val="bg1"/>
                          </a:solidFill>
                          <a:effectLst/>
                        </a:rPr>
                        <a:t>United Kingdom</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1</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49</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1</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1325078092"/>
                  </a:ext>
                </a:extLst>
              </a:tr>
              <a:tr h="198534">
                <a:tc>
                  <a:txBody>
                    <a:bodyPr/>
                    <a:lstStyle/>
                    <a:p>
                      <a:pPr algn="l">
                        <a:lnSpc>
                          <a:spcPct val="107000"/>
                        </a:lnSpc>
                        <a:spcAft>
                          <a:spcPts val="800"/>
                        </a:spcAft>
                      </a:pPr>
                      <a:r>
                        <a:rPr lang="en-GB" sz="1200" b="1">
                          <a:solidFill>
                            <a:schemeClr val="bg1"/>
                          </a:solidFill>
                          <a:effectLst/>
                        </a:rPr>
                        <a:t>Total</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dirty="0">
                          <a:solidFill>
                            <a:schemeClr val="bg1"/>
                          </a:solidFill>
                          <a:effectLst/>
                        </a:rPr>
                        <a:t>12</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a:solidFill>
                            <a:schemeClr val="bg1"/>
                          </a:solidFill>
                          <a:effectLst/>
                        </a:rPr>
                        <a:t>783</a:t>
                      </a:r>
                      <a:endParaRPr lang="en-US" sz="1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tc>
                  <a:txBody>
                    <a:bodyPr/>
                    <a:lstStyle/>
                    <a:p>
                      <a:pPr algn="l">
                        <a:lnSpc>
                          <a:spcPct val="107000"/>
                        </a:lnSpc>
                        <a:spcAft>
                          <a:spcPts val="800"/>
                        </a:spcAft>
                      </a:pPr>
                      <a:r>
                        <a:rPr lang="en-GB" sz="1200" b="1" dirty="0">
                          <a:solidFill>
                            <a:schemeClr val="bg1"/>
                          </a:solidFill>
                          <a:effectLst/>
                        </a:rPr>
                        <a:t>84</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9" marR="38149" marT="0" marB="0">
                    <a:solidFill>
                      <a:schemeClr val="tx1"/>
                    </a:solidFill>
                  </a:tcPr>
                </a:tc>
                <a:extLst>
                  <a:ext uri="{0D108BD9-81ED-4DB2-BD59-A6C34878D82A}">
                    <a16:rowId xmlns:a16="http://schemas.microsoft.com/office/drawing/2014/main" val="3672307878"/>
                  </a:ext>
                </a:extLst>
              </a:tr>
            </a:tbl>
          </a:graphicData>
        </a:graphic>
      </p:graphicFrame>
    </p:spTree>
    <p:extLst>
      <p:ext uri="{BB962C8B-B14F-4D97-AF65-F5344CB8AC3E}">
        <p14:creationId xmlns:p14="http://schemas.microsoft.com/office/powerpoint/2010/main" val="4088480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1" name="Title 1"/>
          <p:cNvSpPr>
            <a:spLocks noGrp="1"/>
          </p:cNvSpPr>
          <p:nvPr>
            <p:ph type="title"/>
          </p:nvPr>
        </p:nvSpPr>
        <p:spPr>
          <a:xfrm>
            <a:off x="-682171" y="676656"/>
            <a:ext cx="13062857" cy="1700784"/>
          </a:xfrm>
        </p:spPr>
        <p:txBody>
          <a:bodyPr>
            <a:normAutofit fontScale="90000"/>
          </a:bodyPr>
          <a:lstStyle/>
          <a:p>
            <a:pPr algn="ctr"/>
            <a:r>
              <a:rPr lang="en-US" sz="7300" dirty="0"/>
              <a:t>FINDINGS</a:t>
            </a:r>
            <a:br>
              <a:rPr lang="en-US" sz="7300" dirty="0"/>
            </a:br>
            <a:r>
              <a:rPr lang="en-US" sz="7300" dirty="0"/>
              <a:t>Initial training / education</a:t>
            </a:r>
            <a:br>
              <a:rPr lang="en-US" dirty="0"/>
            </a:br>
            <a:endParaRPr lang="en-US" dirty="0"/>
          </a:p>
        </p:txBody>
      </p:sp>
      <p:sp>
        <p:nvSpPr>
          <p:cNvPr id="1048602" name="Content Placeholder 2"/>
          <p:cNvSpPr>
            <a:spLocks noGrp="1"/>
          </p:cNvSpPr>
          <p:nvPr>
            <p:ph idx="1"/>
          </p:nvPr>
        </p:nvSpPr>
        <p:spPr>
          <a:xfrm>
            <a:off x="359375" y="2572512"/>
            <a:ext cx="12021311" cy="5547360"/>
          </a:xfrm>
        </p:spPr>
        <p:txBody>
          <a:bodyPr vert="horz" lIns="91440" tIns="45720" rIns="91440" bIns="45720" rtlCol="0" anchor="t">
            <a:noAutofit/>
          </a:bodyPr>
          <a:lstStyle/>
          <a:p>
            <a:pPr marL="0" indent="0" algn="just">
              <a:lnSpc>
                <a:spcPct val="100000"/>
              </a:lnSpc>
              <a:buNone/>
            </a:pPr>
            <a:r>
              <a:rPr lang="en-US" sz="1800" b="1" u="sng" dirty="0">
                <a:latin typeface="Calibri" panose="020F0502020204030204" pitchFamily="34" charset="0"/>
                <a:ea typeface="+mn-lt"/>
                <a:cs typeface="+mn-lt"/>
              </a:rPr>
              <a:t>Survey</a:t>
            </a:r>
            <a:r>
              <a:rPr lang="en-GB" sz="1800" b="1" u="sng" dirty="0">
                <a:latin typeface="Calibri" panose="020F0502020204030204" pitchFamily="34" charset="0"/>
                <a:ea typeface="+mn-lt"/>
                <a:cs typeface="+mn-lt"/>
              </a:rPr>
              <a:t> responses</a:t>
            </a:r>
            <a:endParaRPr lang="zh-CN" altLang="en-US" sz="1800" b="1" u="sng" dirty="0">
              <a:latin typeface="Calibri" panose="020F0502020204030204" pitchFamily="34" charset="0"/>
            </a:endParaRPr>
          </a:p>
          <a:p>
            <a:pPr marL="285750" indent="-285750" algn="just">
              <a:lnSpc>
                <a:spcPct val="100000"/>
              </a:lnSpc>
              <a:buFont typeface="Arial" panose="020B0604020202020204" pitchFamily="34" charset="0"/>
              <a:buChar char="•"/>
            </a:pPr>
            <a:r>
              <a:rPr lang="en-US" sz="1800" dirty="0">
                <a:latin typeface="Calibri" panose="020F0502020204030204" pitchFamily="34" charset="0"/>
                <a:ea typeface="+mn-lt"/>
                <a:cs typeface="+mn-lt"/>
              </a:rPr>
              <a:t>5</a:t>
            </a:r>
            <a:r>
              <a:rPr lang="en-GB" sz="1800" dirty="0">
                <a:latin typeface="Calibri" panose="020F0502020204030204" pitchFamily="34" charset="0"/>
                <a:ea typeface="+mn-lt"/>
                <a:cs typeface="+mn-lt"/>
              </a:rPr>
              <a:t>4% of people felt that their training had not prepared them for the profession. </a:t>
            </a:r>
            <a:endParaRPr lang="zh-CN" altLang="en-US" sz="1800" dirty="0">
              <a:latin typeface="Calibri" panose="020F0502020204030204" pitchFamily="34" charset="0"/>
            </a:endParaRPr>
          </a:p>
          <a:p>
            <a:pPr marL="285750" indent="-285750" algn="just">
              <a:lnSpc>
                <a:spcPct val="100000"/>
              </a:lnSpc>
              <a:buFont typeface="Arial" panose="020B0604020202020204" pitchFamily="34" charset="0"/>
              <a:buChar char="•"/>
            </a:pPr>
            <a:r>
              <a:rPr lang="en-GB" sz="1800" dirty="0">
                <a:latin typeface="Calibri" panose="020F0502020204030204" pitchFamily="34" charset="0"/>
                <a:ea typeface="+mn-lt"/>
                <a:cs typeface="+mn-lt"/>
              </a:rPr>
              <a:t>16% of people stated that their initial social work training had prepared them</a:t>
            </a:r>
            <a:r>
              <a:rPr lang="en-US" sz="1800" dirty="0">
                <a:latin typeface="Calibri" panose="020F0502020204030204" pitchFamily="34" charset="0"/>
                <a:ea typeface="+mn-lt"/>
                <a:cs typeface="+mn-lt"/>
              </a:rPr>
              <a:t>.</a:t>
            </a:r>
            <a:endParaRPr lang="zh-CN" altLang="en-US" sz="1800" dirty="0">
              <a:latin typeface="Calibri" panose="020F0502020204030204" pitchFamily="34" charset="0"/>
            </a:endParaRPr>
          </a:p>
          <a:p>
            <a:pPr marL="285750" indent="-285750" algn="just">
              <a:lnSpc>
                <a:spcPct val="100000"/>
              </a:lnSpc>
              <a:buFont typeface="Arial" panose="020B0604020202020204" pitchFamily="34" charset="0"/>
              <a:buChar char="•"/>
            </a:pPr>
            <a:r>
              <a:rPr lang="en-GB" sz="1800" dirty="0">
                <a:latin typeface="Calibri" panose="020F0502020204030204" pitchFamily="34" charset="0"/>
                <a:ea typeface="+mn-lt"/>
                <a:cs typeface="+mn-lt"/>
              </a:rPr>
              <a:t>30% of people were passive in their response. </a:t>
            </a:r>
            <a:endParaRPr lang="zh-CN" altLang="en-US" sz="1800" dirty="0">
              <a:latin typeface="Calibri" panose="020F0502020204030204" pitchFamily="34" charset="0"/>
            </a:endParaRPr>
          </a:p>
          <a:p>
            <a:pPr marL="0" indent="0" algn="just">
              <a:lnSpc>
                <a:spcPct val="100000"/>
              </a:lnSpc>
              <a:buNone/>
            </a:pPr>
            <a:r>
              <a:rPr lang="en-US" sz="1800" b="1" u="sng" dirty="0">
                <a:latin typeface="Calibri" panose="020F0502020204030204" pitchFamily="34" charset="0"/>
                <a:ea typeface="+mn-lt"/>
                <a:cs typeface="+mn-lt"/>
              </a:rPr>
              <a:t>D</a:t>
            </a:r>
            <a:r>
              <a:rPr lang="en-GB" sz="1800" b="1" u="sng" dirty="0">
                <a:latin typeface="Calibri" panose="020F0502020204030204" pitchFamily="34" charset="0"/>
                <a:ea typeface="+mn-lt"/>
                <a:cs typeface="+mn-lt"/>
              </a:rPr>
              <a:t>iscussions between project group members and the conversation stage</a:t>
            </a:r>
            <a:endParaRPr lang="zh-CN" altLang="en-US" sz="1800" b="1" u="sng" dirty="0">
              <a:latin typeface="Calibri" panose="020F0502020204030204" pitchFamily="34" charset="0"/>
            </a:endParaRPr>
          </a:p>
          <a:p>
            <a:pPr marL="285750" indent="-285750" algn="just">
              <a:lnSpc>
                <a:spcPct val="100000"/>
              </a:lnSpc>
              <a:buFont typeface="Arial" panose="020B0604020202020204" pitchFamily="34" charset="0"/>
              <a:buChar char="•"/>
            </a:pPr>
            <a:r>
              <a:rPr lang="en-GB" sz="1800" dirty="0">
                <a:latin typeface="Calibri" panose="020F0502020204030204" pitchFamily="34" charset="0"/>
                <a:ea typeface="+mn-lt"/>
                <a:cs typeface="+mn-lt"/>
              </a:rPr>
              <a:t> </a:t>
            </a:r>
            <a:r>
              <a:rPr lang="en-US" sz="1800" dirty="0">
                <a:latin typeface="Calibri" panose="020F0502020204030204" pitchFamily="34" charset="0"/>
                <a:ea typeface="+mn-lt"/>
                <a:cs typeface="+mn-lt"/>
              </a:rPr>
              <a:t>N</a:t>
            </a:r>
            <a:r>
              <a:rPr lang="en-GB" sz="1800" dirty="0">
                <a:latin typeface="Calibri" panose="020F0502020204030204" pitchFamily="34" charset="0"/>
                <a:ea typeface="+mn-lt"/>
                <a:cs typeface="+mn-lt"/>
              </a:rPr>
              <a:t>ewly qualified workers feel that their training has not equipped them for their professional role.</a:t>
            </a:r>
            <a:endParaRPr lang="zh-CN" altLang="en-US" sz="1800" dirty="0">
              <a:latin typeface="Calibri" panose="020F0502020204030204" pitchFamily="34" charset="0"/>
            </a:endParaRPr>
          </a:p>
          <a:p>
            <a:pPr marL="0" indent="0" algn="just">
              <a:lnSpc>
                <a:spcPct val="100000"/>
              </a:lnSpc>
              <a:buNone/>
            </a:pPr>
            <a:r>
              <a:rPr lang="en-US" sz="1800" b="1" u="sng" dirty="0">
                <a:latin typeface="Calibri" panose="020F0502020204030204" pitchFamily="34" charset="0"/>
                <a:ea typeface="+mn-lt"/>
                <a:cs typeface="+mn-lt"/>
              </a:rPr>
              <a:t>Par</a:t>
            </a:r>
            <a:r>
              <a:rPr lang="en-GB" sz="1800" b="1" u="sng" dirty="0">
                <a:latin typeface="Calibri" panose="020F0502020204030204" pitchFamily="34" charset="0"/>
                <a:ea typeface="+mn-lt"/>
                <a:cs typeface="+mn-lt"/>
              </a:rPr>
              <a:t>ticular concer</a:t>
            </a:r>
            <a:r>
              <a:rPr lang="en-US" sz="1800" b="1" u="sng" dirty="0">
                <a:latin typeface="Calibri" panose="020F0502020204030204" pitchFamily="34" charset="0"/>
                <a:ea typeface="+mn-lt"/>
                <a:cs typeface="+mn-lt"/>
              </a:rPr>
              <a:t>ns</a:t>
            </a:r>
            <a:endParaRPr lang="zh-CN" altLang="en-US" sz="1800" b="1" u="sng" dirty="0">
              <a:latin typeface="Calibri" panose="020F0502020204030204" pitchFamily="34" charset="0"/>
            </a:endParaRPr>
          </a:p>
          <a:p>
            <a:pPr marL="285750" indent="-285750" algn="just">
              <a:lnSpc>
                <a:spcPct val="100000"/>
              </a:lnSpc>
              <a:buFont typeface="Arial" panose="020B0604020202020204" pitchFamily="34" charset="0"/>
              <a:buChar char="•"/>
            </a:pPr>
            <a:r>
              <a:rPr lang="en-US" sz="1800" dirty="0">
                <a:latin typeface="Calibri" panose="020F0502020204030204" pitchFamily="34" charset="0"/>
                <a:ea typeface="+mn-lt"/>
                <a:cs typeface="+mn-lt"/>
              </a:rPr>
              <a:t>Ga</a:t>
            </a:r>
            <a:r>
              <a:rPr lang="en-GB" sz="1800" dirty="0">
                <a:latin typeface="Calibri" panose="020F0502020204030204" pitchFamily="34" charset="0"/>
                <a:ea typeface="+mn-lt"/>
                <a:cs typeface="+mn-lt"/>
              </a:rPr>
              <a:t>p between theory and practice</a:t>
            </a:r>
            <a:r>
              <a:rPr lang="en-US" sz="1800" dirty="0">
                <a:latin typeface="Calibri" panose="020F0502020204030204" pitchFamily="34" charset="0"/>
                <a:ea typeface="+mn-lt"/>
                <a:cs typeface="+mn-lt"/>
              </a:rPr>
              <a:t>.</a:t>
            </a:r>
          </a:p>
          <a:p>
            <a:pPr marL="285750" indent="-285750" algn="just">
              <a:lnSpc>
                <a:spcPct val="100000"/>
              </a:lnSpc>
              <a:buFont typeface="Arial" panose="020B0604020202020204" pitchFamily="34" charset="0"/>
              <a:buChar char="•"/>
            </a:pPr>
            <a:r>
              <a:rPr lang="en-US" sz="1800" dirty="0">
                <a:latin typeface="Calibri" panose="020F0502020204030204" pitchFamily="34" charset="0"/>
                <a:ea typeface="+mn-lt"/>
                <a:cs typeface="+mn-lt"/>
              </a:rPr>
              <a:t>V</a:t>
            </a:r>
            <a:r>
              <a:rPr lang="en-GB" sz="1800" dirty="0">
                <a:latin typeface="Calibri" panose="020F0502020204030204" pitchFamily="34" charset="0"/>
                <a:ea typeface="+mn-lt"/>
                <a:cs typeface="+mn-lt"/>
              </a:rPr>
              <a:t>ariety in the curriculum across Europe and indeed across particular programmes in the same country. </a:t>
            </a:r>
            <a:endParaRPr lang="zh-CN" altLang="en-US" sz="1800" dirty="0">
              <a:latin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1" name="Title 1"/>
          <p:cNvSpPr>
            <a:spLocks noGrp="1"/>
          </p:cNvSpPr>
          <p:nvPr>
            <p:ph type="title"/>
          </p:nvPr>
        </p:nvSpPr>
        <p:spPr>
          <a:xfrm>
            <a:off x="-560832" y="676656"/>
            <a:ext cx="12752832" cy="1700784"/>
          </a:xfrm>
        </p:spPr>
        <p:txBody>
          <a:bodyPr>
            <a:noAutofit/>
          </a:bodyPr>
          <a:lstStyle/>
          <a:p>
            <a:pPr algn="ctr"/>
            <a:r>
              <a:rPr lang="en-US" dirty="0"/>
              <a:t>FINDINGS</a:t>
            </a:r>
            <a:br>
              <a:rPr lang="en-US" dirty="0"/>
            </a:br>
            <a:r>
              <a:rPr lang="en-US" dirty="0"/>
              <a:t>Initial training / education</a:t>
            </a:r>
            <a:br>
              <a:rPr lang="en-US" dirty="0"/>
            </a:br>
            <a:endParaRPr lang="en-US" dirty="0"/>
          </a:p>
        </p:txBody>
      </p:sp>
      <p:sp>
        <p:nvSpPr>
          <p:cNvPr id="1048592" name="Retângulo: Cantos Arredondados 3"/>
          <p:cNvSpPr/>
          <p:nvPr/>
        </p:nvSpPr>
        <p:spPr>
          <a:xfrm>
            <a:off x="956734" y="2717800"/>
            <a:ext cx="10270066" cy="9144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“Respondents pointed out that what they study at the university theoretically does not actually coincide with practical work.” (Georgia)</a:t>
            </a:r>
            <a:endParaRPr kumimoji="0" lang="pt-PT" sz="2000" b="0" i="0" u="none" strike="noStrike" kern="1200" cap="none" spc="0" normalizeH="0" baseline="0" noProof="0" dirty="0">
              <a:ln>
                <a:noFill/>
              </a:ln>
              <a:solidFill>
                <a:srgbClr val="000000"/>
              </a:solidFill>
              <a:effectLst/>
              <a:uLnTx/>
              <a:uFillTx/>
              <a:latin typeface="Calibri" panose="020F0502020204030204" pitchFamily="34" charset="0"/>
              <a:ea typeface="+mn-lt"/>
              <a:cs typeface="+mn-lt"/>
            </a:endParaRPr>
          </a:p>
        </p:txBody>
      </p:sp>
      <p:sp>
        <p:nvSpPr>
          <p:cNvPr id="1048593" name="Retângulo: Cantos Arredondados 6"/>
          <p:cNvSpPr/>
          <p:nvPr/>
        </p:nvSpPr>
        <p:spPr>
          <a:xfrm>
            <a:off x="872067" y="3928533"/>
            <a:ext cx="10270066" cy="914400"/>
          </a:xfrm>
          <a:prstGeom prst="round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lt"/>
                <a:cs typeface="+mn-lt"/>
              </a:rPr>
              <a:t>“It feels that the work that we do in internships and once we are employed is very different to the courses and assessments at University” (Italy)</a:t>
            </a:r>
            <a:endParaRPr kumimoji="0" lang="pt-PT" sz="2000" b="0" i="0" u="none" strike="noStrike" kern="1200" cap="none" spc="0" normalizeH="0" baseline="0" noProof="0" dirty="0">
              <a:ln>
                <a:noFill/>
              </a:ln>
              <a:solidFill>
                <a:srgbClr val="000000"/>
              </a:solidFill>
              <a:effectLst/>
              <a:uLnTx/>
              <a:uFillTx/>
              <a:latin typeface="Calibri" panose="020F0502020204030204" pitchFamily="34" charset="0"/>
              <a:ea typeface="+mn-lt"/>
              <a:cs typeface="+mn-lt"/>
            </a:endParaRPr>
          </a:p>
        </p:txBody>
      </p:sp>
      <p:sp>
        <p:nvSpPr>
          <p:cNvPr id="1048594" name="Retângulo: Cantos Arredondados 7"/>
          <p:cNvSpPr/>
          <p:nvPr/>
        </p:nvSpPr>
        <p:spPr>
          <a:xfrm>
            <a:off x="872066" y="5181600"/>
            <a:ext cx="10270066" cy="914400"/>
          </a:xfrm>
          <a:prstGeom prst="round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lt"/>
                <a:cs typeface="+mn-lt"/>
              </a:rPr>
              <a:t>“Courses are almost entirely focused on child protection practice with little room for learning in other areas.” (Ireland)</a:t>
            </a:r>
            <a:endParaRPr kumimoji="0" lang="pt-PT" sz="2000" b="0" i="0" u="none" strike="noStrike" kern="1200" cap="none" spc="0" normalizeH="0" baseline="0" noProof="0" dirty="0">
              <a:ln>
                <a:noFill/>
              </a:ln>
              <a:solidFill>
                <a:srgbClr val="000000"/>
              </a:solidFill>
              <a:effectLst/>
              <a:uLnTx/>
              <a:uFillTx/>
              <a:latin typeface="Calibri" panose="020F0502020204030204" pitchFamily="34" charset="0"/>
              <a:ea typeface="+mn-lt"/>
              <a:cs typeface="+mn-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9" name="Title 1"/>
          <p:cNvSpPr>
            <a:spLocks noGrp="1"/>
          </p:cNvSpPr>
          <p:nvPr>
            <p:ph type="title"/>
          </p:nvPr>
        </p:nvSpPr>
        <p:spPr>
          <a:xfrm>
            <a:off x="0" y="1121807"/>
            <a:ext cx="12312820" cy="1538643"/>
          </a:xfrm>
        </p:spPr>
        <p:txBody>
          <a:bodyPr>
            <a:normAutofit fontScale="90000"/>
          </a:bodyPr>
          <a:lstStyle/>
          <a:p>
            <a:pPr algn="ctr"/>
            <a:r>
              <a:rPr lang="en-US" sz="6200" dirty="0"/>
              <a:t>FINDINGS</a:t>
            </a:r>
            <a:br>
              <a:rPr lang="en-US" sz="6200" dirty="0"/>
            </a:br>
            <a:r>
              <a:rPr lang="en-US" sz="6200" dirty="0"/>
              <a:t>Practice placements/internships</a:t>
            </a:r>
            <a:br>
              <a:rPr lang="en-US" dirty="0"/>
            </a:br>
            <a:br>
              <a:rPr lang="en-US" dirty="0"/>
            </a:br>
            <a:endParaRPr lang="en-US" dirty="0"/>
          </a:p>
        </p:txBody>
      </p:sp>
      <p:sp>
        <p:nvSpPr>
          <p:cNvPr id="1048590" name="Content Placeholder 2"/>
          <p:cNvSpPr>
            <a:spLocks noGrp="1"/>
          </p:cNvSpPr>
          <p:nvPr>
            <p:ph idx="1"/>
          </p:nvPr>
        </p:nvSpPr>
        <p:spPr>
          <a:xfrm>
            <a:off x="439200" y="2660450"/>
            <a:ext cx="11448000" cy="3932258"/>
          </a:xfrm>
        </p:spPr>
        <p:txBody>
          <a:bodyPr vert="horz" lIns="91440" tIns="45720" rIns="91440" bIns="45720" rtlCol="0" anchor="t">
            <a:normAutofit/>
          </a:bodyPr>
          <a:lstStyle/>
          <a:p>
            <a:pPr marL="0" indent="0" algn="just">
              <a:lnSpc>
                <a:spcPct val="100000"/>
              </a:lnSpc>
              <a:buNone/>
            </a:pPr>
            <a:r>
              <a:rPr lang="en-GB" sz="1800" b="1" u="sng" dirty="0">
                <a:effectLst/>
                <a:latin typeface="Calibri" panose="020F0502020204030204" pitchFamily="34" charset="0"/>
                <a:ea typeface="Times New Roman" panose="02020603050405020304" pitchFamily="18" charset="0"/>
                <a:cs typeface="Calibri" panose="020F0502020204030204" pitchFamily="34" charset="0"/>
              </a:rPr>
              <a:t>Survey</a:t>
            </a:r>
          </a:p>
          <a:p>
            <a:pPr marL="0" indent="0" algn="just">
              <a:lnSpc>
                <a:spcPct val="100000"/>
              </a:lnSpc>
              <a:buNone/>
            </a:pPr>
            <a:r>
              <a:rPr lang="en-GB" sz="1800" dirty="0">
                <a:effectLst/>
                <a:latin typeface="Calibri" panose="020F0502020204030204" pitchFamily="34" charset="0"/>
                <a:ea typeface="Times New Roman" panose="02020603050405020304" pitchFamily="18" charset="0"/>
                <a:cs typeface="Calibri" panose="020F0502020204030204" pitchFamily="34" charset="0"/>
              </a:rPr>
              <a:t>93% of respondents said they had a practice placement or internship as part of their social work training. </a:t>
            </a:r>
          </a:p>
          <a:p>
            <a:pPr marL="0" indent="0" algn="just">
              <a:lnSpc>
                <a:spcPct val="100000"/>
              </a:lnSpc>
              <a:buNone/>
            </a:pPr>
            <a:r>
              <a:rPr lang="en-GB" sz="1800" dirty="0">
                <a:effectLst/>
                <a:latin typeface="Calibri" panose="020F0502020204030204" pitchFamily="34" charset="0"/>
                <a:ea typeface="Times New Roman" panose="02020603050405020304" pitchFamily="18" charset="0"/>
                <a:cs typeface="Calibri" panose="020F0502020204030204" pitchFamily="34" charset="0"/>
              </a:rPr>
              <a:t>Of the 7% of respondents who did not have a placement experience, 68% felt that it should have been part of their education. </a:t>
            </a:r>
          </a:p>
          <a:p>
            <a:pPr marL="0" indent="0" algn="just">
              <a:lnSpc>
                <a:spcPct val="100000"/>
              </a:lnSpc>
              <a:buNone/>
            </a:pPr>
            <a:r>
              <a:rPr lang="en-GB" sz="1800" b="1" u="sng" dirty="0">
                <a:effectLst/>
                <a:latin typeface="Calibri" panose="020F0502020204030204" pitchFamily="34" charset="0"/>
                <a:ea typeface="Times New Roman" panose="02020603050405020304" pitchFamily="18" charset="0"/>
                <a:cs typeface="Calibri" panose="020F0502020204030204" pitchFamily="34" charset="0"/>
              </a:rPr>
              <a:t>Interviews</a:t>
            </a:r>
          </a:p>
          <a:p>
            <a:pPr marL="0" indent="0" algn="just">
              <a:lnSpc>
                <a:spcPct val="100000"/>
              </a:lnSpc>
              <a:buNone/>
            </a:pPr>
            <a:r>
              <a:rPr lang="en-GB" sz="1800" dirty="0">
                <a:latin typeface="Calibri" panose="020F0502020204030204" pitchFamily="34" charset="0"/>
                <a:ea typeface="+mn-lt"/>
                <a:cs typeface="Calibri" panose="020F0502020204030204" pitchFamily="34" charset="0"/>
              </a:rPr>
              <a:t>Students receiving support from a qualified social worker</a:t>
            </a:r>
            <a:r>
              <a:rPr lang="en-US" sz="1800" dirty="0">
                <a:latin typeface="Calibri" panose="020F0502020204030204" pitchFamily="34" charset="0"/>
                <a:ea typeface="+mn-lt"/>
                <a:cs typeface="Calibri" panose="020F0502020204030204" pitchFamily="34" charset="0"/>
              </a:rPr>
              <a:t> </a:t>
            </a:r>
            <a:r>
              <a:rPr lang="en-GB" sz="1800" dirty="0">
                <a:latin typeface="Calibri" panose="020F0502020204030204" pitchFamily="34" charset="0"/>
                <a:ea typeface="+mn-lt"/>
                <a:cs typeface="Calibri" panose="020F0502020204030204" pitchFamily="34" charset="0"/>
              </a:rPr>
              <a:t>experienced more valuable learning opportunities. </a:t>
            </a:r>
          </a:p>
          <a:p>
            <a:pPr marL="0" indent="0" algn="just">
              <a:lnSpc>
                <a:spcPct val="100000"/>
              </a:lnSpc>
              <a:buNone/>
            </a:pPr>
            <a:r>
              <a:rPr lang="en-US" sz="1800" dirty="0">
                <a:latin typeface="Calibri" panose="020F0502020204030204" pitchFamily="34" charset="0"/>
                <a:ea typeface="+mn-lt"/>
                <a:cs typeface="Calibri" panose="020F0502020204030204" pitchFamily="34" charset="0"/>
              </a:rPr>
              <a:t>M</a:t>
            </a:r>
            <a:r>
              <a:rPr lang="en-GB" sz="1800" dirty="0">
                <a:latin typeface="Calibri" panose="020F0502020204030204" pitchFamily="34" charset="0"/>
                <a:ea typeface="+mn-lt"/>
                <a:cs typeface="Calibri" panose="020F0502020204030204" pitchFamily="34" charset="0"/>
              </a:rPr>
              <a:t>any people discussed difficult experiences on placement</a:t>
            </a:r>
            <a:r>
              <a:rPr lang="en-US" sz="1800" dirty="0">
                <a:latin typeface="Calibri" panose="020F0502020204030204" pitchFamily="34" charset="0"/>
                <a:ea typeface="+mn-lt"/>
                <a:cs typeface="Calibri" panose="020F0502020204030204" pitchFamily="34" charset="0"/>
              </a:rPr>
              <a:t> </a:t>
            </a:r>
            <a:r>
              <a:rPr lang="en-GB" sz="1800" dirty="0">
                <a:latin typeface="Calibri" panose="020F0502020204030204" pitchFamily="34" charset="0"/>
                <a:ea typeface="+mn-lt"/>
                <a:cs typeface="Calibri" panose="020F0502020204030204" pitchFamily="34" charset="0"/>
              </a:rPr>
              <a:t>because of:</a:t>
            </a:r>
            <a:endParaRPr lang="zh-CN" altLang="en-US" sz="1800" dirty="0">
              <a:latin typeface="Calibri" panose="020F0502020204030204" pitchFamily="34" charset="0"/>
              <a:cs typeface="Calibri" panose="020F0502020204030204" pitchFamily="34" charset="0"/>
            </a:endParaRPr>
          </a:p>
          <a:p>
            <a:pPr marL="617220" lvl="1" indent="-342900" algn="just">
              <a:lnSpc>
                <a:spcPct val="150000"/>
              </a:lnSpc>
              <a:buFont typeface="Arial" panose="020B0604020202020204" pitchFamily="34" charset="0"/>
              <a:buChar char="•"/>
            </a:pPr>
            <a:r>
              <a:rPr lang="en-US" sz="1800" dirty="0">
                <a:latin typeface="Calibri" panose="020F0502020204030204" pitchFamily="34" charset="0"/>
                <a:ea typeface="+mn-lt"/>
                <a:cs typeface="Calibri" panose="020F0502020204030204" pitchFamily="34" charset="0"/>
              </a:rPr>
              <a:t>L</a:t>
            </a:r>
            <a:r>
              <a:rPr lang="en-GB" sz="1800" dirty="0">
                <a:latin typeface="Calibri" panose="020F0502020204030204" pitchFamily="34" charset="0"/>
                <a:ea typeface="+mn-lt"/>
                <a:cs typeface="Calibri" panose="020F0502020204030204" pitchFamily="34" charset="0"/>
              </a:rPr>
              <a:t>ack of learning opportunities where their supervisor was not a social worker.</a:t>
            </a:r>
            <a:endParaRPr lang="en-US" sz="1800" dirty="0">
              <a:latin typeface="Calibri" panose="020F0502020204030204" pitchFamily="34" charset="0"/>
              <a:cs typeface="Calibri" panose="020F0502020204030204" pitchFamily="34" charset="0"/>
            </a:endParaRPr>
          </a:p>
          <a:p>
            <a:pPr marL="617220" lvl="1" indent="-342900" algn="just">
              <a:lnSpc>
                <a:spcPct val="150000"/>
              </a:lnSpc>
              <a:buFont typeface="Arial" panose="020B0604020202020204" pitchFamily="34" charset="0"/>
              <a:buChar char="•"/>
            </a:pPr>
            <a:r>
              <a:rPr lang="en-US" sz="1800" dirty="0">
                <a:latin typeface="Calibri" panose="020F0502020204030204" pitchFamily="34" charset="0"/>
                <a:ea typeface="+mn-lt"/>
                <a:cs typeface="Calibri" panose="020F0502020204030204" pitchFamily="34" charset="0"/>
              </a:rPr>
              <a:t> S</a:t>
            </a:r>
            <a:r>
              <a:rPr lang="en-GB" sz="1800" dirty="0">
                <a:latin typeface="Calibri" panose="020F0502020204030204" pitchFamily="34" charset="0"/>
                <a:ea typeface="+mn-lt"/>
                <a:cs typeface="Calibri" panose="020F0502020204030204" pitchFamily="34" charset="0"/>
              </a:rPr>
              <a:t>ignificant concerns around discrimination</a:t>
            </a:r>
            <a:r>
              <a:rPr lang="en-US" sz="1800" dirty="0">
                <a:latin typeface="Calibri" panose="020F0502020204030204" pitchFamily="34" charset="0"/>
                <a:ea typeface="+mn-lt"/>
                <a:cs typeface="Calibri" panose="020F0502020204030204" pitchFamily="34" charset="0"/>
              </a:rPr>
              <a:t>.</a:t>
            </a:r>
            <a:r>
              <a:rPr lang="en-GB" sz="1800" dirty="0">
                <a:latin typeface="Calibri" panose="020F0502020204030204" pitchFamily="34" charset="0"/>
                <a:ea typeface="+mn-lt"/>
                <a:cs typeface="Calibri" panose="020F0502020204030204" pitchFamily="34" charset="0"/>
              </a:rPr>
              <a:t> </a:t>
            </a:r>
            <a:endParaRPr lang="en-US" sz="1800" dirty="0">
              <a:latin typeface="Calibri" panose="020F0502020204030204" pitchFamily="34" charset="0"/>
              <a:cs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5" name="Title 1"/>
          <p:cNvSpPr>
            <a:spLocks noGrp="1"/>
          </p:cNvSpPr>
          <p:nvPr>
            <p:ph type="title"/>
          </p:nvPr>
        </p:nvSpPr>
        <p:spPr>
          <a:xfrm>
            <a:off x="0" y="1053750"/>
            <a:ext cx="12312820" cy="1538643"/>
          </a:xfrm>
        </p:spPr>
        <p:txBody>
          <a:bodyPr>
            <a:normAutofit fontScale="90000"/>
          </a:bodyPr>
          <a:lstStyle/>
          <a:p>
            <a:pPr algn="ctr"/>
            <a:r>
              <a:rPr lang="en-US" sz="6200" dirty="0"/>
              <a:t>FINDINGS</a:t>
            </a:r>
            <a:br>
              <a:rPr lang="en-US" sz="6200" dirty="0"/>
            </a:br>
            <a:r>
              <a:rPr lang="en-US" sz="6200" dirty="0"/>
              <a:t>Practice placements/internships</a:t>
            </a:r>
            <a:br>
              <a:rPr lang="en-US" dirty="0"/>
            </a:br>
            <a:br>
              <a:rPr lang="en-US" dirty="0"/>
            </a:br>
            <a:endParaRPr lang="en-US" dirty="0"/>
          </a:p>
        </p:txBody>
      </p:sp>
      <p:sp>
        <p:nvSpPr>
          <p:cNvPr id="1048596" name="Retângulo: Cantos Arredondados 6"/>
          <p:cNvSpPr/>
          <p:nvPr/>
        </p:nvSpPr>
        <p:spPr>
          <a:xfrm>
            <a:off x="685800" y="5545667"/>
            <a:ext cx="10270066" cy="914400"/>
          </a:xfrm>
          <a:prstGeom prst="round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lt"/>
                <a:cs typeface="+mn-lt"/>
              </a:rPr>
              <a:t>“It is not mandatory to have a social worker as a supervisor for internships. This is a problem in terms of what people are learning. Are they really learning to be a social worker?” (Portugal)</a:t>
            </a:r>
            <a:endParaRPr kumimoji="0" lang="pt-PT"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048598" name="Retângulo: Cantos Arredondados 264"/>
          <p:cNvSpPr/>
          <p:nvPr/>
        </p:nvSpPr>
        <p:spPr>
          <a:xfrm>
            <a:off x="0" y="2729504"/>
            <a:ext cx="6440129" cy="2064912"/>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pt-PT" sz="2000" b="0" i="0" u="none" strike="noStrike" kern="1200" cap="none" spc="0" normalizeH="0" baseline="0" noProof="0" dirty="0">
                <a:ln>
                  <a:noFill/>
                </a:ln>
                <a:solidFill>
                  <a:srgbClr val="000000"/>
                </a:solidFill>
                <a:effectLst/>
                <a:uLnTx/>
                <a:uFillTx/>
                <a:latin typeface="Calibri" panose="020F0502020204030204" pitchFamily="34" charset="0"/>
                <a:ea typeface="+mn-lt"/>
                <a:cs typeface="+mn-lt"/>
              </a:rPr>
              <a:t>Good support by a qualified social worker/practice educator</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lt"/>
                <a:cs typeface="+mn-lt"/>
              </a:rPr>
              <a:t>Valuing the student/intern </a:t>
            </a:r>
          </a:p>
        </p:txBody>
      </p:sp>
      <p:sp>
        <p:nvSpPr>
          <p:cNvPr id="1048599" name="Seta: Para a Direita 265"/>
          <p:cNvSpPr/>
          <p:nvPr/>
        </p:nvSpPr>
        <p:spPr>
          <a:xfrm>
            <a:off x="5820833" y="3444870"/>
            <a:ext cx="1653092" cy="1089814"/>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srgbClr val="000000"/>
              </a:solidFill>
              <a:effectLst/>
              <a:uLnTx/>
              <a:uFillTx/>
              <a:latin typeface="Franklin Gothic Medium"/>
              <a:ea typeface="+mn-ea"/>
              <a:cs typeface="+mn-cs"/>
            </a:endParaRPr>
          </a:p>
        </p:txBody>
      </p:sp>
      <p:sp>
        <p:nvSpPr>
          <p:cNvPr id="1048600" name="Retângulo: Cantos Arredondados 267"/>
          <p:cNvSpPr/>
          <p:nvPr/>
        </p:nvSpPr>
        <p:spPr>
          <a:xfrm>
            <a:off x="7561006" y="2856096"/>
            <a:ext cx="4237703" cy="206491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Better learning experiences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9" name="Title 1"/>
          <p:cNvSpPr>
            <a:spLocks noGrp="1"/>
          </p:cNvSpPr>
          <p:nvPr>
            <p:ph type="title"/>
          </p:nvPr>
        </p:nvSpPr>
        <p:spPr>
          <a:xfrm>
            <a:off x="0" y="1121807"/>
            <a:ext cx="12312820" cy="1538643"/>
          </a:xfrm>
        </p:spPr>
        <p:txBody>
          <a:bodyPr>
            <a:normAutofit fontScale="90000"/>
          </a:bodyPr>
          <a:lstStyle/>
          <a:p>
            <a:pPr algn="ctr"/>
            <a:r>
              <a:rPr lang="en-US" sz="6200" dirty="0"/>
              <a:t>FINDINGS</a:t>
            </a:r>
            <a:br>
              <a:rPr lang="en-US" sz="6200" dirty="0"/>
            </a:br>
            <a:r>
              <a:rPr lang="en-US" sz="6200" dirty="0"/>
              <a:t>Practice placements/internships</a:t>
            </a:r>
            <a:br>
              <a:rPr lang="en-US" dirty="0"/>
            </a:br>
            <a:br>
              <a:rPr lang="en-US" dirty="0"/>
            </a:br>
            <a:endParaRPr lang="en-US" dirty="0"/>
          </a:p>
        </p:txBody>
      </p:sp>
      <p:sp>
        <p:nvSpPr>
          <p:cNvPr id="1048590" name="Content Placeholder 2"/>
          <p:cNvSpPr>
            <a:spLocks noGrp="1"/>
          </p:cNvSpPr>
          <p:nvPr>
            <p:ph idx="1"/>
          </p:nvPr>
        </p:nvSpPr>
        <p:spPr>
          <a:xfrm>
            <a:off x="439200" y="2660450"/>
            <a:ext cx="11448000" cy="3932258"/>
          </a:xfrm>
        </p:spPr>
        <p:txBody>
          <a:bodyPr vert="horz" lIns="91440" tIns="45720" rIns="91440" bIns="45720" rtlCol="0" anchor="t">
            <a:normAutofit fontScale="92500" lnSpcReduction="10000"/>
          </a:bodyPr>
          <a:lstStyle/>
          <a:p>
            <a:pPr indent="457200" algn="just">
              <a:lnSpc>
                <a:spcPct val="150000"/>
              </a:lnSpc>
              <a:spcAft>
                <a:spcPts val="800"/>
              </a:spcAft>
            </a:pPr>
            <a:r>
              <a:rPr lang="en-GB" sz="2800" i="1" dirty="0">
                <a:effectLst/>
                <a:latin typeface="Calibri" panose="020F0502020204030204" pitchFamily="34" charset="0"/>
                <a:ea typeface="Times New Roman" panose="02020603050405020304" pitchFamily="18" charset="0"/>
                <a:cs typeface="Calibri" panose="020F0502020204030204" pitchFamily="34" charset="0"/>
              </a:rPr>
              <a:t>“It is important that internship organizations pay more attention to the students’ internships and assess exactly what are students’ needs on the one hand, and on the other hand, how should they motivate supervisors to be involved in teaching process. Managers of these organizations should recognize importance of having students in their organizations as they are in fact potential employees for the future, and they can get benefits by offering quality of supervised internship places for them...” (Georgia)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2052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F1D72-E1C3-07B8-238A-5919011E4BCF}"/>
              </a:ext>
            </a:extLst>
          </p:cNvPr>
          <p:cNvSpPr>
            <a:spLocks noGrp="1"/>
          </p:cNvSpPr>
          <p:nvPr>
            <p:ph type="title"/>
          </p:nvPr>
        </p:nvSpPr>
        <p:spPr/>
        <p:txBody>
          <a:bodyPr/>
          <a:lstStyle/>
          <a:p>
            <a:r>
              <a:rPr lang="en-GB" dirty="0"/>
              <a:t>Approach today	</a:t>
            </a:r>
          </a:p>
        </p:txBody>
      </p:sp>
      <p:sp>
        <p:nvSpPr>
          <p:cNvPr id="3" name="Content Placeholder 2">
            <a:extLst>
              <a:ext uri="{FF2B5EF4-FFF2-40B4-BE49-F238E27FC236}">
                <a16:creationId xmlns:a16="http://schemas.microsoft.com/office/drawing/2014/main" id="{26F74FD7-3C27-B072-CF1C-BF14FF71FBF8}"/>
              </a:ext>
            </a:extLst>
          </p:cNvPr>
          <p:cNvSpPr>
            <a:spLocks noGrp="1"/>
          </p:cNvSpPr>
          <p:nvPr>
            <p:ph idx="1"/>
          </p:nvPr>
        </p:nvSpPr>
        <p:spPr/>
        <p:txBody>
          <a:bodyPr>
            <a:normAutofit/>
          </a:bodyPr>
          <a:lstStyle/>
          <a:p>
            <a:r>
              <a:rPr lang="en-GB" dirty="0"/>
              <a:t>A decolonised approach to a keynote</a:t>
            </a:r>
          </a:p>
          <a:p>
            <a:r>
              <a:rPr lang="en-GB" dirty="0"/>
              <a:t>We believe everyone’s voice matters</a:t>
            </a:r>
          </a:p>
          <a:p>
            <a:r>
              <a:rPr lang="en-GB" dirty="0"/>
              <a:t>We value and celebrate diversity</a:t>
            </a:r>
          </a:p>
          <a:p>
            <a:r>
              <a:rPr lang="en-GB" dirty="0"/>
              <a:t>We acknowledge imbalances in power dynamics and address these</a:t>
            </a:r>
          </a:p>
          <a:p>
            <a:r>
              <a:rPr lang="en-GB" dirty="0"/>
              <a:t>We are all holders of knowledge and have the right to share this</a:t>
            </a:r>
          </a:p>
          <a:p>
            <a:r>
              <a:rPr lang="en-GB" dirty="0"/>
              <a:t>We can learn from storytelling, narrative enquiry and discussion</a:t>
            </a:r>
          </a:p>
        </p:txBody>
      </p:sp>
    </p:spTree>
    <p:extLst>
      <p:ext uri="{BB962C8B-B14F-4D97-AF65-F5344CB8AC3E}">
        <p14:creationId xmlns:p14="http://schemas.microsoft.com/office/powerpoint/2010/main" val="2029198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9" name="Title 1"/>
          <p:cNvSpPr>
            <a:spLocks noGrp="1"/>
          </p:cNvSpPr>
          <p:nvPr>
            <p:ph type="title"/>
          </p:nvPr>
        </p:nvSpPr>
        <p:spPr>
          <a:xfrm>
            <a:off x="0" y="1121807"/>
            <a:ext cx="12312820" cy="1538643"/>
          </a:xfrm>
        </p:spPr>
        <p:txBody>
          <a:bodyPr>
            <a:normAutofit fontScale="90000"/>
          </a:bodyPr>
          <a:lstStyle/>
          <a:p>
            <a:pPr algn="ctr"/>
            <a:r>
              <a:rPr lang="en-US" sz="6200" dirty="0"/>
              <a:t>FINDINGS</a:t>
            </a:r>
            <a:br>
              <a:rPr lang="en-US" sz="6200" dirty="0"/>
            </a:br>
            <a:r>
              <a:rPr lang="en-US" sz="6200" dirty="0"/>
              <a:t>Practice placements/internships</a:t>
            </a:r>
            <a:br>
              <a:rPr lang="en-US" dirty="0"/>
            </a:br>
            <a:br>
              <a:rPr lang="en-US" dirty="0"/>
            </a:br>
            <a:endParaRPr lang="en-US" dirty="0"/>
          </a:p>
        </p:txBody>
      </p:sp>
      <p:sp>
        <p:nvSpPr>
          <p:cNvPr id="1048590" name="Content Placeholder 2"/>
          <p:cNvSpPr>
            <a:spLocks noGrp="1"/>
          </p:cNvSpPr>
          <p:nvPr>
            <p:ph idx="1"/>
          </p:nvPr>
        </p:nvSpPr>
        <p:spPr>
          <a:xfrm>
            <a:off x="439200" y="2660450"/>
            <a:ext cx="11448000" cy="3932258"/>
          </a:xfrm>
        </p:spPr>
        <p:txBody>
          <a:bodyPr vert="horz" lIns="91440" tIns="45720" rIns="91440" bIns="45720" rtlCol="0" anchor="t">
            <a:normAutofit/>
          </a:bodyPr>
          <a:lstStyle/>
          <a:p>
            <a:pPr algn="just">
              <a:lnSpc>
                <a:spcPct val="150000"/>
              </a:lnSpc>
              <a:spcAft>
                <a:spcPts val="800"/>
              </a:spcAft>
            </a:pPr>
            <a:r>
              <a:rPr lang="en-GB" sz="2400" dirty="0">
                <a:effectLst/>
                <a:latin typeface="Calibri" panose="020F0502020204030204" pitchFamily="34" charset="0"/>
                <a:ea typeface="Times New Roman" panose="02020603050405020304" pitchFamily="18" charset="0"/>
                <a:cs typeface="Calibri" panose="020F0502020204030204" pitchFamily="34" charset="0"/>
              </a:rPr>
              <a:t>Many new social workers gave insight into the importance of asking questions to experienced colleagues and the barriers to this. Experiences were shared around a lack of confidence to ask questions and to be able to reflect with the supervisor during the practice placement or internship. Also, time constraints where the supervisor and new social worker are busy due to the intensity of the job, insecurity of the students, and a lack of supervisor/supervisee relationship can make it difficult to ask questions confidently.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0926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9" name="Title 1"/>
          <p:cNvSpPr>
            <a:spLocks noGrp="1"/>
          </p:cNvSpPr>
          <p:nvPr>
            <p:ph type="title"/>
          </p:nvPr>
        </p:nvSpPr>
        <p:spPr>
          <a:xfrm>
            <a:off x="0" y="1121807"/>
            <a:ext cx="12312820" cy="1538643"/>
          </a:xfrm>
        </p:spPr>
        <p:txBody>
          <a:bodyPr>
            <a:normAutofit fontScale="90000"/>
          </a:bodyPr>
          <a:lstStyle/>
          <a:p>
            <a:pPr algn="ctr"/>
            <a:r>
              <a:rPr lang="en-US" sz="6200" dirty="0"/>
              <a:t>FINDINGS</a:t>
            </a:r>
            <a:br>
              <a:rPr lang="en-US" sz="6200" dirty="0"/>
            </a:br>
            <a:r>
              <a:rPr lang="en-US" sz="6200" dirty="0"/>
              <a:t>Practice placements/internships</a:t>
            </a:r>
            <a:br>
              <a:rPr lang="en-US" dirty="0"/>
            </a:br>
            <a:br>
              <a:rPr lang="en-US" dirty="0"/>
            </a:br>
            <a:endParaRPr lang="en-US" dirty="0"/>
          </a:p>
        </p:txBody>
      </p:sp>
      <p:sp>
        <p:nvSpPr>
          <p:cNvPr id="1048590" name="Content Placeholder 2"/>
          <p:cNvSpPr>
            <a:spLocks noGrp="1"/>
          </p:cNvSpPr>
          <p:nvPr>
            <p:ph idx="1"/>
          </p:nvPr>
        </p:nvSpPr>
        <p:spPr>
          <a:xfrm>
            <a:off x="439200" y="2660450"/>
            <a:ext cx="11448000" cy="3932258"/>
          </a:xfrm>
        </p:spPr>
        <p:txBody>
          <a:bodyPr vert="horz" lIns="91440" tIns="45720" rIns="91440" bIns="45720" rtlCol="0" anchor="t">
            <a:normAutofit lnSpcReduction="10000"/>
          </a:bodyPr>
          <a:lstStyle/>
          <a:p>
            <a:pPr indent="457200" algn="just">
              <a:lnSpc>
                <a:spcPct val="150000"/>
              </a:lnSpc>
              <a:spcAft>
                <a:spcPts val="800"/>
              </a:spcAft>
            </a:pPr>
            <a:r>
              <a:rPr lang="en-GB" sz="2400" i="1" dirty="0">
                <a:effectLst/>
                <a:latin typeface="Calibri" panose="020F0502020204030204" pitchFamily="34" charset="0"/>
                <a:ea typeface="Times New Roman" panose="02020603050405020304" pitchFamily="18" charset="0"/>
                <a:cs typeface="Calibri" panose="020F0502020204030204" pitchFamily="34" charset="0"/>
              </a:rPr>
              <a:t>“A curricular internship should not be seen as adding a fully operational human resource to the organization, the focus in curricular internships should always be on learning and both institution and faculty should have responsibility for this role.” (Portugal)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2400" dirty="0">
                <a:effectLst/>
                <a:latin typeface="Calibri" panose="020F0502020204030204" pitchFamily="34" charset="0"/>
                <a:ea typeface="Times New Roman" panose="02020603050405020304" pitchFamily="18" charset="0"/>
                <a:cs typeface="Calibri" panose="020F0502020204030204" pitchFamily="34" charset="0"/>
              </a:rPr>
              <a:t> Payment or subsidiary financing of practice placements of internships to enable the new social worker to live and fund their basic necessities was mentioned as a dire need.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442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37040-B1E7-4F4D-B065-AA6CC1BA05BC}"/>
              </a:ext>
            </a:extLst>
          </p:cNvPr>
          <p:cNvSpPr>
            <a:spLocks noGrp="1"/>
          </p:cNvSpPr>
          <p:nvPr>
            <p:ph type="title"/>
          </p:nvPr>
        </p:nvSpPr>
        <p:spPr>
          <a:xfrm>
            <a:off x="960120" y="1063154"/>
            <a:ext cx="10268712" cy="1700784"/>
          </a:xfrm>
        </p:spPr>
        <p:txBody>
          <a:bodyPr>
            <a:normAutofit fontScale="90000"/>
          </a:bodyPr>
          <a:lstStyle/>
          <a:p>
            <a:r>
              <a:rPr lang="en-US" dirty="0"/>
              <a:t>FINDINGS</a:t>
            </a:r>
            <a:br>
              <a:rPr lang="en-US" dirty="0"/>
            </a:br>
            <a:r>
              <a:rPr lang="en-US" dirty="0"/>
              <a:t>Job searching</a:t>
            </a:r>
            <a:br>
              <a:rPr lang="en-US" dirty="0"/>
            </a:br>
            <a:br>
              <a:rPr lang="en-US" dirty="0"/>
            </a:br>
            <a:endParaRPr lang="en-US" dirty="0"/>
          </a:p>
        </p:txBody>
      </p:sp>
      <p:sp>
        <p:nvSpPr>
          <p:cNvPr id="3" name="Content Placeholder 2">
            <a:extLst>
              <a:ext uri="{FF2B5EF4-FFF2-40B4-BE49-F238E27FC236}">
                <a16:creationId xmlns:a16="http://schemas.microsoft.com/office/drawing/2014/main" id="{92054FD1-88DF-4DFE-A900-DF362562ABA2}"/>
              </a:ext>
            </a:extLst>
          </p:cNvPr>
          <p:cNvSpPr>
            <a:spLocks noGrp="1"/>
          </p:cNvSpPr>
          <p:nvPr>
            <p:ph idx="1"/>
          </p:nvPr>
        </p:nvSpPr>
        <p:spPr>
          <a:xfrm>
            <a:off x="494454" y="2587752"/>
            <a:ext cx="10946044" cy="3932258"/>
          </a:xfrm>
        </p:spPr>
        <p:txBody>
          <a:bodyPr vert="horz" lIns="91440" tIns="45720" rIns="91440" bIns="45720" rtlCol="0" anchor="t">
            <a:normAutofit/>
          </a:bodyPr>
          <a:lstStyle/>
          <a:p>
            <a:pPr algn="just"/>
            <a:r>
              <a:rPr lang="en-US" sz="2800" b="1" dirty="0">
                <a:latin typeface="Calibri" panose="020F0502020204030204" pitchFamily="34" charset="0"/>
                <a:ea typeface="Calibri" panose="020F0502020204030204" pitchFamily="34" charset="0"/>
                <a:cs typeface="Calibri" panose="020F0502020204030204" pitchFamily="34" charset="0"/>
              </a:rPr>
              <a:t>Difficulties:</a:t>
            </a:r>
            <a:endParaRPr lang="pt-PT" sz="2800" b="1" dirty="0">
              <a:latin typeface="Calibri" panose="020F0502020204030204" pitchFamily="34" charset="0"/>
              <a:ea typeface="Calibri" panose="020F0502020204030204" pitchFamily="34" charset="0"/>
              <a:cs typeface="Calibri" panose="020F0502020204030204" pitchFamily="34" charset="0"/>
            </a:endParaRPr>
          </a:p>
          <a:p>
            <a:pPr marL="457200" indent="-457200" algn="just">
              <a:buChar char="•"/>
            </a:pPr>
            <a:r>
              <a:rPr lang="en-US" sz="2400" dirty="0" err="1">
                <a:latin typeface="Calibri" panose="020F0502020204030204" pitchFamily="34" charset="0"/>
                <a:ea typeface="Calibri" panose="020F0502020204030204" pitchFamily="34" charset="0"/>
                <a:cs typeface="Calibri" panose="020F0502020204030204" pitchFamily="34" charset="0"/>
              </a:rPr>
              <a:t>Organisations</a:t>
            </a:r>
            <a:r>
              <a:rPr lang="en-US" sz="2400" dirty="0">
                <a:latin typeface="Calibri" panose="020F0502020204030204" pitchFamily="34" charset="0"/>
                <a:ea typeface="Calibri" panose="020F0502020204030204" pitchFamily="34" charset="0"/>
                <a:cs typeface="Calibri" panose="020F0502020204030204" pitchFamily="34" charset="0"/>
              </a:rPr>
              <a:t> largely offering short term contracts to new social workers</a:t>
            </a:r>
          </a:p>
          <a:p>
            <a:pPr marL="457200" indent="-457200" algn="just">
              <a:buChar char="•"/>
            </a:pPr>
            <a:r>
              <a:rPr lang="en-US" sz="2400" dirty="0">
                <a:latin typeface="Calibri" panose="020F0502020204030204" pitchFamily="34" charset="0"/>
                <a:ea typeface="Calibri" panose="020F0502020204030204" pitchFamily="34" charset="0"/>
                <a:cs typeface="Calibri" panose="020F0502020204030204" pitchFamily="34" charset="0"/>
              </a:rPr>
              <a:t>Employers requiring experience in the role, which is difficult, if not impossible, to obtain</a:t>
            </a:r>
          </a:p>
          <a:p>
            <a:pPr marL="457200" indent="-457200" algn="just">
              <a:buChar char="•"/>
            </a:pPr>
            <a:r>
              <a:rPr lang="en-US" sz="2400" dirty="0">
                <a:latin typeface="Calibri" panose="020F0502020204030204" pitchFamily="34" charset="0"/>
                <a:ea typeface="Calibri" panose="020F0502020204030204" pitchFamily="34" charset="0"/>
                <a:cs typeface="Calibri" panose="020F0502020204030204" pitchFamily="34" charset="0"/>
              </a:rPr>
              <a:t>Discrimination in job finding based on age, disability and gender</a:t>
            </a:r>
          </a:p>
          <a:p>
            <a:pPr marL="457200" indent="-457200" algn="just">
              <a:buChar char="•"/>
            </a:pPr>
            <a:r>
              <a:rPr lang="en-US" sz="2400" dirty="0">
                <a:latin typeface="Calibri" panose="020F0502020204030204" pitchFamily="34" charset="0"/>
                <a:ea typeface="Calibri" panose="020F0502020204030204" pitchFamily="34" charset="0"/>
                <a:cs typeface="Calibri" panose="020F0502020204030204" pitchFamily="34" charset="0"/>
              </a:rPr>
              <a:t>In some countries new workers feel tempted into poorly paid jobs in order to gain experience.</a:t>
            </a:r>
          </a:p>
        </p:txBody>
      </p:sp>
    </p:spTree>
    <p:extLst>
      <p:ext uri="{BB962C8B-B14F-4D97-AF65-F5344CB8AC3E}">
        <p14:creationId xmlns:p14="http://schemas.microsoft.com/office/powerpoint/2010/main" val="3674089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EC299-C88E-687D-842D-A7E3BA1B451F}"/>
              </a:ext>
            </a:extLst>
          </p:cNvPr>
          <p:cNvSpPr>
            <a:spLocks noGrp="1"/>
          </p:cNvSpPr>
          <p:nvPr>
            <p:ph type="title"/>
          </p:nvPr>
        </p:nvSpPr>
        <p:spPr>
          <a:xfrm>
            <a:off x="832301" y="1114227"/>
            <a:ext cx="10268712" cy="1700784"/>
          </a:xfrm>
        </p:spPr>
        <p:txBody>
          <a:bodyPr>
            <a:normAutofit fontScale="90000"/>
          </a:bodyPr>
          <a:lstStyle/>
          <a:p>
            <a:r>
              <a:rPr lang="en-US" dirty="0"/>
              <a:t>FINDINGS</a:t>
            </a:r>
            <a:br>
              <a:rPr lang="en-US" dirty="0"/>
            </a:br>
            <a:r>
              <a:rPr lang="en-US" dirty="0">
                <a:ea typeface="+mn-lt"/>
                <a:cs typeface="+mn-lt"/>
              </a:rPr>
              <a:t>Support in employment</a:t>
            </a:r>
            <a:br>
              <a:rPr lang="en-US" dirty="0">
                <a:ea typeface="+mn-lt"/>
                <a:cs typeface="+mn-lt"/>
              </a:rPr>
            </a:br>
            <a:br>
              <a:rPr lang="en-US" dirty="0"/>
            </a:br>
            <a:endParaRPr lang="en-GB" dirty="0"/>
          </a:p>
        </p:txBody>
      </p:sp>
      <p:pic>
        <p:nvPicPr>
          <p:cNvPr id="4" name="Content Placeholder 3" descr="Chart, bar chart&#10;&#10;Description automatically generated">
            <a:extLst>
              <a:ext uri="{FF2B5EF4-FFF2-40B4-BE49-F238E27FC236}">
                <a16:creationId xmlns:a16="http://schemas.microsoft.com/office/drawing/2014/main" id="{A95E6859-EE1D-D046-A31A-EDB18C5504D4}"/>
              </a:ext>
            </a:extLst>
          </p:cNvPr>
          <p:cNvPicPr>
            <a:picLocks noGrp="1" noChangeAspect="1"/>
          </p:cNvPicPr>
          <p:nvPr>
            <p:ph idx="1"/>
          </p:nvPr>
        </p:nvPicPr>
        <p:blipFill>
          <a:blip r:embed="rId3"/>
          <a:stretch>
            <a:fillRect/>
          </a:stretch>
        </p:blipFill>
        <p:spPr>
          <a:xfrm>
            <a:off x="2291024" y="2378027"/>
            <a:ext cx="7417359" cy="4377076"/>
          </a:xfrm>
          <a:prstGeom prst="rect">
            <a:avLst/>
          </a:prstGeom>
        </p:spPr>
      </p:pic>
    </p:spTree>
    <p:extLst>
      <p:ext uri="{BB962C8B-B14F-4D97-AF65-F5344CB8AC3E}">
        <p14:creationId xmlns:p14="http://schemas.microsoft.com/office/powerpoint/2010/main" val="2681992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37040-B1E7-4F4D-B065-AA6CC1BA05BC}"/>
              </a:ext>
            </a:extLst>
          </p:cNvPr>
          <p:cNvSpPr>
            <a:spLocks noGrp="1"/>
          </p:cNvSpPr>
          <p:nvPr>
            <p:ph type="title"/>
          </p:nvPr>
        </p:nvSpPr>
        <p:spPr>
          <a:xfrm>
            <a:off x="960120" y="1185704"/>
            <a:ext cx="10268712" cy="1700784"/>
          </a:xfrm>
        </p:spPr>
        <p:txBody>
          <a:bodyPr>
            <a:normAutofit fontScale="90000"/>
          </a:bodyPr>
          <a:lstStyle/>
          <a:p>
            <a:r>
              <a:rPr lang="en-US" dirty="0"/>
              <a:t>FINDINGS</a:t>
            </a:r>
            <a:br>
              <a:rPr lang="en-US" dirty="0"/>
            </a:br>
            <a:r>
              <a:rPr lang="en-US" dirty="0">
                <a:ea typeface="+mn-lt"/>
                <a:cs typeface="+mn-lt"/>
              </a:rPr>
              <a:t>Support in employment</a:t>
            </a:r>
            <a:br>
              <a:rPr lang="en-US" dirty="0">
                <a:ea typeface="+mn-lt"/>
                <a:cs typeface="+mn-lt"/>
              </a:rPr>
            </a:br>
            <a:br>
              <a:rPr lang="en-US" dirty="0"/>
            </a:br>
            <a:endParaRPr lang="en-US" dirty="0"/>
          </a:p>
        </p:txBody>
      </p:sp>
      <p:sp>
        <p:nvSpPr>
          <p:cNvPr id="3" name="Content Placeholder 2">
            <a:extLst>
              <a:ext uri="{FF2B5EF4-FFF2-40B4-BE49-F238E27FC236}">
                <a16:creationId xmlns:a16="http://schemas.microsoft.com/office/drawing/2014/main" id="{92054FD1-88DF-4DFE-A900-DF362562ABA2}"/>
              </a:ext>
            </a:extLst>
          </p:cNvPr>
          <p:cNvSpPr>
            <a:spLocks noGrp="1"/>
          </p:cNvSpPr>
          <p:nvPr>
            <p:ph idx="1"/>
          </p:nvPr>
        </p:nvSpPr>
        <p:spPr>
          <a:xfrm>
            <a:off x="350520" y="2587752"/>
            <a:ext cx="11377845" cy="4059258"/>
          </a:xfrm>
        </p:spPr>
        <p:txBody>
          <a:bodyPr vert="horz" lIns="91440" tIns="45720" rIns="91440" bIns="45720" rtlCol="0" anchor="t">
            <a:normAutofit fontScale="55000" lnSpcReduction="20000"/>
          </a:bodyPr>
          <a:lstStyle/>
          <a:p>
            <a:pPr marL="285750" indent="-285750">
              <a:buFont typeface="Arial"/>
              <a:buChar char="•"/>
            </a:pPr>
            <a:r>
              <a:rPr lang="en-US" b="1" dirty="0">
                <a:latin typeface="Euphemia"/>
                <a:ea typeface="+mn-lt"/>
                <a:cs typeface="+mn-lt"/>
              </a:rPr>
              <a:t>Intervision</a:t>
            </a:r>
            <a:endParaRPr lang="pt-PT" b="1" dirty="0">
              <a:latin typeface="Euphemia"/>
            </a:endParaRPr>
          </a:p>
          <a:p>
            <a:r>
              <a:rPr lang="en-US" i="1" dirty="0">
                <a:latin typeface="Euphemia"/>
                <a:ea typeface="+mn-lt"/>
                <a:cs typeface="+mn-lt"/>
              </a:rPr>
              <a:t>“Intervision is vital. Reflecting on one's own actions and uncertainties must be able to be addressed in a protected setting for further development” (Austria) </a:t>
            </a:r>
            <a:endParaRPr lang="en-US" i="1">
              <a:latin typeface="Euphemia"/>
            </a:endParaRPr>
          </a:p>
          <a:p>
            <a:pPr marL="285750" indent="-285750">
              <a:buFont typeface="Arial"/>
              <a:buChar char="•"/>
            </a:pPr>
            <a:r>
              <a:rPr lang="en-US" b="1" dirty="0">
                <a:latin typeface="Euphemia"/>
                <a:ea typeface="+mn-lt"/>
                <a:cs typeface="+mn-lt"/>
              </a:rPr>
              <a:t>Peer support </a:t>
            </a:r>
            <a:endParaRPr lang="en-US" b="1">
              <a:latin typeface="Euphemia"/>
            </a:endParaRPr>
          </a:p>
          <a:p>
            <a:r>
              <a:rPr lang="en-US" i="1" dirty="0">
                <a:latin typeface="Euphemia"/>
                <a:ea typeface="+mn-lt"/>
                <a:cs typeface="+mn-lt"/>
              </a:rPr>
              <a:t>“Where there is a qualified social worker in the workplace then employment support is much better.” (Armenia) </a:t>
            </a:r>
            <a:endParaRPr lang="en-US" i="1">
              <a:latin typeface="Euphemia"/>
            </a:endParaRPr>
          </a:p>
          <a:p>
            <a:pPr marL="285750" indent="-285750">
              <a:buFont typeface="Arial"/>
              <a:buChar char="•"/>
            </a:pPr>
            <a:r>
              <a:rPr lang="en-US" b="1" dirty="0">
                <a:latin typeface="Euphemia"/>
                <a:ea typeface="+mn-lt"/>
                <a:cs typeface="+mn-lt"/>
              </a:rPr>
              <a:t>Supervision</a:t>
            </a:r>
            <a:endParaRPr lang="en-US" b="1" dirty="0">
              <a:latin typeface="Euphemia"/>
            </a:endParaRPr>
          </a:p>
          <a:p>
            <a:r>
              <a:rPr lang="en-US" i="1" dirty="0">
                <a:latin typeface="Euphemia"/>
                <a:ea typeface="+mn-lt"/>
                <a:cs typeface="+mn-lt"/>
              </a:rPr>
              <a:t>“There is a need for more emotionally supportive supervision” (Italy) </a:t>
            </a:r>
            <a:endParaRPr lang="en-US" i="1">
              <a:latin typeface="Euphemia"/>
            </a:endParaRPr>
          </a:p>
          <a:p>
            <a:pPr marL="285750" indent="-285750">
              <a:buFont typeface="Arial"/>
              <a:buChar char="•"/>
            </a:pPr>
            <a:r>
              <a:rPr lang="en-US" b="1" dirty="0">
                <a:latin typeface="Euphemia"/>
                <a:ea typeface="+mn-lt"/>
                <a:cs typeface="+mn-lt"/>
              </a:rPr>
              <a:t>Further training</a:t>
            </a:r>
            <a:endParaRPr lang="en-US" b="1" dirty="0">
              <a:latin typeface="Euphemia"/>
            </a:endParaRPr>
          </a:p>
          <a:p>
            <a:r>
              <a:rPr lang="en-US" i="1" dirty="0">
                <a:latin typeface="Euphemia"/>
                <a:ea typeface="+mn-lt"/>
                <a:cs typeface="+mn-lt"/>
              </a:rPr>
              <a:t>“… not many trainings and webinars are conducted in the field of social work. At this stage, in addition to university education in Georgia, webinars and rarely trainings are offered by the Georgian Association of Social Workers only, which is not enough actually, but there is a real need.” (Georgia) </a:t>
            </a:r>
            <a:endParaRPr lang="en-US" i="1">
              <a:latin typeface="Euphemia"/>
            </a:endParaRPr>
          </a:p>
          <a:p>
            <a:pPr marL="285750" indent="-285750">
              <a:buFont typeface="Arial"/>
              <a:buChar char="•"/>
            </a:pPr>
            <a:r>
              <a:rPr lang="en-US" b="1" dirty="0">
                <a:latin typeface="Euphemia"/>
                <a:ea typeface="+mn-lt"/>
                <a:cs typeface="+mn-lt"/>
              </a:rPr>
              <a:t>Caseload or workload reduction</a:t>
            </a:r>
            <a:endParaRPr lang="en-US" b="1" dirty="0">
              <a:latin typeface="Euphemia"/>
            </a:endParaRPr>
          </a:p>
          <a:p>
            <a:r>
              <a:rPr lang="en-US" i="1" dirty="0">
                <a:latin typeface="Euphemia"/>
                <a:ea typeface="+mn-lt"/>
                <a:cs typeface="+mn-lt"/>
              </a:rPr>
              <a:t>“Do not start with a full caseload at the beginning!! If not, people are leaving after one year.” (Netherlands) </a:t>
            </a:r>
            <a:endParaRPr lang="en-US" i="1">
              <a:latin typeface="Euphemia"/>
            </a:endParaRPr>
          </a:p>
          <a:p>
            <a:endParaRPr lang="en-US" dirty="0">
              <a:latin typeface="Euphemia"/>
            </a:endParaRPr>
          </a:p>
        </p:txBody>
      </p:sp>
    </p:spTree>
    <p:extLst>
      <p:ext uri="{BB962C8B-B14F-4D97-AF65-F5344CB8AC3E}">
        <p14:creationId xmlns:p14="http://schemas.microsoft.com/office/powerpoint/2010/main" val="3513089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37040-B1E7-4F4D-B065-AA6CC1BA05BC}"/>
              </a:ext>
            </a:extLst>
          </p:cNvPr>
          <p:cNvSpPr>
            <a:spLocks noGrp="1"/>
          </p:cNvSpPr>
          <p:nvPr>
            <p:ph type="title"/>
          </p:nvPr>
        </p:nvSpPr>
        <p:spPr>
          <a:xfrm>
            <a:off x="960120" y="1185704"/>
            <a:ext cx="10268712" cy="1700784"/>
          </a:xfrm>
        </p:spPr>
        <p:txBody>
          <a:bodyPr>
            <a:normAutofit fontScale="90000"/>
          </a:bodyPr>
          <a:lstStyle/>
          <a:p>
            <a:r>
              <a:rPr lang="en-US" dirty="0"/>
              <a:t>FINDINGS</a:t>
            </a:r>
            <a:br>
              <a:rPr lang="en-US" dirty="0"/>
            </a:br>
            <a:r>
              <a:rPr lang="en-US" dirty="0">
                <a:ea typeface="+mn-lt"/>
                <a:cs typeface="+mn-lt"/>
              </a:rPr>
              <a:t>Support in employment</a:t>
            </a:r>
            <a:br>
              <a:rPr lang="en-US" dirty="0">
                <a:ea typeface="+mn-lt"/>
                <a:cs typeface="+mn-lt"/>
              </a:rPr>
            </a:br>
            <a:br>
              <a:rPr lang="en-US" dirty="0"/>
            </a:br>
            <a:endParaRPr lang="en-US" dirty="0"/>
          </a:p>
        </p:txBody>
      </p:sp>
      <p:sp>
        <p:nvSpPr>
          <p:cNvPr id="3" name="Content Placeholder 2">
            <a:extLst>
              <a:ext uri="{FF2B5EF4-FFF2-40B4-BE49-F238E27FC236}">
                <a16:creationId xmlns:a16="http://schemas.microsoft.com/office/drawing/2014/main" id="{92054FD1-88DF-4DFE-A900-DF362562ABA2}"/>
              </a:ext>
            </a:extLst>
          </p:cNvPr>
          <p:cNvSpPr>
            <a:spLocks noGrp="1"/>
          </p:cNvSpPr>
          <p:nvPr>
            <p:ph idx="1"/>
          </p:nvPr>
        </p:nvSpPr>
        <p:spPr>
          <a:xfrm>
            <a:off x="350520" y="2587752"/>
            <a:ext cx="11377845" cy="4059258"/>
          </a:xfrm>
        </p:spPr>
        <p:txBody>
          <a:bodyPr vert="horz" lIns="91440" tIns="45720" rIns="91440" bIns="45720" rtlCol="0" anchor="t">
            <a:normAutofit/>
          </a:bodyPr>
          <a:lstStyle/>
          <a:p>
            <a:pPr marL="285750" indent="-285750">
              <a:buFont typeface="Arial"/>
              <a:buChar char="•"/>
            </a:pPr>
            <a:r>
              <a:rPr lang="en-US" sz="1400" b="1" dirty="0">
                <a:latin typeface="Euphemia"/>
                <a:ea typeface="+mn-lt"/>
                <a:cs typeface="+mn-lt"/>
              </a:rPr>
              <a:t>A formal induction</a:t>
            </a:r>
            <a:endParaRPr lang="en-US" sz="1400" b="1" dirty="0">
              <a:latin typeface="Euphemia"/>
            </a:endParaRPr>
          </a:p>
          <a:p>
            <a:r>
              <a:rPr lang="en-US" sz="1400" i="1" dirty="0">
                <a:latin typeface="Euphemia"/>
                <a:ea typeface="+mn-lt"/>
                <a:cs typeface="+mn-lt"/>
              </a:rPr>
              <a:t>“There should be an integration process inside the institution upon the arrival of the new professional, in order to explain his/her role and functions.” (Portugal)</a:t>
            </a:r>
            <a:r>
              <a:rPr lang="en-US" sz="1400" dirty="0">
                <a:latin typeface="Euphemia"/>
                <a:ea typeface="+mn-lt"/>
                <a:cs typeface="+mn-lt"/>
              </a:rPr>
              <a:t> </a:t>
            </a:r>
            <a:endParaRPr lang="en-US" sz="1400" dirty="0">
              <a:latin typeface="Euphemia"/>
            </a:endParaRPr>
          </a:p>
          <a:p>
            <a:pPr marL="285750" indent="-285750">
              <a:buFont typeface="Arial"/>
              <a:buChar char="•"/>
            </a:pPr>
            <a:r>
              <a:rPr lang="en-US" sz="1400" b="1" dirty="0">
                <a:latin typeface="Euphemia"/>
                <a:ea typeface="+mn-lt"/>
                <a:cs typeface="+mn-lt"/>
              </a:rPr>
              <a:t>Shadowing and mentoring</a:t>
            </a:r>
            <a:endParaRPr lang="en-US" sz="1400" b="1" dirty="0">
              <a:latin typeface="Euphemia"/>
            </a:endParaRPr>
          </a:p>
          <a:p>
            <a:r>
              <a:rPr lang="en-US" sz="1400" i="1" dirty="0">
                <a:latin typeface="Euphemia"/>
                <a:ea typeface="+mn-lt"/>
                <a:cs typeface="+mn-lt"/>
              </a:rPr>
              <a:t>“In general, I find the principle of a buddy or mentor very helpful and positive. But I think it depends on how it's done, and of course it's also a bit of luck how well they get along.” (Austria) </a:t>
            </a:r>
            <a:endParaRPr lang="en-US" sz="1400" i="1" dirty="0">
              <a:latin typeface="Euphemia"/>
            </a:endParaRPr>
          </a:p>
          <a:p>
            <a:pPr marL="285750" indent="-285750">
              <a:buFont typeface="Arial"/>
              <a:buChar char="•"/>
            </a:pPr>
            <a:r>
              <a:rPr lang="en-US" sz="1400" b="1" i="1" dirty="0">
                <a:latin typeface="Euphemia"/>
                <a:ea typeface="+mn-lt"/>
                <a:cs typeface="+mn-lt"/>
              </a:rPr>
              <a:t>Coaching</a:t>
            </a:r>
            <a:endParaRPr lang="en-US" sz="1400" b="1" i="1" dirty="0">
              <a:latin typeface="Euphemia"/>
            </a:endParaRPr>
          </a:p>
          <a:p>
            <a:r>
              <a:rPr lang="en-US" sz="1400" i="1" dirty="0">
                <a:latin typeface="Euphemia"/>
                <a:ea typeface="+mn-lt"/>
                <a:cs typeface="+mn-lt"/>
              </a:rPr>
              <a:t>“It would be helpful to practice with a job coach to see what kind of qualities someone possesses besides the regular social work diploma (…) it leads to social workers speaking up for what they think are good ideas, instead of sticking to the education curriculum or to processes that are actually outdated.” (Netherlands) </a:t>
            </a:r>
            <a:endParaRPr lang="en-US" sz="1400" i="1" dirty="0">
              <a:latin typeface="Euphemia"/>
            </a:endParaRPr>
          </a:p>
          <a:p>
            <a:pPr marL="285750" indent="-285750">
              <a:buFont typeface="Arial"/>
              <a:buChar char="•"/>
            </a:pPr>
            <a:r>
              <a:rPr lang="en-US" sz="1400" b="1" dirty="0">
                <a:latin typeface="Euphemia"/>
                <a:ea typeface="+mn-lt"/>
                <a:cs typeface="+mn-lt"/>
              </a:rPr>
              <a:t>Opportunities for reflection and reflexivity</a:t>
            </a:r>
            <a:endParaRPr lang="en-US" sz="1400" b="1" dirty="0">
              <a:latin typeface="Euphemia"/>
            </a:endParaRPr>
          </a:p>
          <a:p>
            <a:r>
              <a:rPr lang="en-US" sz="1400" i="1" dirty="0">
                <a:latin typeface="Euphemia"/>
                <a:ea typeface="+mn-lt"/>
                <a:cs typeface="+mn-lt"/>
              </a:rPr>
              <a:t>“Opportunities to reflect and getting to know myself as an individual really helped me.” (The Netherlands) </a:t>
            </a:r>
            <a:endParaRPr lang="en-US" sz="1400" i="1">
              <a:latin typeface="Euphemia"/>
            </a:endParaRPr>
          </a:p>
        </p:txBody>
      </p:sp>
    </p:spTree>
    <p:extLst>
      <p:ext uri="{BB962C8B-B14F-4D97-AF65-F5344CB8AC3E}">
        <p14:creationId xmlns:p14="http://schemas.microsoft.com/office/powerpoint/2010/main" val="658910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37040-B1E7-4F4D-B065-AA6CC1BA05BC}"/>
              </a:ext>
            </a:extLst>
          </p:cNvPr>
          <p:cNvSpPr>
            <a:spLocks noGrp="1"/>
          </p:cNvSpPr>
          <p:nvPr>
            <p:ph type="title"/>
          </p:nvPr>
        </p:nvSpPr>
        <p:spPr>
          <a:xfrm>
            <a:off x="960120" y="886968"/>
            <a:ext cx="10268712" cy="1700784"/>
          </a:xfrm>
        </p:spPr>
        <p:txBody>
          <a:bodyPr>
            <a:noAutofit/>
          </a:bodyPr>
          <a:lstStyle/>
          <a:p>
            <a:r>
              <a:rPr lang="en-US" sz="4800" dirty="0"/>
              <a:t>FINDINGS</a:t>
            </a:r>
            <a:br>
              <a:rPr lang="en-US" sz="4800" dirty="0"/>
            </a:br>
            <a:r>
              <a:rPr lang="en-US" sz="4400" dirty="0">
                <a:ea typeface="+mn-lt"/>
                <a:cs typeface="+mn-lt"/>
              </a:rPr>
              <a:t>Federation support and national and international guidance</a:t>
            </a:r>
            <a:br>
              <a:rPr lang="en-US" sz="4800" dirty="0">
                <a:ea typeface="+mn-lt"/>
                <a:cs typeface="+mn-lt"/>
              </a:rPr>
            </a:br>
            <a:br>
              <a:rPr lang="en-US" sz="4800" dirty="0"/>
            </a:br>
            <a:endParaRPr lang="en-US" sz="4800" dirty="0"/>
          </a:p>
        </p:txBody>
      </p:sp>
      <p:sp>
        <p:nvSpPr>
          <p:cNvPr id="5" name="Retângulo: Cantos Arredondados 4">
            <a:extLst>
              <a:ext uri="{FF2B5EF4-FFF2-40B4-BE49-F238E27FC236}">
                <a16:creationId xmlns:a16="http://schemas.microsoft.com/office/drawing/2014/main" id="{3D71718D-0939-4171-9C6B-D097E430CCBA}"/>
              </a:ext>
            </a:extLst>
          </p:cNvPr>
          <p:cNvSpPr/>
          <p:nvPr/>
        </p:nvSpPr>
        <p:spPr>
          <a:xfrm>
            <a:off x="958970" y="3935403"/>
            <a:ext cx="10270066" cy="914400"/>
          </a:xfrm>
          <a:prstGeom prst="round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Euphemia"/>
                <a:ea typeface="+mn-lt"/>
                <a:cs typeface="+mn-lt"/>
              </a:rPr>
              <a:t>“There is not enough information about the role of the college of social workers, its functions and its ideas for the profession.” (Italy)</a:t>
            </a:r>
            <a:endParaRPr kumimoji="0" lang="pt-PT" sz="1800" b="0" i="0" u="none" strike="noStrike" kern="1200" cap="none" spc="0" normalizeH="0" baseline="0" noProof="0" dirty="0">
              <a:ln>
                <a:noFill/>
              </a:ln>
              <a:solidFill>
                <a:srgbClr val="000000"/>
              </a:solidFill>
              <a:effectLst/>
              <a:uLnTx/>
              <a:uFillTx/>
              <a:latin typeface="Euphemia"/>
              <a:ea typeface="+mn-lt"/>
              <a:cs typeface="+mn-lt"/>
            </a:endParaRPr>
          </a:p>
        </p:txBody>
      </p:sp>
      <p:sp>
        <p:nvSpPr>
          <p:cNvPr id="7" name="Retângulo: Cantos Arredondados 6">
            <a:extLst>
              <a:ext uri="{FF2B5EF4-FFF2-40B4-BE49-F238E27FC236}">
                <a16:creationId xmlns:a16="http://schemas.microsoft.com/office/drawing/2014/main" id="{3A35899C-41D1-45DC-81C1-5463967DF650}"/>
              </a:ext>
            </a:extLst>
          </p:cNvPr>
          <p:cNvSpPr/>
          <p:nvPr/>
        </p:nvSpPr>
        <p:spPr>
          <a:xfrm>
            <a:off x="872705" y="2813969"/>
            <a:ext cx="10270066" cy="914400"/>
          </a:xfrm>
          <a:prstGeom prst="round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Euphemia"/>
                <a:ea typeface="+mn-lt"/>
                <a:cs typeface="+mn-lt"/>
              </a:rPr>
              <a:t>“I only know the student association, </a:t>
            </a:r>
            <a:r>
              <a:rPr kumimoji="0" lang="en-US" sz="1800" b="0" i="0" u="none" strike="noStrike" kern="1200" cap="none" spc="0" normalizeH="0" baseline="0" noProof="0" dirty="0" err="1">
                <a:ln>
                  <a:noFill/>
                </a:ln>
                <a:solidFill>
                  <a:srgbClr val="000000"/>
                </a:solidFill>
                <a:effectLst/>
                <a:uLnTx/>
                <a:uFillTx/>
                <a:latin typeface="Euphemia"/>
                <a:ea typeface="+mn-lt"/>
                <a:cs typeface="+mn-lt"/>
              </a:rPr>
              <a:t>haha</a:t>
            </a:r>
            <a:r>
              <a:rPr kumimoji="0" lang="en-US" sz="1800" b="0" i="0" u="none" strike="noStrike" kern="1200" cap="none" spc="0" normalizeH="0" baseline="0" noProof="0" dirty="0">
                <a:ln>
                  <a:noFill/>
                </a:ln>
                <a:solidFill>
                  <a:srgbClr val="000000"/>
                </a:solidFill>
                <a:effectLst/>
                <a:uLnTx/>
                <a:uFillTx/>
                <a:latin typeface="Euphemia"/>
                <a:ea typeface="+mn-lt"/>
                <a:cs typeface="+mn-lt"/>
              </a:rPr>
              <a:t>. We heard about it during my work now (never during studies), but never felt like it was needed, or I should invest.” (Netherlands)</a:t>
            </a:r>
            <a:endParaRPr kumimoji="0" lang="pt-PT" sz="1800" b="0" i="0" u="none" strike="noStrike" kern="1200" cap="none" spc="0" normalizeH="0" baseline="0" noProof="0" dirty="0">
              <a:ln>
                <a:noFill/>
              </a:ln>
              <a:solidFill>
                <a:srgbClr val="000000"/>
              </a:solidFill>
              <a:effectLst/>
              <a:uLnTx/>
              <a:uFillTx/>
              <a:latin typeface="Euphemia"/>
              <a:ea typeface="+mn-lt"/>
              <a:cs typeface="+mn-lt"/>
            </a:endParaRPr>
          </a:p>
        </p:txBody>
      </p:sp>
      <p:sp>
        <p:nvSpPr>
          <p:cNvPr id="8" name="Retângulo: Cantos Arredondados 7">
            <a:extLst>
              <a:ext uri="{FF2B5EF4-FFF2-40B4-BE49-F238E27FC236}">
                <a16:creationId xmlns:a16="http://schemas.microsoft.com/office/drawing/2014/main" id="{AE8793FD-81F3-4CD8-9FF3-8BE2F94D323C}"/>
              </a:ext>
            </a:extLst>
          </p:cNvPr>
          <p:cNvSpPr/>
          <p:nvPr/>
        </p:nvSpPr>
        <p:spPr>
          <a:xfrm>
            <a:off x="958970" y="5114346"/>
            <a:ext cx="10270066" cy="914400"/>
          </a:xfrm>
          <a:prstGeom prst="round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Euphemia"/>
                <a:ea typeface="+mn-lt"/>
                <a:cs typeface="+mn-lt"/>
              </a:rPr>
              <a:t>“Annual fees are high, and you don’t know where the money is spent.” (Anonymous)</a:t>
            </a:r>
            <a:endParaRPr kumimoji="0" lang="pt-PT" sz="1800" b="0" i="0" u="none" strike="noStrike" kern="1200" cap="none" spc="0" normalizeH="0" baseline="0" noProof="0" dirty="0">
              <a:ln>
                <a:noFill/>
              </a:ln>
              <a:solidFill>
                <a:srgbClr val="000000"/>
              </a:solidFill>
              <a:effectLst/>
              <a:uLnTx/>
              <a:uFillTx/>
              <a:latin typeface="Euphemia"/>
              <a:ea typeface="+mn-lt"/>
              <a:cs typeface="+mn-lt"/>
            </a:endParaRPr>
          </a:p>
        </p:txBody>
      </p:sp>
    </p:spTree>
    <p:extLst>
      <p:ext uri="{BB962C8B-B14F-4D97-AF65-F5344CB8AC3E}">
        <p14:creationId xmlns:p14="http://schemas.microsoft.com/office/powerpoint/2010/main" val="2019067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37040-B1E7-4F4D-B065-AA6CC1BA05BC}"/>
              </a:ext>
            </a:extLst>
          </p:cNvPr>
          <p:cNvSpPr>
            <a:spLocks noGrp="1"/>
          </p:cNvSpPr>
          <p:nvPr>
            <p:ph type="title"/>
          </p:nvPr>
        </p:nvSpPr>
        <p:spPr>
          <a:xfrm>
            <a:off x="706120" y="1156014"/>
            <a:ext cx="11022245" cy="1700784"/>
          </a:xfrm>
        </p:spPr>
        <p:txBody>
          <a:bodyPr>
            <a:normAutofit fontScale="90000"/>
          </a:bodyPr>
          <a:lstStyle/>
          <a:p>
            <a:r>
              <a:rPr lang="en-US" dirty="0"/>
              <a:t>FINDINGS</a:t>
            </a:r>
            <a:br>
              <a:rPr lang="en-US" dirty="0"/>
            </a:br>
            <a:r>
              <a:rPr lang="en-US" dirty="0">
                <a:ea typeface="+mn-lt"/>
                <a:cs typeface="+mn-lt"/>
              </a:rPr>
              <a:t>COVID-19 impact on transition</a:t>
            </a:r>
            <a:br>
              <a:rPr lang="en-US" dirty="0"/>
            </a:br>
            <a:br>
              <a:rPr lang="en-US" dirty="0"/>
            </a:br>
            <a:endParaRPr lang="en-US" dirty="0"/>
          </a:p>
        </p:txBody>
      </p:sp>
      <p:sp>
        <p:nvSpPr>
          <p:cNvPr id="3" name="Content Placeholder 2">
            <a:extLst>
              <a:ext uri="{FF2B5EF4-FFF2-40B4-BE49-F238E27FC236}">
                <a16:creationId xmlns:a16="http://schemas.microsoft.com/office/drawing/2014/main" id="{92054FD1-88DF-4DFE-A900-DF362562ABA2}"/>
              </a:ext>
            </a:extLst>
          </p:cNvPr>
          <p:cNvSpPr>
            <a:spLocks noGrp="1"/>
          </p:cNvSpPr>
          <p:nvPr>
            <p:ph sz="half" idx="1"/>
          </p:nvPr>
        </p:nvSpPr>
        <p:spPr/>
        <p:txBody>
          <a:bodyPr vert="horz" lIns="91440" tIns="45720" rIns="91440" bIns="45720" rtlCol="0" anchor="t">
            <a:normAutofit fontScale="62500" lnSpcReduction="20000"/>
          </a:bodyPr>
          <a:lstStyle/>
          <a:p>
            <a:r>
              <a:rPr lang="en-US" b="1" dirty="0">
                <a:ea typeface="+mn-lt"/>
                <a:cs typeface="+mn-lt"/>
              </a:rPr>
              <a:t>Positives</a:t>
            </a:r>
            <a:endParaRPr lang="pt-PT" b="1" dirty="0"/>
          </a:p>
          <a:p>
            <a:r>
              <a:rPr lang="en-US" dirty="0">
                <a:ea typeface="+mn-lt"/>
                <a:cs typeface="+mn-lt"/>
              </a:rPr>
              <a:t>• There were more job opportunities in some countries</a:t>
            </a:r>
            <a:endParaRPr lang="en-US" dirty="0"/>
          </a:p>
          <a:p>
            <a:r>
              <a:rPr lang="en-US" dirty="0">
                <a:ea typeface="+mn-lt"/>
                <a:cs typeface="+mn-lt"/>
              </a:rPr>
              <a:t>• The increase in online working mean that it has been easier for new workers to engage more with the activities of their associations</a:t>
            </a:r>
            <a:endParaRPr lang="en-US" dirty="0"/>
          </a:p>
          <a:p>
            <a:r>
              <a:rPr lang="en-US" dirty="0">
                <a:ea typeface="+mn-lt"/>
                <a:cs typeface="+mn-lt"/>
              </a:rPr>
              <a:t>• There has been more training available through online platforms</a:t>
            </a:r>
            <a:endParaRPr lang="en-US" dirty="0"/>
          </a:p>
          <a:p>
            <a:endParaRPr lang="en-US" dirty="0"/>
          </a:p>
          <a:p>
            <a:endParaRPr lang="en-US" dirty="0"/>
          </a:p>
        </p:txBody>
      </p:sp>
      <p:sp>
        <p:nvSpPr>
          <p:cNvPr id="4" name="Marcador de Posição de Conteúdo 3">
            <a:extLst>
              <a:ext uri="{FF2B5EF4-FFF2-40B4-BE49-F238E27FC236}">
                <a16:creationId xmlns:a16="http://schemas.microsoft.com/office/drawing/2014/main" id="{FD084000-F758-4FCB-86C8-8F6377B05DA8}"/>
              </a:ext>
            </a:extLst>
          </p:cNvPr>
          <p:cNvSpPr>
            <a:spLocks noGrp="1"/>
          </p:cNvSpPr>
          <p:nvPr>
            <p:ph sz="half" idx="2"/>
          </p:nvPr>
        </p:nvSpPr>
        <p:spPr/>
        <p:txBody>
          <a:bodyPr vert="horz" lIns="91440" tIns="45720" rIns="91440" bIns="45720" rtlCol="0" anchor="t">
            <a:normAutofit fontScale="62500" lnSpcReduction="20000"/>
          </a:bodyPr>
          <a:lstStyle/>
          <a:p>
            <a:r>
              <a:rPr lang="en-US" dirty="0"/>
              <a:t>Negatives</a:t>
            </a:r>
            <a:endParaRPr lang="en-US" dirty="0">
              <a:ea typeface="+mn-lt"/>
              <a:cs typeface="+mn-lt"/>
            </a:endParaRPr>
          </a:p>
          <a:p>
            <a:r>
              <a:rPr lang="en-US" dirty="0"/>
              <a:t>• Online working has left new social workers feeling more isolated</a:t>
            </a:r>
            <a:endParaRPr lang="en-US" dirty="0">
              <a:ea typeface="+mn-lt"/>
              <a:cs typeface="+mn-lt"/>
            </a:endParaRPr>
          </a:p>
          <a:p>
            <a:r>
              <a:rPr lang="en-US" dirty="0"/>
              <a:t>• There has been a lack of opportunity to learn from what is happening around you in a busy office since people have been mostly working from home or have been socially distanced in workplaces</a:t>
            </a:r>
            <a:endParaRPr lang="en-US" dirty="0">
              <a:ea typeface="+mn-lt"/>
              <a:cs typeface="+mn-lt"/>
            </a:endParaRPr>
          </a:p>
          <a:p>
            <a:r>
              <a:rPr lang="en-US" dirty="0"/>
              <a:t>• The current work role is very different to the role learnt about at University</a:t>
            </a:r>
            <a:endParaRPr lang="en-US" dirty="0">
              <a:ea typeface="+mn-lt"/>
              <a:cs typeface="+mn-lt"/>
            </a:endParaRPr>
          </a:p>
          <a:p>
            <a:r>
              <a:rPr lang="en-US" dirty="0"/>
              <a:t>• Many students did not have the opportunity to attend a formal graduation ceremony, this gave a lack of sense of ‘transition’</a:t>
            </a:r>
            <a:endParaRPr lang="pt-PT" dirty="0"/>
          </a:p>
        </p:txBody>
      </p:sp>
    </p:spTree>
    <p:extLst>
      <p:ext uri="{BB962C8B-B14F-4D97-AF65-F5344CB8AC3E}">
        <p14:creationId xmlns:p14="http://schemas.microsoft.com/office/powerpoint/2010/main" val="3036505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7ADC8-AA3F-4C52-9CF1-327D4CE01F99}"/>
              </a:ext>
            </a:extLst>
          </p:cNvPr>
          <p:cNvSpPr>
            <a:spLocks noGrp="1"/>
          </p:cNvSpPr>
          <p:nvPr>
            <p:ph type="title"/>
          </p:nvPr>
        </p:nvSpPr>
        <p:spPr/>
        <p:txBody>
          <a:bodyPr>
            <a:normAutofit fontScale="90000"/>
          </a:bodyPr>
          <a:lstStyle/>
          <a:p>
            <a:r>
              <a:rPr lang="en-US" dirty="0"/>
              <a:t>GUIDELINES FOR NEW social workers</a:t>
            </a:r>
          </a:p>
        </p:txBody>
      </p:sp>
      <p:sp>
        <p:nvSpPr>
          <p:cNvPr id="3" name="Content Placeholder 2">
            <a:extLst>
              <a:ext uri="{FF2B5EF4-FFF2-40B4-BE49-F238E27FC236}">
                <a16:creationId xmlns:a16="http://schemas.microsoft.com/office/drawing/2014/main" id="{AE91387E-C41E-4AD6-861A-258747D7328B}"/>
              </a:ext>
            </a:extLst>
          </p:cNvPr>
          <p:cNvSpPr>
            <a:spLocks noGrp="1"/>
          </p:cNvSpPr>
          <p:nvPr>
            <p:ph idx="1"/>
          </p:nvPr>
        </p:nvSpPr>
        <p:spPr>
          <a:xfrm>
            <a:off x="187123" y="2378346"/>
            <a:ext cx="11879186" cy="4479654"/>
          </a:xfrm>
        </p:spPr>
        <p:txBody>
          <a:bodyPr vert="horz" lIns="91440" tIns="45720" rIns="91440" bIns="45720" rtlCol="0" anchor="t">
            <a:noAutofit/>
          </a:bodyPr>
          <a:lstStyle/>
          <a:p>
            <a:r>
              <a:rPr lang="en-GB" sz="2400" dirty="0">
                <a:ea typeface="+mn-lt"/>
                <a:cs typeface="+mn-lt"/>
              </a:rPr>
              <a:t>Whilst support for new social workers is vitally important, the new social worker is not a passive recipient of this support. They have responsibility to:</a:t>
            </a:r>
          </a:p>
          <a:p>
            <a:pPr marL="342900" indent="-342900">
              <a:buChar char="•"/>
            </a:pPr>
            <a:r>
              <a:rPr lang="en-GB" sz="2400" dirty="0">
                <a:ea typeface="+mn-lt"/>
                <a:cs typeface="+mn-lt"/>
              </a:rPr>
              <a:t>Ensure that they find out what support is available and make best use of this</a:t>
            </a:r>
          </a:p>
          <a:p>
            <a:pPr marL="342900" indent="-342900">
              <a:buChar char="•"/>
            </a:pPr>
            <a:r>
              <a:rPr lang="en-GB" sz="2400" dirty="0">
                <a:ea typeface="+mn-lt"/>
                <a:cs typeface="+mn-lt"/>
              </a:rPr>
              <a:t>Critically evaluate the support available and ask for what they need</a:t>
            </a:r>
          </a:p>
          <a:p>
            <a:pPr marL="342900" indent="-342900">
              <a:buChar char="•"/>
            </a:pPr>
            <a:r>
              <a:rPr lang="en-GB" sz="2400" dirty="0">
                <a:ea typeface="+mn-lt"/>
                <a:cs typeface="+mn-lt"/>
              </a:rPr>
              <a:t>Ask questions to ensure they understand what is expected of them</a:t>
            </a:r>
          </a:p>
          <a:p>
            <a:pPr marL="342900" indent="-342900">
              <a:buChar char="•"/>
            </a:pPr>
            <a:r>
              <a:rPr lang="en-GB" sz="2400">
                <a:ea typeface="+mn-lt"/>
                <a:cs typeface="+mn-lt"/>
              </a:rPr>
              <a:t>Engage with peer support </a:t>
            </a:r>
          </a:p>
          <a:p>
            <a:pPr marL="342900" indent="-342900">
              <a:buFont typeface="Arial"/>
              <a:buChar char="•"/>
            </a:pPr>
            <a:r>
              <a:rPr lang="en-GB" sz="2400" dirty="0">
                <a:ea typeface="+mn-lt"/>
                <a:cs typeface="+mn-lt"/>
              </a:rPr>
              <a:t>Engage with the activities of their professional association</a:t>
            </a:r>
          </a:p>
          <a:p>
            <a:pPr marL="342900" indent="-342900">
              <a:buFont typeface="Arial"/>
              <a:buChar char="•"/>
            </a:pPr>
            <a:r>
              <a:rPr lang="en-GB" sz="2400" dirty="0">
                <a:ea typeface="+mn-lt"/>
                <a:cs typeface="+mn-lt"/>
              </a:rPr>
              <a:t>Share their new ideas, theories, models etc with more experienced workers in the organisation</a:t>
            </a:r>
          </a:p>
        </p:txBody>
      </p:sp>
    </p:spTree>
    <p:extLst>
      <p:ext uri="{BB962C8B-B14F-4D97-AF65-F5344CB8AC3E}">
        <p14:creationId xmlns:p14="http://schemas.microsoft.com/office/powerpoint/2010/main" val="2476266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7ADC8-AA3F-4C52-9CF1-327D4CE01F99}"/>
              </a:ext>
            </a:extLst>
          </p:cNvPr>
          <p:cNvSpPr>
            <a:spLocks noGrp="1"/>
          </p:cNvSpPr>
          <p:nvPr>
            <p:ph type="title"/>
          </p:nvPr>
        </p:nvSpPr>
        <p:spPr/>
        <p:txBody>
          <a:bodyPr>
            <a:normAutofit fontScale="90000"/>
          </a:bodyPr>
          <a:lstStyle/>
          <a:p>
            <a:r>
              <a:rPr lang="en-US" dirty="0"/>
              <a:t>GUIDELINES FOR Experienced social workers</a:t>
            </a:r>
          </a:p>
        </p:txBody>
      </p:sp>
      <p:sp>
        <p:nvSpPr>
          <p:cNvPr id="3" name="Content Placeholder 2">
            <a:extLst>
              <a:ext uri="{FF2B5EF4-FFF2-40B4-BE49-F238E27FC236}">
                <a16:creationId xmlns:a16="http://schemas.microsoft.com/office/drawing/2014/main" id="{AE91387E-C41E-4AD6-861A-258747D7328B}"/>
              </a:ext>
            </a:extLst>
          </p:cNvPr>
          <p:cNvSpPr>
            <a:spLocks noGrp="1"/>
          </p:cNvSpPr>
          <p:nvPr>
            <p:ph idx="1"/>
          </p:nvPr>
        </p:nvSpPr>
        <p:spPr>
          <a:xfrm>
            <a:off x="187123" y="2378346"/>
            <a:ext cx="11879186" cy="4479654"/>
          </a:xfrm>
        </p:spPr>
        <p:txBody>
          <a:bodyPr vert="horz" lIns="91440" tIns="45720" rIns="91440" bIns="45720" rtlCol="0" anchor="t">
            <a:noAutofit/>
          </a:bodyPr>
          <a:lstStyle/>
          <a:p>
            <a:r>
              <a:rPr lang="en-GB" sz="1800" dirty="0">
                <a:ea typeface="+mn-lt"/>
                <a:cs typeface="+mn-lt"/>
              </a:rPr>
              <a:t>Responsibilities to support transition into employment do not lie only with new social workers and their employers. The project highlighted how much influence existing social workers had on the experiences of those entering the profession. Experienced social workers should therefore:</a:t>
            </a:r>
          </a:p>
          <a:p>
            <a:pPr marL="342900" indent="-342900">
              <a:buChar char="•"/>
            </a:pPr>
            <a:r>
              <a:rPr lang="en-GB" sz="1800" dirty="0">
                <a:ea typeface="+mn-lt"/>
                <a:cs typeface="+mn-lt"/>
              </a:rPr>
              <a:t>Reflect on what it was like to be at the start of social work career</a:t>
            </a:r>
          </a:p>
          <a:p>
            <a:pPr marL="342900" indent="-342900">
              <a:buChar char="•"/>
            </a:pPr>
            <a:r>
              <a:rPr lang="en-GB" sz="1800" dirty="0">
                <a:ea typeface="+mn-lt"/>
                <a:cs typeface="+mn-lt"/>
              </a:rPr>
              <a:t>Remember that experience is valuable in training new social workers</a:t>
            </a:r>
          </a:p>
          <a:p>
            <a:pPr marL="342900" indent="-342900">
              <a:buChar char="•"/>
            </a:pPr>
            <a:r>
              <a:rPr lang="en-GB" sz="1800">
                <a:ea typeface="+mn-lt"/>
                <a:cs typeface="+mn-lt"/>
              </a:rPr>
              <a:t>Be available</a:t>
            </a:r>
            <a:r>
              <a:rPr lang="en-GB" sz="1800" dirty="0">
                <a:ea typeface="+mn-lt"/>
                <a:cs typeface="+mn-lt"/>
              </a:rPr>
              <a:t> for new social workers</a:t>
            </a:r>
          </a:p>
          <a:p>
            <a:pPr marL="342900" indent="-342900">
              <a:buChar char="•"/>
            </a:pPr>
            <a:r>
              <a:rPr lang="en-GB" sz="1800" dirty="0">
                <a:ea typeface="+mn-lt"/>
                <a:cs typeface="+mn-lt"/>
              </a:rPr>
              <a:t>Recognise and value what they bring to profession</a:t>
            </a:r>
          </a:p>
          <a:p>
            <a:pPr marL="342900" indent="-342900">
              <a:buChar char="•"/>
            </a:pPr>
            <a:r>
              <a:rPr lang="en-GB" sz="1800" dirty="0">
                <a:ea typeface="+mn-lt"/>
                <a:cs typeface="+mn-lt"/>
              </a:rPr>
              <a:t>Recognise and value that sometimes it is difficult to ask questions</a:t>
            </a:r>
          </a:p>
          <a:p>
            <a:pPr marL="342900" indent="-342900">
              <a:buChar char="•"/>
            </a:pPr>
            <a:r>
              <a:rPr lang="en-GB" sz="1800" dirty="0">
                <a:ea typeface="+mn-lt"/>
                <a:cs typeface="+mn-lt"/>
              </a:rPr>
              <a:t>Demand that new social workers are better supported</a:t>
            </a:r>
          </a:p>
          <a:p>
            <a:pPr marL="342900" indent="-342900">
              <a:buChar char="•"/>
            </a:pPr>
            <a:r>
              <a:rPr lang="en-GB" sz="1800" dirty="0">
                <a:ea typeface="+mn-lt"/>
                <a:cs typeface="+mn-lt"/>
              </a:rPr>
              <a:t>Act as a guiding mentor</a:t>
            </a:r>
          </a:p>
          <a:p>
            <a:pPr marL="342900" indent="-342900">
              <a:buChar char="•"/>
            </a:pPr>
            <a:r>
              <a:rPr lang="en-GB" sz="1800" dirty="0">
                <a:ea typeface="+mn-lt"/>
                <a:cs typeface="+mn-lt"/>
              </a:rPr>
              <a:t>Make links with local training providers and offer training support to new social workers</a:t>
            </a:r>
          </a:p>
        </p:txBody>
      </p:sp>
    </p:spTree>
    <p:extLst>
      <p:ext uri="{BB962C8B-B14F-4D97-AF65-F5344CB8AC3E}">
        <p14:creationId xmlns:p14="http://schemas.microsoft.com/office/powerpoint/2010/main" val="806827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F1D72-E1C3-07B8-238A-5919011E4BCF}"/>
              </a:ext>
            </a:extLst>
          </p:cNvPr>
          <p:cNvSpPr>
            <a:spLocks noGrp="1"/>
          </p:cNvSpPr>
          <p:nvPr>
            <p:ph type="title"/>
          </p:nvPr>
        </p:nvSpPr>
        <p:spPr/>
        <p:txBody>
          <a:bodyPr/>
          <a:lstStyle/>
          <a:p>
            <a:r>
              <a:rPr lang="en-GB" dirty="0"/>
              <a:t>WHO AM I?</a:t>
            </a:r>
          </a:p>
        </p:txBody>
      </p:sp>
      <p:sp>
        <p:nvSpPr>
          <p:cNvPr id="3" name="Content Placeholder 2">
            <a:extLst>
              <a:ext uri="{FF2B5EF4-FFF2-40B4-BE49-F238E27FC236}">
                <a16:creationId xmlns:a16="http://schemas.microsoft.com/office/drawing/2014/main" id="{26F74FD7-3C27-B072-CF1C-BF14FF71FBF8}"/>
              </a:ext>
            </a:extLst>
          </p:cNvPr>
          <p:cNvSpPr>
            <a:spLocks noGrp="1"/>
          </p:cNvSpPr>
          <p:nvPr>
            <p:ph idx="1"/>
          </p:nvPr>
        </p:nvSpPr>
        <p:spPr>
          <a:xfrm>
            <a:off x="124378" y="2469764"/>
            <a:ext cx="12067622" cy="4176842"/>
          </a:xfrm>
        </p:spPr>
        <p:txBody>
          <a:bodyPr>
            <a:normAutofit fontScale="92500" lnSpcReduction="20000"/>
          </a:bodyPr>
          <a:lstStyle/>
          <a:p>
            <a:pPr marL="342900" indent="-342900">
              <a:buFont typeface="Arial" panose="020B0604020202020204" pitchFamily="34" charset="0"/>
              <a:buChar char="•"/>
            </a:pPr>
            <a:r>
              <a:rPr lang="en-GB" sz="2400" dirty="0"/>
              <a:t>ASYE New Social Worker in a children’s safeguarding team</a:t>
            </a:r>
          </a:p>
          <a:p>
            <a:pPr marL="342900" indent="-342900">
              <a:buFont typeface="Arial" panose="020B0604020202020204" pitchFamily="34" charset="0"/>
              <a:buChar char="•"/>
            </a:pPr>
            <a:r>
              <a:rPr lang="en-GB" sz="2400" dirty="0"/>
              <a:t>Person with lived experience of children’s services throughout childhood</a:t>
            </a:r>
          </a:p>
          <a:p>
            <a:pPr marL="342900" indent="-342900">
              <a:buFont typeface="Arial" panose="020B0604020202020204" pitchFamily="34" charset="0"/>
              <a:buChar char="•"/>
            </a:pPr>
            <a:r>
              <a:rPr lang="en-GB" sz="2400" dirty="0"/>
              <a:t>Researcher on decolonisation and indigenous knowledge</a:t>
            </a:r>
          </a:p>
          <a:p>
            <a:pPr marL="342900" indent="-342900">
              <a:buFont typeface="Arial" panose="020B0604020202020204" pitchFamily="34" charset="0"/>
              <a:buChar char="•"/>
            </a:pPr>
            <a:r>
              <a:rPr lang="en-GB" sz="2400" dirty="0"/>
              <a:t>Lecturer on anti-racism, decolonisation, and social work practice and theory</a:t>
            </a:r>
          </a:p>
          <a:p>
            <a:pPr marL="342900" indent="-342900">
              <a:buFont typeface="Arial" panose="020B0604020202020204" pitchFamily="34" charset="0"/>
              <a:buChar char="•"/>
            </a:pPr>
            <a:r>
              <a:rPr lang="en-GB" sz="2400" dirty="0"/>
              <a:t>3 book chapters around anti-racism and decolonisation</a:t>
            </a:r>
          </a:p>
          <a:p>
            <a:pPr marL="342900" indent="-342900">
              <a:buFont typeface="Arial" panose="020B0604020202020204" pitchFamily="34" charset="0"/>
              <a:buChar char="•"/>
            </a:pPr>
            <a:r>
              <a:rPr lang="en-GB" sz="2400" dirty="0"/>
              <a:t>Publications around poverty and sexuality issues for social work</a:t>
            </a:r>
          </a:p>
          <a:p>
            <a:pPr marL="342900" indent="-342900">
              <a:buFont typeface="Arial" panose="020B0604020202020204" pitchFamily="34" charset="0"/>
              <a:buChar char="•"/>
            </a:pPr>
            <a:r>
              <a:rPr lang="en-GB" sz="2400" dirty="0"/>
              <a:t>Board member for the British Journal of Social Work</a:t>
            </a:r>
          </a:p>
          <a:p>
            <a:pPr marL="342900" indent="-342900">
              <a:buFont typeface="Arial" panose="020B0604020202020204" pitchFamily="34" charset="0"/>
              <a:buChar char="•"/>
            </a:pPr>
            <a:r>
              <a:rPr lang="en-GB" sz="2400" dirty="0"/>
              <a:t>Ethics committee member for the What Works Centre for Children’s Social Care</a:t>
            </a:r>
          </a:p>
          <a:p>
            <a:pPr marL="342900" indent="-342900">
              <a:buFont typeface="Arial" panose="020B0604020202020204" pitchFamily="34" charset="0"/>
              <a:buChar char="•"/>
            </a:pPr>
            <a:r>
              <a:rPr lang="en-GB" sz="2400" dirty="0"/>
              <a:t>Sibling kinship carer for younger sister</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endParaRPr lang="en-GB" sz="2400" dirty="0"/>
          </a:p>
        </p:txBody>
      </p:sp>
    </p:spTree>
    <p:extLst>
      <p:ext uri="{BB962C8B-B14F-4D97-AF65-F5344CB8AC3E}">
        <p14:creationId xmlns:p14="http://schemas.microsoft.com/office/powerpoint/2010/main" val="1981858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7ADC8-AA3F-4C52-9CF1-327D4CE01F99}"/>
              </a:ext>
            </a:extLst>
          </p:cNvPr>
          <p:cNvSpPr>
            <a:spLocks noGrp="1"/>
          </p:cNvSpPr>
          <p:nvPr>
            <p:ph type="title"/>
          </p:nvPr>
        </p:nvSpPr>
        <p:spPr/>
        <p:txBody>
          <a:bodyPr/>
          <a:lstStyle/>
          <a:p>
            <a:r>
              <a:rPr lang="en-US" dirty="0"/>
              <a:t>GUIDELINEs FOR EMPLOYERS</a:t>
            </a:r>
          </a:p>
        </p:txBody>
      </p:sp>
      <p:sp>
        <p:nvSpPr>
          <p:cNvPr id="3" name="Content Placeholder 2">
            <a:extLst>
              <a:ext uri="{FF2B5EF4-FFF2-40B4-BE49-F238E27FC236}">
                <a16:creationId xmlns:a16="http://schemas.microsoft.com/office/drawing/2014/main" id="{AE91387E-C41E-4AD6-861A-258747D7328B}"/>
              </a:ext>
            </a:extLst>
          </p:cNvPr>
          <p:cNvSpPr>
            <a:spLocks noGrp="1"/>
          </p:cNvSpPr>
          <p:nvPr>
            <p:ph idx="1"/>
          </p:nvPr>
        </p:nvSpPr>
        <p:spPr>
          <a:xfrm>
            <a:off x="187123" y="2378346"/>
            <a:ext cx="11879186" cy="4479654"/>
          </a:xfrm>
        </p:spPr>
        <p:txBody>
          <a:bodyPr vert="horz" lIns="91440" tIns="45720" rIns="91440" bIns="45720" rtlCol="0" anchor="t">
            <a:noAutofit/>
          </a:bodyPr>
          <a:lstStyle/>
          <a:p>
            <a:r>
              <a:rPr lang="en-GB" sz="1600" dirty="0">
                <a:ea typeface="+mn-lt"/>
                <a:cs typeface="+mn-lt"/>
              </a:rPr>
              <a:t>Organisations which employ social workers should:</a:t>
            </a:r>
            <a:endParaRPr lang="en-US" sz="2000" dirty="0">
              <a:ea typeface="+mn-lt"/>
              <a:cs typeface="+mn-lt"/>
            </a:endParaRPr>
          </a:p>
          <a:p>
            <a:pPr marL="285750" indent="-285750">
              <a:buChar char="•"/>
            </a:pPr>
            <a:r>
              <a:rPr lang="en-GB" sz="1600" dirty="0">
                <a:ea typeface="+mn-lt"/>
                <a:cs typeface="+mn-lt"/>
              </a:rPr>
              <a:t>Recognise that new social workers bring a great deal to an organisation </a:t>
            </a:r>
            <a:endParaRPr lang="en-US" sz="2000" dirty="0">
              <a:ea typeface="+mn-lt"/>
              <a:cs typeface="+mn-lt"/>
            </a:endParaRPr>
          </a:p>
          <a:p>
            <a:pPr marL="285750" indent="-285750">
              <a:buChar char="•"/>
            </a:pPr>
            <a:r>
              <a:rPr lang="en-GB" sz="1600" dirty="0">
                <a:ea typeface="+mn-lt"/>
                <a:cs typeface="+mn-lt"/>
              </a:rPr>
              <a:t>Ensure that new social workers are comfortable to ask questions </a:t>
            </a:r>
            <a:endParaRPr lang="en-GB" sz="2000" dirty="0">
              <a:ea typeface="+mn-lt"/>
              <a:cs typeface="+mn-lt"/>
            </a:endParaRPr>
          </a:p>
          <a:p>
            <a:pPr marL="285750" indent="-285750">
              <a:buChar char="•"/>
            </a:pPr>
            <a:r>
              <a:rPr lang="en-GB" sz="1600" dirty="0">
                <a:ea typeface="+mn-lt"/>
                <a:cs typeface="+mn-lt"/>
              </a:rPr>
              <a:t>Set up buddy systems – these are supportive for all workers not just those who are new to the profession </a:t>
            </a:r>
            <a:endParaRPr lang="en-US" sz="2000" dirty="0">
              <a:ea typeface="+mn-lt"/>
              <a:cs typeface="+mn-lt"/>
            </a:endParaRPr>
          </a:p>
          <a:p>
            <a:pPr marL="285750" indent="-285750">
              <a:buChar char="•"/>
            </a:pPr>
            <a:r>
              <a:rPr lang="en-GB" sz="1600" dirty="0">
                <a:ea typeface="+mn-lt"/>
                <a:cs typeface="+mn-lt"/>
              </a:rPr>
              <a:t>Assess each new social worker’s individual needs and ensure that they have appropriate support and opportunities</a:t>
            </a:r>
            <a:endParaRPr lang="en-US" sz="2000" dirty="0">
              <a:ea typeface="+mn-lt"/>
              <a:cs typeface="+mn-lt"/>
            </a:endParaRPr>
          </a:p>
          <a:p>
            <a:pPr marL="285750" indent="-285750">
              <a:buChar char="•"/>
            </a:pPr>
            <a:r>
              <a:rPr lang="en-GB" sz="1600" dirty="0">
                <a:ea typeface="+mn-lt"/>
                <a:cs typeface="+mn-lt"/>
              </a:rPr>
              <a:t>Support new social workers in developing skills in areas they are interested in</a:t>
            </a:r>
            <a:endParaRPr lang="en-US" sz="2000" dirty="0">
              <a:ea typeface="+mn-lt"/>
              <a:cs typeface="+mn-lt"/>
            </a:endParaRPr>
          </a:p>
          <a:p>
            <a:pPr marL="285750" indent="-285750">
              <a:buChar char="•"/>
            </a:pPr>
            <a:r>
              <a:rPr lang="en-GB" sz="1600" dirty="0">
                <a:ea typeface="+mn-lt"/>
                <a:cs typeface="+mn-lt"/>
              </a:rPr>
              <a:t>Facilitate relationship development between new and experienced social workers – promoting mentoring </a:t>
            </a:r>
            <a:endParaRPr lang="en-US" sz="2000" dirty="0">
              <a:ea typeface="+mn-lt"/>
              <a:cs typeface="+mn-lt"/>
            </a:endParaRPr>
          </a:p>
          <a:p>
            <a:pPr marL="285750" indent="-285750">
              <a:buChar char="•"/>
            </a:pPr>
            <a:r>
              <a:rPr lang="en-GB" sz="1600" dirty="0">
                <a:ea typeface="+mn-lt"/>
                <a:cs typeface="+mn-lt"/>
              </a:rPr>
              <a:t>Provide an induction and time for new social workers to settle into the organisation </a:t>
            </a:r>
            <a:endParaRPr lang="en-US" sz="2000" dirty="0">
              <a:ea typeface="+mn-lt"/>
              <a:cs typeface="+mn-lt"/>
            </a:endParaRPr>
          </a:p>
          <a:p>
            <a:pPr marL="285750" indent="-285750">
              <a:buChar char="•"/>
            </a:pPr>
            <a:r>
              <a:rPr lang="en-GB" sz="1600" dirty="0">
                <a:ea typeface="+mn-lt"/>
                <a:cs typeface="+mn-lt"/>
              </a:rPr>
              <a:t>Ensure that good quality reflective, emotionally supportive supervision is provided to all social workers within the organisation </a:t>
            </a:r>
            <a:endParaRPr lang="en-US" sz="2000" dirty="0">
              <a:ea typeface="+mn-lt"/>
              <a:cs typeface="+mn-lt"/>
            </a:endParaRPr>
          </a:p>
          <a:p>
            <a:pPr marL="285750" indent="-285750">
              <a:buChar char="•"/>
            </a:pPr>
            <a:r>
              <a:rPr lang="en-GB" sz="1600" dirty="0">
                <a:ea typeface="+mn-lt"/>
                <a:cs typeface="+mn-lt"/>
              </a:rPr>
              <a:t>Seek to make links with local universities and training providers to offer placements and internships</a:t>
            </a:r>
            <a:endParaRPr lang="en-US" sz="2000" dirty="0">
              <a:ea typeface="+mn-lt"/>
              <a:cs typeface="+mn-lt"/>
            </a:endParaRPr>
          </a:p>
        </p:txBody>
      </p:sp>
    </p:spTree>
    <p:extLst>
      <p:ext uri="{BB962C8B-B14F-4D97-AF65-F5344CB8AC3E}">
        <p14:creationId xmlns:p14="http://schemas.microsoft.com/office/powerpoint/2010/main" val="2861479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91387E-C41E-4AD6-861A-258747D7328B}"/>
              </a:ext>
            </a:extLst>
          </p:cNvPr>
          <p:cNvSpPr>
            <a:spLocks noGrp="1"/>
          </p:cNvSpPr>
          <p:nvPr>
            <p:ph idx="1"/>
          </p:nvPr>
        </p:nvSpPr>
        <p:spPr>
          <a:xfrm>
            <a:off x="187123" y="2378346"/>
            <a:ext cx="11879186" cy="4479654"/>
          </a:xfrm>
        </p:spPr>
        <p:txBody>
          <a:bodyPr vert="horz" lIns="91440" tIns="45720" rIns="91440" bIns="45720" rtlCol="0" anchor="t">
            <a:noAutofit/>
          </a:bodyPr>
          <a:lstStyle/>
          <a:p>
            <a:r>
              <a:rPr lang="en-GB" sz="1800" dirty="0">
                <a:ea typeface="+mn-lt"/>
                <a:cs typeface="+mn-lt"/>
              </a:rPr>
              <a:t>All those involved in the initial training of social workers should:</a:t>
            </a:r>
            <a:endParaRPr lang="en-US" sz="1800" dirty="0">
              <a:ea typeface="+mn-lt"/>
              <a:cs typeface="+mn-lt"/>
            </a:endParaRPr>
          </a:p>
          <a:p>
            <a:pPr marL="285750" indent="-285750">
              <a:buChar char="•"/>
            </a:pPr>
            <a:r>
              <a:rPr lang="en-GB" sz="1800" dirty="0">
                <a:ea typeface="+mn-lt"/>
                <a:cs typeface="+mn-lt"/>
              </a:rPr>
              <a:t>Ensure that the quality of practice placements and internships is carefully monitored to ensure that students are receiving the opportunities and support they require</a:t>
            </a:r>
            <a:endParaRPr lang="en-US" sz="1800" dirty="0">
              <a:ea typeface="+mn-lt"/>
              <a:cs typeface="+mn-lt"/>
            </a:endParaRPr>
          </a:p>
          <a:p>
            <a:pPr marL="285750" indent="-285750">
              <a:buChar char="•"/>
            </a:pPr>
            <a:r>
              <a:rPr lang="en-GB" sz="1800" dirty="0">
                <a:ea typeface="+mn-lt"/>
                <a:cs typeface="+mn-lt"/>
              </a:rPr>
              <a:t>Seek feedback from students and organisations</a:t>
            </a:r>
            <a:endParaRPr lang="en-US" sz="1800" dirty="0">
              <a:ea typeface="+mn-lt"/>
              <a:cs typeface="+mn-lt"/>
            </a:endParaRPr>
          </a:p>
          <a:p>
            <a:pPr marL="285750" indent="-285750">
              <a:buChar char="•"/>
            </a:pPr>
            <a:r>
              <a:rPr lang="en-GB" sz="1800" dirty="0">
                <a:ea typeface="+mn-lt"/>
                <a:cs typeface="+mn-lt"/>
              </a:rPr>
              <a:t>Carefully consider how they can support students to link theory with practice more clearly</a:t>
            </a:r>
            <a:endParaRPr lang="en-US" sz="1800" dirty="0">
              <a:ea typeface="+mn-lt"/>
              <a:cs typeface="+mn-lt"/>
            </a:endParaRPr>
          </a:p>
          <a:p>
            <a:pPr marL="285750" indent="-285750">
              <a:buChar char="•"/>
            </a:pPr>
            <a:r>
              <a:rPr lang="en-GB" sz="1800" dirty="0">
                <a:ea typeface="+mn-lt"/>
                <a:cs typeface="+mn-lt"/>
              </a:rPr>
              <a:t>Provide more practice orientated experiences in the education institution. This might include, for example, practitioners and people who use social work services doing guest lectures; role plays with feedback; the use of simulated practice environments</a:t>
            </a:r>
            <a:endParaRPr lang="en-US" sz="1800" dirty="0">
              <a:ea typeface="+mn-lt"/>
              <a:cs typeface="+mn-lt"/>
            </a:endParaRPr>
          </a:p>
          <a:p>
            <a:pPr marL="285750" indent="-285750">
              <a:buChar char="•"/>
            </a:pPr>
            <a:r>
              <a:rPr lang="en-GB" sz="1800" dirty="0">
                <a:ea typeface="+mn-lt"/>
                <a:cs typeface="+mn-lt"/>
              </a:rPr>
              <a:t>Provide reflective spaces for students and enable new graduates to continue to connect with these reflective spaces</a:t>
            </a:r>
            <a:endParaRPr lang="en-US" sz="1800" dirty="0">
              <a:ea typeface="+mn-lt"/>
              <a:cs typeface="+mn-lt"/>
            </a:endParaRPr>
          </a:p>
          <a:p>
            <a:pPr marL="285750" indent="-285750">
              <a:buChar char="•"/>
            </a:pPr>
            <a:r>
              <a:rPr lang="en-GB" sz="1800" dirty="0">
                <a:ea typeface="+mn-lt"/>
                <a:cs typeface="+mn-lt"/>
              </a:rPr>
              <a:t>Offer support for soon-to-be graduates and graduates to prepare for job searching and entering employment. There should be a named specialist who can offer careers guidance and support</a:t>
            </a:r>
            <a:endParaRPr lang="en-US" sz="1800" dirty="0">
              <a:ea typeface="+mn-lt"/>
              <a:cs typeface="+mn-lt"/>
            </a:endParaRPr>
          </a:p>
        </p:txBody>
      </p:sp>
      <p:sp>
        <p:nvSpPr>
          <p:cNvPr id="8" name="Title 1">
            <a:extLst>
              <a:ext uri="{FF2B5EF4-FFF2-40B4-BE49-F238E27FC236}">
                <a16:creationId xmlns:a16="http://schemas.microsoft.com/office/drawing/2014/main" id="{831EAB64-782B-472E-BE15-EC348F9B4B55}"/>
              </a:ext>
            </a:extLst>
          </p:cNvPr>
          <p:cNvSpPr txBox="1">
            <a:spLocks/>
          </p:cNvSpPr>
          <p:nvPr/>
        </p:nvSpPr>
        <p:spPr>
          <a:xfrm>
            <a:off x="892386" y="317814"/>
            <a:ext cx="10268712" cy="1700784"/>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6600" kern="1200" cap="all" spc="12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all" spc="120" normalizeH="0" baseline="0" noProof="0" dirty="0">
                <a:ln>
                  <a:noFill/>
                </a:ln>
                <a:solidFill>
                  <a:srgbClr val="FFFFFF"/>
                </a:solidFill>
                <a:effectLst/>
                <a:uLnTx/>
                <a:uFillTx/>
                <a:latin typeface="Franklin Gothic Demi Cond"/>
                <a:ea typeface="+mj-ea"/>
                <a:cs typeface="+mj-cs"/>
              </a:rPr>
              <a:t>GUIDELINEs FOR Universities/TRAINING PROVIDERS</a:t>
            </a:r>
          </a:p>
        </p:txBody>
      </p:sp>
    </p:spTree>
    <p:extLst>
      <p:ext uri="{BB962C8B-B14F-4D97-AF65-F5344CB8AC3E}">
        <p14:creationId xmlns:p14="http://schemas.microsoft.com/office/powerpoint/2010/main" val="3639753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7ADC8-AA3F-4C52-9CF1-327D4CE01F99}"/>
              </a:ext>
            </a:extLst>
          </p:cNvPr>
          <p:cNvSpPr>
            <a:spLocks noGrp="1"/>
          </p:cNvSpPr>
          <p:nvPr>
            <p:ph type="title"/>
          </p:nvPr>
        </p:nvSpPr>
        <p:spPr/>
        <p:txBody>
          <a:bodyPr>
            <a:normAutofit fontScale="90000"/>
          </a:bodyPr>
          <a:lstStyle/>
          <a:p>
            <a:r>
              <a:rPr lang="en-US" dirty="0"/>
              <a:t>GUIDELINES FOR ASSOCIATIONS</a:t>
            </a:r>
          </a:p>
        </p:txBody>
      </p:sp>
      <p:sp>
        <p:nvSpPr>
          <p:cNvPr id="3" name="Content Placeholder 2">
            <a:extLst>
              <a:ext uri="{FF2B5EF4-FFF2-40B4-BE49-F238E27FC236}">
                <a16:creationId xmlns:a16="http://schemas.microsoft.com/office/drawing/2014/main" id="{AE91387E-C41E-4AD6-861A-258747D7328B}"/>
              </a:ext>
            </a:extLst>
          </p:cNvPr>
          <p:cNvSpPr>
            <a:spLocks noGrp="1"/>
          </p:cNvSpPr>
          <p:nvPr>
            <p:ph idx="1"/>
          </p:nvPr>
        </p:nvSpPr>
        <p:spPr>
          <a:xfrm>
            <a:off x="187123" y="2378346"/>
            <a:ext cx="11879186" cy="4479654"/>
          </a:xfrm>
        </p:spPr>
        <p:txBody>
          <a:bodyPr>
            <a:noAutofit/>
          </a:bodyPr>
          <a:lstStyle/>
          <a:p>
            <a:r>
              <a:rPr lang="en-GB" sz="2000" dirty="0"/>
              <a:t>Professional Associations could draw widely on the findings of this project. Group members feel that professional associations should: </a:t>
            </a:r>
          </a:p>
          <a:p>
            <a:pPr marL="171450" indent="-171450">
              <a:buFont typeface="Arial" panose="020B0604020202020204" pitchFamily="34" charset="0"/>
              <a:buChar char="•"/>
            </a:pPr>
            <a:r>
              <a:rPr lang="en-GB" sz="2000" dirty="0"/>
              <a:t>Involve new social workers more</a:t>
            </a:r>
          </a:p>
          <a:p>
            <a:pPr marL="171450" indent="-171450">
              <a:buFont typeface="Arial" panose="020B0604020202020204" pitchFamily="34" charset="0"/>
              <a:buChar char="•"/>
            </a:pPr>
            <a:r>
              <a:rPr lang="en-GB" sz="2000" dirty="0"/>
              <a:t>Lower membership fees for new social workers</a:t>
            </a:r>
          </a:p>
          <a:p>
            <a:pPr marL="171450" indent="-171450">
              <a:buFont typeface="Arial" panose="020B0604020202020204" pitchFamily="34" charset="0"/>
              <a:buChar char="•"/>
            </a:pPr>
            <a:r>
              <a:rPr lang="en-GB" sz="2000" dirty="0"/>
              <a:t>Offer support in job searching</a:t>
            </a:r>
          </a:p>
          <a:p>
            <a:pPr marL="171450" indent="-171450">
              <a:buFont typeface="Arial" panose="020B0604020202020204" pitchFamily="34" charset="0"/>
              <a:buChar char="•"/>
            </a:pPr>
            <a:r>
              <a:rPr lang="en-GB" sz="2000" dirty="0"/>
              <a:t>Support mentoring relationships</a:t>
            </a:r>
          </a:p>
          <a:p>
            <a:pPr marL="171450" indent="-171450">
              <a:buFont typeface="Arial" panose="020B0604020202020204" pitchFamily="34" charset="0"/>
              <a:buChar char="•"/>
            </a:pPr>
            <a:r>
              <a:rPr lang="en-GB" sz="2000" dirty="0"/>
              <a:t>Deliver training</a:t>
            </a:r>
          </a:p>
          <a:p>
            <a:pPr marL="171450" indent="-171450">
              <a:buFont typeface="Arial" panose="020B0604020202020204" pitchFamily="34" charset="0"/>
              <a:buChar char="•"/>
            </a:pPr>
            <a:r>
              <a:rPr lang="en-GB" sz="2000" dirty="0"/>
              <a:t>Consider intervision for new social workers</a:t>
            </a:r>
          </a:p>
          <a:p>
            <a:pPr marL="171450" indent="-171450">
              <a:buFont typeface="Arial" panose="020B0604020202020204" pitchFamily="34" charset="0"/>
              <a:buChar char="•"/>
            </a:pPr>
            <a:r>
              <a:rPr lang="en-GB" sz="2000" dirty="0"/>
              <a:t>Provide new social workers with reflective spaces and tools</a:t>
            </a:r>
          </a:p>
        </p:txBody>
      </p:sp>
      <p:sp>
        <p:nvSpPr>
          <p:cNvPr id="4" name="TextBox 3">
            <a:extLst>
              <a:ext uri="{FF2B5EF4-FFF2-40B4-BE49-F238E27FC236}">
                <a16:creationId xmlns:a16="http://schemas.microsoft.com/office/drawing/2014/main" id="{AE3CF48A-8A31-43B4-B458-058F705A9AB8}"/>
              </a:ext>
            </a:extLst>
          </p:cNvPr>
          <p:cNvSpPr txBox="1"/>
          <p:nvPr/>
        </p:nvSpPr>
        <p:spPr>
          <a:xfrm>
            <a:off x="6980391" y="3195685"/>
            <a:ext cx="5024486"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Franklin Gothic Medium"/>
                <a:ea typeface="+mn-ea"/>
                <a:cs typeface="+mn-cs"/>
              </a:rPr>
              <a:t>*Engage with new social workers in own country to discuss and review the strategy and academic papers and consider the development of further country specific guidance where appropriate*</a:t>
            </a:r>
            <a:endParaRPr kumimoji="0" lang="en-US" sz="2400" b="0" i="0" u="none" strike="noStrike" kern="1200" cap="none" spc="0" normalizeH="0" baseline="0" noProof="0" dirty="0">
              <a:ln>
                <a:noFill/>
              </a:ln>
              <a:solidFill>
                <a:srgbClr val="000000"/>
              </a:solidFill>
              <a:effectLst/>
              <a:uLnTx/>
              <a:uFillTx/>
              <a:latin typeface="Franklin Gothic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Franklin Gothic Medium"/>
              <a:ea typeface="+mn-ea"/>
              <a:cs typeface="+mn-cs"/>
            </a:endParaRPr>
          </a:p>
        </p:txBody>
      </p:sp>
    </p:spTree>
    <p:extLst>
      <p:ext uri="{BB962C8B-B14F-4D97-AF65-F5344CB8AC3E}">
        <p14:creationId xmlns:p14="http://schemas.microsoft.com/office/powerpoint/2010/main" val="2559002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11" name="Rectangle 10">
            <a:extLst>
              <a:ext uri="{FF2B5EF4-FFF2-40B4-BE49-F238E27FC236}">
                <a16:creationId xmlns:a16="http://schemas.microsoft.com/office/drawing/2014/main" id="{205BB74C-33FB-4335-8808-49E247F7B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1225106"/>
            <a:ext cx="8132066" cy="37889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2" name="Title 1">
            <a:extLst>
              <a:ext uri="{FF2B5EF4-FFF2-40B4-BE49-F238E27FC236}">
                <a16:creationId xmlns:a16="http://schemas.microsoft.com/office/drawing/2014/main" id="{8C0EAA86-5945-425B-B089-2D4F72C869A4}"/>
              </a:ext>
            </a:extLst>
          </p:cNvPr>
          <p:cNvSpPr>
            <a:spLocks noGrp="1"/>
          </p:cNvSpPr>
          <p:nvPr>
            <p:ph type="ctrTitle"/>
          </p:nvPr>
        </p:nvSpPr>
        <p:spPr>
          <a:xfrm>
            <a:off x="6886163" y="1684095"/>
            <a:ext cx="6406559" cy="2688020"/>
          </a:xfrm>
        </p:spPr>
        <p:txBody>
          <a:bodyPr>
            <a:normAutofit/>
          </a:bodyPr>
          <a:lstStyle/>
          <a:p>
            <a:pPr marL="6350" indent="-6350" algn="l">
              <a:spcAft>
                <a:spcPts val="35"/>
              </a:spcAft>
            </a:pPr>
            <a:r>
              <a:rPr lang="en-GB" sz="3200" b="1" dirty="0">
                <a:solidFill>
                  <a:schemeClr val="accent3">
                    <a:lumMod val="40000"/>
                    <a:lumOff val="60000"/>
                  </a:schemeClr>
                </a:solidFill>
                <a:effectLst/>
                <a:latin typeface="Calibri" panose="020F0502020204030204" pitchFamily="34" charset="0"/>
                <a:ea typeface="Calibri" panose="020F0502020204030204" pitchFamily="34" charset="0"/>
              </a:rPr>
              <a:t>Thank you for listening</a:t>
            </a:r>
            <a:br>
              <a:rPr lang="en-GB" sz="3200" b="1" dirty="0">
                <a:solidFill>
                  <a:schemeClr val="accent3">
                    <a:lumMod val="40000"/>
                    <a:lumOff val="60000"/>
                  </a:schemeClr>
                </a:solidFill>
                <a:effectLst/>
                <a:latin typeface="Calibri" panose="020F0502020204030204" pitchFamily="34" charset="0"/>
                <a:ea typeface="Calibri" panose="020F0502020204030204" pitchFamily="34" charset="0"/>
              </a:rPr>
            </a:br>
            <a:br>
              <a:rPr lang="en-GB" sz="3200" b="1" dirty="0">
                <a:solidFill>
                  <a:schemeClr val="accent3">
                    <a:lumMod val="40000"/>
                    <a:lumOff val="60000"/>
                  </a:schemeClr>
                </a:solidFill>
                <a:effectLst/>
                <a:latin typeface="Calibri" panose="020F0502020204030204" pitchFamily="34" charset="0"/>
                <a:ea typeface="Calibri" panose="020F0502020204030204" pitchFamily="34" charset="0"/>
              </a:rPr>
            </a:br>
            <a:r>
              <a:rPr lang="en-GB" sz="3200" b="1" dirty="0">
                <a:solidFill>
                  <a:schemeClr val="accent3">
                    <a:lumMod val="40000"/>
                    <a:lumOff val="60000"/>
                  </a:schemeClr>
                </a:solidFill>
                <a:effectLst/>
                <a:latin typeface="Calibri" panose="020F0502020204030204" pitchFamily="34" charset="0"/>
                <a:ea typeface="Calibri" panose="020F0502020204030204" pitchFamily="34" charset="0"/>
              </a:rPr>
              <a:t>please ask questions!</a:t>
            </a:r>
            <a:br>
              <a:rPr lang="en-GB" sz="3200" dirty="0">
                <a:solidFill>
                  <a:schemeClr val="bg1"/>
                </a:solidFill>
                <a:effectLst/>
                <a:latin typeface="Calibri" panose="020F0502020204030204" pitchFamily="34" charset="0"/>
                <a:ea typeface="Calibri" panose="020F0502020204030204" pitchFamily="34" charset="0"/>
              </a:rPr>
            </a:br>
            <a:endParaRPr lang="en-GB" sz="3200" dirty="0">
              <a:solidFill>
                <a:schemeClr val="bg1"/>
              </a:solidFill>
            </a:endParaRPr>
          </a:p>
        </p:txBody>
      </p:sp>
      <p:pic>
        <p:nvPicPr>
          <p:cNvPr id="7" name="Picture 6" descr="A picture containing text, outdoor, blackboard&#10;&#10;Description automatically generated">
            <a:extLst>
              <a:ext uri="{FF2B5EF4-FFF2-40B4-BE49-F238E27FC236}">
                <a16:creationId xmlns:a16="http://schemas.microsoft.com/office/drawing/2014/main" id="{0FC4A85C-2E91-46D6-B4DF-0595E0ACA996}"/>
              </a:ext>
            </a:extLst>
          </p:cNvPr>
          <p:cNvPicPr>
            <a:picLocks noChangeAspect="1"/>
          </p:cNvPicPr>
          <p:nvPr/>
        </p:nvPicPr>
        <p:blipFill rotWithShape="1">
          <a:blip r:embed="rId3">
            <a:extLst>
              <a:ext uri="{28A0092B-C50C-407E-A947-70E740481C1C}">
                <a14:useLocalDpi xmlns:a14="http://schemas.microsoft.com/office/drawing/2010/main" val="0"/>
              </a:ext>
            </a:extLst>
          </a:blip>
          <a:srcRect l="5040" r="13794" b="2"/>
          <a:stretch/>
        </p:blipFill>
        <p:spPr>
          <a:xfrm>
            <a:off x="-1" y="0"/>
            <a:ext cx="1347019" cy="1257120"/>
          </a:xfrm>
          <a:prstGeom prst="rect">
            <a:avLst/>
          </a:prstGeom>
        </p:spPr>
      </p:pic>
      <p:pic>
        <p:nvPicPr>
          <p:cNvPr id="10" name="Picture 2" descr="IFSW Europe Survey – What are the challenges and opportunities for social  workers in applying ethical principles to practice? – International  Federation of Social Workers">
            <a:extLst>
              <a:ext uri="{FF2B5EF4-FFF2-40B4-BE49-F238E27FC236}">
                <a16:creationId xmlns:a16="http://schemas.microsoft.com/office/drawing/2014/main" id="{90017557-404D-41AF-88BE-D5BFEBD574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3898" y="13440"/>
            <a:ext cx="1983764" cy="11848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B37DC7D-FB7F-4D67-8587-F34A85BC4392}"/>
              </a:ext>
            </a:extLst>
          </p:cNvPr>
          <p:cNvSpPr txBox="1"/>
          <p:nvPr/>
        </p:nvSpPr>
        <p:spPr>
          <a:xfrm>
            <a:off x="98323" y="5275118"/>
            <a:ext cx="11363093" cy="1260345"/>
          </a:xfrm>
          <a:prstGeom prst="rect">
            <a:avLst/>
          </a:prstGeom>
          <a:noFill/>
        </p:spPr>
        <p:txBody>
          <a:bodyPr wrap="square" lIns="91440" tIns="45720" rIns="91440" bIns="45720" rtlCol="0" anchor="t">
            <a:spAutoFit/>
          </a:bodyPr>
          <a:lstStyle/>
          <a:p>
            <a:pPr marL="6350" marR="0" lvl="0" indent="-6350" algn="l" defTabSz="914400" rtl="0" eaLnBrk="1" fontAlgn="auto" latinLnBrk="0" hangingPunct="1">
              <a:lnSpc>
                <a:spcPct val="107000"/>
              </a:lnSpc>
              <a:spcBef>
                <a:spcPts val="0"/>
              </a:spcBef>
              <a:spcAft>
                <a:spcPts val="3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Omar Mohamed – </a:t>
            </a:r>
            <a:r>
              <a:rPr kumimoji="0" lang="en-GB" sz="24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hlinkClick r:id="rId5"/>
              </a:rPr>
              <a:t>omarmohamedsw@outlook.com</a:t>
            </a:r>
            <a:r>
              <a:rPr kumimoji="0" lang="en-GB" sz="24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 – Twitter: @OmarMohamedSW </a:t>
            </a:r>
          </a:p>
          <a:p>
            <a:pPr marL="6350" marR="0" lvl="0" indent="-6350" algn="l" defTabSz="914400" rtl="0" eaLnBrk="1" fontAlgn="auto" latinLnBrk="0" hangingPunct="1">
              <a:lnSpc>
                <a:spcPct val="107000"/>
              </a:lnSpc>
              <a:spcBef>
                <a:spcPts val="0"/>
              </a:spcBef>
              <a:spcAft>
                <a:spcPts val="3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New Social Workers Project Group </a:t>
            </a:r>
          </a:p>
          <a:p>
            <a:pPr marL="6350" marR="0" lvl="0" indent="-6350" algn="l" defTabSz="914400" rtl="0" eaLnBrk="1" fontAlgn="auto" latinLnBrk="0" hangingPunct="1">
              <a:lnSpc>
                <a:spcPct val="107000"/>
              </a:lnSpc>
              <a:spcBef>
                <a:spcPts val="0"/>
              </a:spcBef>
              <a:spcAft>
                <a:spcPts val="3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Project email address: </a:t>
            </a:r>
            <a:r>
              <a:rPr kumimoji="0" lang="en-GB" sz="2400" b="0"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hlinkClick r:id="rId6"/>
              </a:rPr>
              <a:t>youngsocialworkers@ifsw.org</a:t>
            </a:r>
            <a:endParaRPr kumimoji="0" lang="en-GB" sz="2400" b="0"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pic>
        <p:nvPicPr>
          <p:cNvPr id="12" name="Content Placeholder 5" descr="A screenshot of a video game&#10;&#10;Description automatically generated with medium confidence">
            <a:extLst>
              <a:ext uri="{FF2B5EF4-FFF2-40B4-BE49-F238E27FC236}">
                <a16:creationId xmlns:a16="http://schemas.microsoft.com/office/drawing/2014/main" id="{9DB9BC8F-F761-6ADE-CA28-4D751B5656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 y="1257120"/>
            <a:ext cx="6664753" cy="3748924"/>
          </a:xfrm>
          <a:prstGeom prst="rect">
            <a:avLst/>
          </a:prstGeom>
        </p:spPr>
      </p:pic>
      <p:sp>
        <p:nvSpPr>
          <p:cNvPr id="13" name="TextBox 12">
            <a:extLst>
              <a:ext uri="{FF2B5EF4-FFF2-40B4-BE49-F238E27FC236}">
                <a16:creationId xmlns:a16="http://schemas.microsoft.com/office/drawing/2014/main" id="{029AFCA1-D775-4999-46AC-947A9D15AEDA}"/>
              </a:ext>
            </a:extLst>
          </p:cNvPr>
          <p:cNvSpPr txBox="1"/>
          <p:nvPr/>
        </p:nvSpPr>
        <p:spPr>
          <a:xfrm>
            <a:off x="3520126" y="305394"/>
            <a:ext cx="8479410" cy="646331"/>
          </a:xfrm>
          <a:prstGeom prst="rect">
            <a:avLst/>
          </a:prstGeom>
          <a:noFill/>
        </p:spPr>
        <p:txBody>
          <a:bodyPr wrap="square">
            <a:spAutoFit/>
          </a:bodyPr>
          <a:lstStyle/>
          <a:p>
            <a:r>
              <a:rPr lang="en-GB" dirty="0"/>
              <a:t>More info: </a:t>
            </a:r>
            <a:r>
              <a:rPr lang="en-GB" dirty="0">
                <a:hlinkClick r:id="rId8"/>
              </a:rPr>
              <a:t>https://www.ifsw.org/update-on-ifsw-europe-new-social-workers-project-youtube-video-and-monthly-international-exchange-webinars/</a:t>
            </a:r>
            <a:r>
              <a:rPr lang="en-GB" dirty="0"/>
              <a:t> </a:t>
            </a:r>
          </a:p>
        </p:txBody>
      </p:sp>
    </p:spTree>
    <p:extLst>
      <p:ext uri="{BB962C8B-B14F-4D97-AF65-F5344CB8AC3E}">
        <p14:creationId xmlns:p14="http://schemas.microsoft.com/office/powerpoint/2010/main" val="584683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8"/>
            <a:ext cx="12192000" cy="2645291"/>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2BD2ED-13E4-4676-B510-0DC6544E3CA3}"/>
              </a:ext>
            </a:extLst>
          </p:cNvPr>
          <p:cNvSpPr>
            <a:spLocks noGrp="1"/>
          </p:cNvSpPr>
          <p:nvPr>
            <p:ph type="title"/>
          </p:nvPr>
        </p:nvSpPr>
        <p:spPr>
          <a:xfrm>
            <a:off x="961644" y="4572003"/>
            <a:ext cx="10268712" cy="1169121"/>
          </a:xfrm>
        </p:spPr>
        <p:txBody>
          <a:bodyPr vert="horz" lIns="91440" tIns="45720" rIns="91440" bIns="45720" rtlCol="0" anchor="ctr">
            <a:normAutofit fontScale="90000"/>
          </a:bodyPr>
          <a:lstStyle/>
          <a:p>
            <a:pPr algn="ctr"/>
            <a:r>
              <a:rPr lang="en-US" sz="7200" dirty="0"/>
              <a:t>TRANSITION FROM </a:t>
            </a:r>
            <a:br>
              <a:rPr lang="en-US" sz="7200" dirty="0"/>
            </a:br>
            <a:r>
              <a:rPr lang="en-US" sz="7200" dirty="0"/>
              <a:t>EDUCATION TO EMPLOYMENT</a:t>
            </a:r>
          </a:p>
        </p:txBody>
      </p:sp>
      <p:pic>
        <p:nvPicPr>
          <p:cNvPr id="5" name="Content Placeholder 4">
            <a:extLst>
              <a:ext uri="{FF2B5EF4-FFF2-40B4-BE49-F238E27FC236}">
                <a16:creationId xmlns:a16="http://schemas.microsoft.com/office/drawing/2014/main" id="{F25F89C0-5AE8-42C3-8C70-8A0577719BAC}"/>
              </a:ext>
            </a:extLst>
          </p:cNvPr>
          <p:cNvPicPr>
            <a:picLocks noGrp="1" noChangeAspect="1"/>
          </p:cNvPicPr>
          <p:nvPr>
            <p:ph idx="1"/>
          </p:nvPr>
        </p:nvPicPr>
        <p:blipFill>
          <a:blip r:embed="rId3"/>
          <a:stretch>
            <a:fillRect/>
          </a:stretch>
        </p:blipFill>
        <p:spPr>
          <a:xfrm>
            <a:off x="1844050" y="639575"/>
            <a:ext cx="8503899" cy="3082664"/>
          </a:xfrm>
          <a:prstGeom prst="rect">
            <a:avLst/>
          </a:prstGeom>
        </p:spPr>
      </p:pic>
    </p:spTree>
    <p:extLst>
      <p:ext uri="{BB962C8B-B14F-4D97-AF65-F5344CB8AC3E}">
        <p14:creationId xmlns:p14="http://schemas.microsoft.com/office/powerpoint/2010/main" val="2420663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8"/>
            <a:ext cx="12192000" cy="2645291"/>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2BD2ED-13E4-4676-B510-0DC6544E3CA3}"/>
              </a:ext>
            </a:extLst>
          </p:cNvPr>
          <p:cNvSpPr>
            <a:spLocks noGrp="1"/>
          </p:cNvSpPr>
          <p:nvPr>
            <p:ph type="title"/>
          </p:nvPr>
        </p:nvSpPr>
        <p:spPr>
          <a:xfrm>
            <a:off x="961644" y="4572003"/>
            <a:ext cx="10268712" cy="1169121"/>
          </a:xfrm>
        </p:spPr>
        <p:txBody>
          <a:bodyPr vert="horz" lIns="91440" tIns="45720" rIns="91440" bIns="45720" rtlCol="0" anchor="ctr">
            <a:normAutofit/>
          </a:bodyPr>
          <a:lstStyle/>
          <a:p>
            <a:pPr algn="ctr"/>
            <a:r>
              <a:rPr lang="en-US" sz="7200" dirty="0"/>
              <a:t>NEW SOCIAL WORKER</a:t>
            </a:r>
          </a:p>
        </p:txBody>
      </p:sp>
      <p:pic>
        <p:nvPicPr>
          <p:cNvPr id="5" name="Content Placeholder 4">
            <a:extLst>
              <a:ext uri="{FF2B5EF4-FFF2-40B4-BE49-F238E27FC236}">
                <a16:creationId xmlns:a16="http://schemas.microsoft.com/office/drawing/2014/main" id="{F25F89C0-5AE8-42C3-8C70-8A0577719BAC}"/>
              </a:ext>
            </a:extLst>
          </p:cNvPr>
          <p:cNvPicPr>
            <a:picLocks noGrp="1" noChangeAspect="1"/>
          </p:cNvPicPr>
          <p:nvPr>
            <p:ph idx="1"/>
          </p:nvPr>
        </p:nvPicPr>
        <p:blipFill>
          <a:blip r:embed="rId3"/>
          <a:stretch>
            <a:fillRect/>
          </a:stretch>
        </p:blipFill>
        <p:spPr>
          <a:xfrm>
            <a:off x="1844050" y="639575"/>
            <a:ext cx="8503899" cy="3082664"/>
          </a:xfrm>
          <a:prstGeom prst="rect">
            <a:avLst/>
          </a:prstGeom>
        </p:spPr>
      </p:pic>
      <p:sp>
        <p:nvSpPr>
          <p:cNvPr id="7" name="Content Placeholder 2">
            <a:extLst>
              <a:ext uri="{FF2B5EF4-FFF2-40B4-BE49-F238E27FC236}">
                <a16:creationId xmlns:a16="http://schemas.microsoft.com/office/drawing/2014/main" id="{70051CE3-8229-478E-9191-D943A4AAA899}"/>
              </a:ext>
            </a:extLst>
          </p:cNvPr>
          <p:cNvSpPr txBox="1">
            <a:spLocks/>
          </p:cNvSpPr>
          <p:nvPr/>
        </p:nvSpPr>
        <p:spPr>
          <a:xfrm>
            <a:off x="718844" y="823176"/>
            <a:ext cx="3479905" cy="1134487"/>
          </a:xfrm>
          <a:prstGeom prst="rect">
            <a:avLst/>
          </a:prstGeom>
        </p:spPr>
        <p:txBody>
          <a:bodyPr vert="horz" lIns="91440" tIns="45720" rIns="91440" bIns="45720" rtlCol="0">
            <a:norm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Final year of graduation</a:t>
            </a:r>
          </a:p>
        </p:txBody>
      </p:sp>
      <p:sp>
        <p:nvSpPr>
          <p:cNvPr id="8" name="Content Placeholder 2">
            <a:extLst>
              <a:ext uri="{FF2B5EF4-FFF2-40B4-BE49-F238E27FC236}">
                <a16:creationId xmlns:a16="http://schemas.microsoft.com/office/drawing/2014/main" id="{DE5F84B7-BDD3-48B6-A845-1178BFE5F65E}"/>
              </a:ext>
            </a:extLst>
          </p:cNvPr>
          <p:cNvSpPr txBox="1">
            <a:spLocks/>
          </p:cNvSpPr>
          <p:nvPr/>
        </p:nvSpPr>
        <p:spPr>
          <a:xfrm>
            <a:off x="9794185" y="3068519"/>
            <a:ext cx="3479905" cy="1134487"/>
          </a:xfrm>
          <a:prstGeom prst="rect">
            <a:avLst/>
          </a:prstGeom>
        </p:spPr>
        <p:txBody>
          <a:bodyPr vert="horz" lIns="91440" tIns="45720" rIns="91440" bIns="45720" rtlCol="0">
            <a:norm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First 5 years of employment</a:t>
            </a:r>
          </a:p>
        </p:txBody>
      </p:sp>
      <p:pic>
        <p:nvPicPr>
          <p:cNvPr id="4" name="Picture 3">
            <a:extLst>
              <a:ext uri="{FF2B5EF4-FFF2-40B4-BE49-F238E27FC236}">
                <a16:creationId xmlns:a16="http://schemas.microsoft.com/office/drawing/2014/main" id="{1899EC3A-B8CA-4F32-8E76-16982DB0D69A}"/>
              </a:ext>
            </a:extLst>
          </p:cNvPr>
          <p:cNvPicPr>
            <a:picLocks noChangeAspect="1"/>
          </p:cNvPicPr>
          <p:nvPr/>
        </p:nvPicPr>
        <p:blipFill>
          <a:blip r:embed="rId4"/>
          <a:stretch>
            <a:fillRect/>
          </a:stretch>
        </p:blipFill>
        <p:spPr>
          <a:xfrm>
            <a:off x="5029714" y="2346204"/>
            <a:ext cx="1917840" cy="1866503"/>
          </a:xfrm>
          <a:prstGeom prst="rect">
            <a:avLst/>
          </a:prstGeom>
        </p:spPr>
      </p:pic>
    </p:spTree>
    <p:extLst>
      <p:ext uri="{BB962C8B-B14F-4D97-AF65-F5344CB8AC3E}">
        <p14:creationId xmlns:p14="http://schemas.microsoft.com/office/powerpoint/2010/main" val="2614978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8FFAB-48DC-4F4E-AE08-78D360447BF1}"/>
              </a:ext>
            </a:extLst>
          </p:cNvPr>
          <p:cNvSpPr>
            <a:spLocks noGrp="1"/>
          </p:cNvSpPr>
          <p:nvPr>
            <p:ph type="title"/>
          </p:nvPr>
        </p:nvSpPr>
        <p:spPr/>
        <p:txBody>
          <a:bodyPr>
            <a:normAutofit/>
          </a:bodyPr>
          <a:lstStyle/>
          <a:p>
            <a:r>
              <a:rPr lang="en-GB" dirty="0"/>
              <a:t>Current project group</a:t>
            </a:r>
          </a:p>
        </p:txBody>
      </p:sp>
      <p:sp>
        <p:nvSpPr>
          <p:cNvPr id="4" name="Rectangle 1">
            <a:extLst>
              <a:ext uri="{FF2B5EF4-FFF2-40B4-BE49-F238E27FC236}">
                <a16:creationId xmlns:a16="http://schemas.microsoft.com/office/drawing/2014/main" id="{1FD0284B-2AA4-4E94-90AE-941FE90A6D29}"/>
              </a:ext>
            </a:extLst>
          </p:cNvPr>
          <p:cNvSpPr>
            <a:spLocks noGrp="1" noChangeArrowheads="1"/>
          </p:cNvSpPr>
          <p:nvPr>
            <p:ph idx="1"/>
          </p:nvPr>
        </p:nvSpPr>
        <p:spPr bwMode="auto">
          <a:xfrm>
            <a:off x="63867" y="2449286"/>
            <a:ext cx="4214219" cy="420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pPr>
            <a:r>
              <a:rPr kumimoji="0" lang="en-GB" altLang="en-US" sz="20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Current Project Group</a:t>
            </a:r>
          </a:p>
          <a:p>
            <a:pPr eaLnBrk="0" fontAlgn="base" hangingPunct="0">
              <a:lnSpc>
                <a:spcPct val="100000"/>
              </a:lnSpc>
              <a:spcBef>
                <a:spcPct val="0"/>
              </a:spcBef>
              <a:spcAft>
                <a:spcPct val="0"/>
              </a:spcAft>
            </a:pPr>
            <a:r>
              <a:rPr kumimoji="0" lang="en-GB" altLang="en-US" sz="20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Armenia: </a:t>
            </a:r>
            <a:r>
              <a:rPr kumimoji="0" lang="en-GB" altLang="en-US" sz="200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Tatevik Karapetyan and Mariam Mazmanyan</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Austria: </a:t>
            </a:r>
            <a:r>
              <a:rPr kumimoji="0" lang="en-GB" altLang="en-US" sz="20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Anna Lang </a:t>
            </a:r>
            <a:endParaRPr kumimoji="0" lang="en-GB" altLang="en-US" sz="900" b="0" i="0" u="none" strike="noStrike" cap="none" normalizeH="0" baseline="0" dirty="0">
              <a:ln>
                <a:noFill/>
              </a:ln>
              <a:solidFill>
                <a:schemeClr val="tx1"/>
              </a:solidFill>
              <a:effectLst/>
            </a:endParaRPr>
          </a:p>
          <a:p>
            <a:pPr eaLnBrk="0" fontAlgn="base" hangingPunct="0">
              <a:lnSpc>
                <a:spcPct val="100000"/>
              </a:lnSpc>
              <a:spcBef>
                <a:spcPct val="0"/>
              </a:spcBef>
              <a:spcAft>
                <a:spcPct val="0"/>
              </a:spcAft>
            </a:pPr>
            <a:r>
              <a:rPr kumimoji="0" lang="en-GB" altLang="en-US" sz="20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Georgia: </a:t>
            </a:r>
            <a:r>
              <a:rPr kumimoji="0" lang="en-GB" altLang="en-US" sz="200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Ketevan Lekishvili </a:t>
            </a:r>
          </a:p>
          <a:p>
            <a:pPr eaLnBrk="0" fontAlgn="base" hangingPunct="0">
              <a:lnSpc>
                <a:spcPct val="100000"/>
              </a:lnSpc>
              <a:spcBef>
                <a:spcPct val="0"/>
              </a:spcBef>
              <a:spcAft>
                <a:spcPct val="0"/>
              </a:spcAft>
            </a:pPr>
            <a:r>
              <a:rPr kumimoji="0" lang="en-GB" altLang="en-US" sz="20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Italy: </a:t>
            </a:r>
            <a:r>
              <a:rPr kumimoji="0" lang="en-GB" altLang="en-US" sz="200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Marta Cherubin   </a:t>
            </a:r>
          </a:p>
          <a:p>
            <a:pPr eaLnBrk="0" fontAlgn="base" hangingPunct="0">
              <a:lnSpc>
                <a:spcPct val="100000"/>
              </a:lnSpc>
              <a:spcBef>
                <a:spcPct val="0"/>
              </a:spcBef>
              <a:spcAft>
                <a:spcPct val="0"/>
              </a:spcAft>
            </a:pPr>
            <a:r>
              <a:rPr kumimoji="0" lang="en-GB" altLang="en-US" sz="20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Ireland: </a:t>
            </a:r>
            <a:r>
              <a:rPr kumimoji="0" lang="en-GB" altLang="en-US" sz="200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Laura Peters</a:t>
            </a:r>
            <a:endParaRPr kumimoji="0" lang="en-GB" altLang="en-US" sz="20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Netherlands: </a:t>
            </a:r>
            <a:r>
              <a:rPr kumimoji="0" lang="en-GB" altLang="en-US" sz="200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Veerle Meijer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Portugal: </a:t>
            </a:r>
            <a:r>
              <a:rPr kumimoji="0" lang="en-GB" altLang="en-US" sz="200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Rita Luís and</a:t>
            </a:r>
            <a:r>
              <a:rPr lang="en-GB" sz="2000" dirty="0">
                <a:solidFill>
                  <a:srgbClr val="201F1E"/>
                </a:solidFill>
                <a:effectLst/>
                <a:latin typeface="Arial" panose="020B0604020202020204" pitchFamily="34" charset="0"/>
                <a:ea typeface="Calibri" panose="020F0502020204030204" pitchFamily="34" charset="0"/>
              </a:rPr>
              <a:t> Débora Silva</a:t>
            </a:r>
            <a:endParaRPr kumimoji="0" lang="en-GB" altLang="en-US" sz="9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000000"/>
                </a:solidFill>
                <a:effectLst/>
                <a:latin typeface="Arial"/>
                <a:ea typeface="Calibri" panose="020F0502020204030204" pitchFamily="34" charset="0"/>
                <a:cs typeface="Arial"/>
              </a:rPr>
              <a:t>Romania: </a:t>
            </a:r>
            <a:r>
              <a:rPr kumimoji="0" lang="en-GB" altLang="en-US" sz="2000" i="0" u="none" strike="noStrike" cap="none" normalizeH="0" baseline="0" dirty="0">
                <a:ln>
                  <a:noFill/>
                </a:ln>
                <a:solidFill>
                  <a:srgbClr val="000000"/>
                </a:solidFill>
                <a:effectLst/>
                <a:latin typeface="Arial"/>
                <a:ea typeface="Calibri" panose="020F0502020204030204" pitchFamily="34" charset="0"/>
                <a:cs typeface="Arial"/>
              </a:rPr>
              <a:t>Gabriela Petre</a:t>
            </a:r>
            <a:endParaRPr lang="en-GB" altLang="en-US" sz="2000" i="0" u="none" strike="noStrike" cap="none" normalizeH="0" baseline="0" dirty="0">
              <a:ln>
                <a:noFill/>
              </a:ln>
              <a:solidFill>
                <a:srgbClr val="000000"/>
              </a:solidFill>
              <a:effectLst/>
              <a:latin typeface="Arial"/>
              <a:ea typeface="Calibri" panose="020F0502020204030204" pitchFamily="34"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5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Spain: </a:t>
            </a:r>
            <a:r>
              <a:rPr kumimoji="0" lang="en-GB" altLang="en-US" sz="2000" i="0" u="none" strike="noStrike" kern="1200" cap="none" spc="5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María Pérez Bandera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0" b="1" i="0" u="none" strike="noStrike" kern="1200" cap="none" spc="5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900" b="0" i="0" u="none" strike="noStrike" cap="none" normalizeH="0" baseline="0" dirty="0">
              <a:ln>
                <a:noFill/>
              </a:ln>
              <a:solidFill>
                <a:schemeClr val="tx1"/>
              </a:solidFill>
              <a:effectLst/>
            </a:endParaRPr>
          </a:p>
        </p:txBody>
      </p:sp>
      <p:pic>
        <p:nvPicPr>
          <p:cNvPr id="5" name="Content Placeholder 5" descr="A screenshot of a video game&#10;&#10;Description automatically generated with medium confidence">
            <a:extLst>
              <a:ext uri="{FF2B5EF4-FFF2-40B4-BE49-F238E27FC236}">
                <a16:creationId xmlns:a16="http://schemas.microsoft.com/office/drawing/2014/main" id="{232BD49A-B563-4178-B73C-8A119944D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6277" y="4290721"/>
            <a:ext cx="4564051" cy="2567279"/>
          </a:xfrm>
          <a:prstGeom prst="rect">
            <a:avLst/>
          </a:prstGeom>
        </p:spPr>
      </p:pic>
      <p:sp>
        <p:nvSpPr>
          <p:cNvPr id="6" name="Google Shape;149;p33">
            <a:extLst>
              <a:ext uri="{FF2B5EF4-FFF2-40B4-BE49-F238E27FC236}">
                <a16:creationId xmlns:a16="http://schemas.microsoft.com/office/drawing/2014/main" id="{32F55DC4-5838-4C3B-8BF0-670304FB2BEA}"/>
              </a:ext>
            </a:extLst>
          </p:cNvPr>
          <p:cNvSpPr txBox="1">
            <a:spLocks/>
          </p:cNvSpPr>
          <p:nvPr/>
        </p:nvSpPr>
        <p:spPr>
          <a:xfrm flipH="1">
            <a:off x="7258050" y="2220687"/>
            <a:ext cx="4933950" cy="4319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FFFFFF"/>
              </a:buClr>
              <a:buSzPts val="1200"/>
              <a:buFont typeface="EB Garamond"/>
              <a:buAutoNum type="arabicPeriod"/>
              <a:defRPr sz="1200" b="0" i="0" u="none" strike="noStrike" cap="none">
                <a:solidFill>
                  <a:srgbClr val="FFFFFF"/>
                </a:solidFill>
                <a:latin typeface="EB Garamond"/>
                <a:ea typeface="EB Garamond"/>
                <a:cs typeface="EB Garamond"/>
                <a:sym typeface="EB Garamond"/>
              </a:defRPr>
            </a:lvl1pPr>
            <a:lvl2pPr marL="914400" marR="0" lvl="1" indent="-317500" algn="ctr" rtl="0">
              <a:lnSpc>
                <a:spcPct val="100000"/>
              </a:lnSpc>
              <a:spcBef>
                <a:spcPts val="0"/>
              </a:spcBef>
              <a:spcAft>
                <a:spcPts val="0"/>
              </a:spcAft>
              <a:buClr>
                <a:srgbClr val="434343"/>
              </a:buClr>
              <a:buSzPts val="1200"/>
              <a:buFont typeface="Roboto Condensed Light"/>
              <a:buAutoNum type="alphaLcPeriod"/>
              <a:defRPr sz="1200" b="0" i="0" u="none" strike="noStrike" cap="none">
                <a:solidFill>
                  <a:schemeClr val="dk1"/>
                </a:solidFill>
                <a:latin typeface="EB Garamond"/>
                <a:ea typeface="EB Garamond"/>
                <a:cs typeface="EB Garamond"/>
                <a:sym typeface="EB Garamond"/>
              </a:defRPr>
            </a:lvl2pPr>
            <a:lvl3pPr marL="1371600" marR="0" lvl="2" indent="-304800" algn="ctr" rtl="0">
              <a:lnSpc>
                <a:spcPct val="100000"/>
              </a:lnSpc>
              <a:spcBef>
                <a:spcPts val="0"/>
              </a:spcBef>
              <a:spcAft>
                <a:spcPts val="0"/>
              </a:spcAft>
              <a:buClr>
                <a:srgbClr val="434343"/>
              </a:buClr>
              <a:buSzPts val="1200"/>
              <a:buFont typeface="Roboto Condensed Light"/>
              <a:buAutoNum type="romanLcPeriod"/>
              <a:defRPr sz="1200" b="0" i="0" u="none" strike="noStrike" cap="none">
                <a:solidFill>
                  <a:schemeClr val="dk1"/>
                </a:solidFill>
                <a:latin typeface="EB Garamond"/>
                <a:ea typeface="EB Garamond"/>
                <a:cs typeface="EB Garamond"/>
                <a:sym typeface="EB Garamond"/>
              </a:defRPr>
            </a:lvl3pPr>
            <a:lvl4pPr marL="1828800" marR="0" lvl="3" indent="-304800" algn="ctr" rtl="0">
              <a:lnSpc>
                <a:spcPct val="100000"/>
              </a:lnSpc>
              <a:spcBef>
                <a:spcPts val="0"/>
              </a:spcBef>
              <a:spcAft>
                <a:spcPts val="0"/>
              </a:spcAft>
              <a:buClr>
                <a:srgbClr val="434343"/>
              </a:buClr>
              <a:buSzPts val="1200"/>
              <a:buFont typeface="Roboto Condensed Light"/>
              <a:buAutoNum type="arabicPeriod"/>
              <a:defRPr sz="1200" b="0" i="0" u="none" strike="noStrike" cap="none">
                <a:solidFill>
                  <a:schemeClr val="dk1"/>
                </a:solidFill>
                <a:latin typeface="EB Garamond"/>
                <a:ea typeface="EB Garamond"/>
                <a:cs typeface="EB Garamond"/>
                <a:sym typeface="EB Garamond"/>
              </a:defRPr>
            </a:lvl4pPr>
            <a:lvl5pPr marL="2286000" marR="0" lvl="4" indent="-304800" algn="ctr" rtl="0">
              <a:lnSpc>
                <a:spcPct val="100000"/>
              </a:lnSpc>
              <a:spcBef>
                <a:spcPts val="0"/>
              </a:spcBef>
              <a:spcAft>
                <a:spcPts val="0"/>
              </a:spcAft>
              <a:buClr>
                <a:srgbClr val="434343"/>
              </a:buClr>
              <a:buSzPts val="1200"/>
              <a:buFont typeface="Roboto Condensed Light"/>
              <a:buAutoNum type="alphaLcPeriod"/>
              <a:defRPr sz="1200" b="0" i="0" u="none" strike="noStrike" cap="none">
                <a:solidFill>
                  <a:schemeClr val="dk1"/>
                </a:solidFill>
                <a:latin typeface="EB Garamond"/>
                <a:ea typeface="EB Garamond"/>
                <a:cs typeface="EB Garamond"/>
                <a:sym typeface="EB Garamond"/>
              </a:defRPr>
            </a:lvl5pPr>
            <a:lvl6pPr marL="2743200" marR="0" lvl="5" indent="-304800" algn="ctr" rtl="0">
              <a:lnSpc>
                <a:spcPct val="100000"/>
              </a:lnSpc>
              <a:spcBef>
                <a:spcPts val="0"/>
              </a:spcBef>
              <a:spcAft>
                <a:spcPts val="0"/>
              </a:spcAft>
              <a:buClr>
                <a:srgbClr val="434343"/>
              </a:buClr>
              <a:buSzPts val="1200"/>
              <a:buFont typeface="Roboto Condensed Light"/>
              <a:buAutoNum type="romanLcPeriod"/>
              <a:defRPr sz="1200" b="0" i="0" u="none" strike="noStrike" cap="none">
                <a:solidFill>
                  <a:schemeClr val="dk1"/>
                </a:solidFill>
                <a:latin typeface="EB Garamond"/>
                <a:ea typeface="EB Garamond"/>
                <a:cs typeface="EB Garamond"/>
                <a:sym typeface="EB Garamond"/>
              </a:defRPr>
            </a:lvl6pPr>
            <a:lvl7pPr marL="3200400" marR="0" lvl="6" indent="-304800" algn="ctr" rtl="0">
              <a:lnSpc>
                <a:spcPct val="100000"/>
              </a:lnSpc>
              <a:spcBef>
                <a:spcPts val="0"/>
              </a:spcBef>
              <a:spcAft>
                <a:spcPts val="0"/>
              </a:spcAft>
              <a:buClr>
                <a:srgbClr val="434343"/>
              </a:buClr>
              <a:buSzPts val="1200"/>
              <a:buFont typeface="Roboto Condensed Light"/>
              <a:buAutoNum type="arabicPeriod"/>
              <a:defRPr sz="1200" b="0" i="0" u="none" strike="noStrike" cap="none">
                <a:solidFill>
                  <a:schemeClr val="dk1"/>
                </a:solidFill>
                <a:latin typeface="EB Garamond"/>
                <a:ea typeface="EB Garamond"/>
                <a:cs typeface="EB Garamond"/>
                <a:sym typeface="EB Garamond"/>
              </a:defRPr>
            </a:lvl7pPr>
            <a:lvl8pPr marL="3657600" marR="0" lvl="7" indent="-304800" algn="ctr" rtl="0">
              <a:lnSpc>
                <a:spcPct val="100000"/>
              </a:lnSpc>
              <a:spcBef>
                <a:spcPts val="0"/>
              </a:spcBef>
              <a:spcAft>
                <a:spcPts val="0"/>
              </a:spcAft>
              <a:buClr>
                <a:srgbClr val="434343"/>
              </a:buClr>
              <a:buSzPts val="1200"/>
              <a:buFont typeface="Roboto Condensed Light"/>
              <a:buAutoNum type="alphaLcPeriod"/>
              <a:defRPr sz="1200" b="0" i="0" u="none" strike="noStrike" cap="none">
                <a:solidFill>
                  <a:schemeClr val="dk1"/>
                </a:solidFill>
                <a:latin typeface="EB Garamond"/>
                <a:ea typeface="EB Garamond"/>
                <a:cs typeface="EB Garamond"/>
                <a:sym typeface="EB Garamond"/>
              </a:defRPr>
            </a:lvl8pPr>
            <a:lvl9pPr marL="4114800" marR="0" lvl="8" indent="-304800" algn="ctr" rtl="0">
              <a:lnSpc>
                <a:spcPct val="100000"/>
              </a:lnSpc>
              <a:spcBef>
                <a:spcPts val="0"/>
              </a:spcBef>
              <a:spcAft>
                <a:spcPts val="0"/>
              </a:spcAft>
              <a:buClr>
                <a:srgbClr val="434343"/>
              </a:buClr>
              <a:buSzPts val="1200"/>
              <a:buFont typeface="Roboto Condensed Light"/>
              <a:buAutoNum type="romanLcPeriod"/>
              <a:defRPr sz="1200" b="0" i="0" u="none" strike="noStrike" cap="none">
                <a:solidFill>
                  <a:schemeClr val="dk1"/>
                </a:solidFill>
                <a:latin typeface="EB Garamond"/>
                <a:ea typeface="EB Garamond"/>
                <a:cs typeface="EB Garamond"/>
                <a:sym typeface="EB Garamond"/>
              </a:defRPr>
            </a:lvl9pPr>
          </a:lstStyle>
          <a:p>
            <a:pPr marL="0" indent="0" algn="r">
              <a:buFont typeface="EB Garamond"/>
              <a:buNone/>
            </a:pPr>
            <a:r>
              <a:rPr lang="en-GB" sz="2000" b="1" dirty="0">
                <a:solidFill>
                  <a:schemeClr val="tx1"/>
                </a:solidFill>
                <a:latin typeface="Arial" panose="020B0604020202020204" pitchFamily="34" charset="0"/>
                <a:cs typeface="Arial" panose="020B0604020202020204" pitchFamily="34" charset="0"/>
              </a:rPr>
              <a:t>Previous Members</a:t>
            </a:r>
          </a:p>
          <a:p>
            <a:pPr marL="0" indent="0" algn="r">
              <a:buFont typeface="EB Garamond"/>
              <a:buNone/>
            </a:pPr>
            <a:r>
              <a:rPr lang="en-GB" sz="2000" b="1" dirty="0">
                <a:solidFill>
                  <a:schemeClr val="tx1"/>
                </a:solidFill>
                <a:latin typeface="Arial" panose="020B0604020202020204" pitchFamily="34" charset="0"/>
                <a:cs typeface="Arial" panose="020B0604020202020204" pitchFamily="34" charset="0"/>
              </a:rPr>
              <a:t>Bulgaria: </a:t>
            </a:r>
            <a:r>
              <a:rPr lang="en-GB" sz="2000" dirty="0">
                <a:solidFill>
                  <a:schemeClr val="tx1"/>
                </a:solidFill>
                <a:latin typeface="Arial" panose="020B0604020202020204" pitchFamily="34" charset="0"/>
                <a:cs typeface="Arial" panose="020B0604020202020204" pitchFamily="34" charset="0"/>
              </a:rPr>
              <a:t>Ahmed Husham Suidan</a:t>
            </a:r>
          </a:p>
          <a:p>
            <a:pPr marL="0" indent="0" algn="r">
              <a:buFont typeface="EB Garamond"/>
              <a:buNone/>
            </a:pPr>
            <a:r>
              <a:rPr lang="en-GB" sz="2000" b="1" dirty="0">
                <a:solidFill>
                  <a:schemeClr val="tx1"/>
                </a:solidFill>
                <a:latin typeface="Arial" panose="020B0604020202020204" pitchFamily="34" charset="0"/>
                <a:cs typeface="Arial" panose="020B0604020202020204" pitchFamily="34" charset="0"/>
              </a:rPr>
              <a:t>Israel: </a:t>
            </a:r>
            <a:r>
              <a:rPr lang="en-GB" sz="2000" dirty="0">
                <a:solidFill>
                  <a:schemeClr val="tx1"/>
                </a:solidFill>
                <a:latin typeface="Arial" panose="020B0604020202020204" pitchFamily="34" charset="0"/>
                <a:cs typeface="Arial" panose="020B0604020202020204" pitchFamily="34" charset="0"/>
              </a:rPr>
              <a:t>Lina </a:t>
            </a:r>
            <a:r>
              <a:rPr lang="en-GB" sz="2000" dirty="0" err="1">
                <a:solidFill>
                  <a:schemeClr val="tx1"/>
                </a:solidFill>
                <a:latin typeface="Arial" panose="020B0604020202020204" pitchFamily="34" charset="0"/>
                <a:cs typeface="Arial" panose="020B0604020202020204" pitchFamily="34" charset="0"/>
              </a:rPr>
              <a:t>Otallah</a:t>
            </a:r>
            <a:endParaRPr lang="en-GB" sz="2000" dirty="0">
              <a:solidFill>
                <a:schemeClr val="tx1"/>
              </a:solidFill>
              <a:latin typeface="Arial" panose="020B0604020202020204" pitchFamily="34" charset="0"/>
              <a:cs typeface="Arial" panose="020B0604020202020204" pitchFamily="34" charset="0"/>
            </a:endParaRPr>
          </a:p>
          <a:p>
            <a:pPr marL="0" indent="0" algn="r">
              <a:buFont typeface="EB Garamond"/>
              <a:buNone/>
            </a:pPr>
            <a:r>
              <a:rPr lang="en-GB" sz="2000" b="1" dirty="0">
                <a:solidFill>
                  <a:schemeClr val="tx1"/>
                </a:solidFill>
                <a:latin typeface="Arial" panose="020B0604020202020204" pitchFamily="34" charset="0"/>
                <a:cs typeface="Arial" panose="020B0604020202020204" pitchFamily="34" charset="0"/>
              </a:rPr>
              <a:t>Lithuania: </a:t>
            </a:r>
            <a:r>
              <a:rPr lang="en-GB" sz="2000" dirty="0">
                <a:solidFill>
                  <a:schemeClr val="tx1"/>
                </a:solidFill>
                <a:latin typeface="Arial" panose="020B0604020202020204" pitchFamily="34" charset="0"/>
                <a:cs typeface="Arial" panose="020B0604020202020204" pitchFamily="34" charset="0"/>
              </a:rPr>
              <a:t>Migle Maniusyte</a:t>
            </a:r>
          </a:p>
          <a:p>
            <a:pPr marL="0" indent="0" algn="r">
              <a:buFont typeface="EB Garamond"/>
              <a:buNone/>
            </a:pPr>
            <a:r>
              <a:rPr lang="en-GB" sz="2000" b="1" dirty="0">
                <a:solidFill>
                  <a:schemeClr val="tx1"/>
                </a:solidFill>
                <a:latin typeface="Arial" panose="020B0604020202020204" pitchFamily="34" charset="0"/>
                <a:cs typeface="Arial" panose="020B0604020202020204" pitchFamily="34" charset="0"/>
              </a:rPr>
              <a:t>Malta: </a:t>
            </a:r>
            <a:r>
              <a:rPr lang="en-GB" sz="2000" dirty="0">
                <a:solidFill>
                  <a:schemeClr val="tx1"/>
                </a:solidFill>
                <a:latin typeface="Arial" panose="020B0604020202020204" pitchFamily="34" charset="0"/>
                <a:cs typeface="Arial" panose="020B0604020202020204" pitchFamily="34" charset="0"/>
              </a:rPr>
              <a:t>Gabriel Sciberras</a:t>
            </a:r>
          </a:p>
          <a:p>
            <a:pPr marL="0" indent="0" algn="r">
              <a:buFont typeface="EB Garamond"/>
              <a:buNone/>
            </a:pPr>
            <a:r>
              <a:rPr lang="en-GB" sz="2000" b="1" dirty="0">
                <a:solidFill>
                  <a:schemeClr val="tx1"/>
                </a:solidFill>
                <a:latin typeface="Arial" panose="020B0604020202020204" pitchFamily="34" charset="0"/>
                <a:cs typeface="Arial" panose="020B0604020202020204" pitchFamily="34" charset="0"/>
              </a:rPr>
              <a:t>Republic of Moldova: </a:t>
            </a:r>
            <a:r>
              <a:rPr lang="en-GB" sz="2000" dirty="0">
                <a:solidFill>
                  <a:schemeClr val="tx1"/>
                </a:solidFill>
                <a:latin typeface="Arial" panose="020B0604020202020204" pitchFamily="34" charset="0"/>
                <a:cs typeface="Arial" panose="020B0604020202020204" pitchFamily="34" charset="0"/>
              </a:rPr>
              <a:t>Alina </a:t>
            </a:r>
            <a:r>
              <a:rPr lang="en-GB" sz="2000" dirty="0" err="1">
                <a:solidFill>
                  <a:schemeClr val="tx1"/>
                </a:solidFill>
                <a:latin typeface="Arial" panose="020B0604020202020204" pitchFamily="34" charset="0"/>
                <a:cs typeface="Arial" panose="020B0604020202020204" pitchFamily="34" charset="0"/>
              </a:rPr>
              <a:t>Zagorodniuc</a:t>
            </a:r>
            <a:endParaRPr lang="en-GB" sz="2000" dirty="0">
              <a:solidFill>
                <a:schemeClr val="tx1"/>
              </a:solidFill>
              <a:latin typeface="Arial" panose="020B0604020202020204" pitchFamily="34" charset="0"/>
              <a:cs typeface="Arial" panose="020B0604020202020204" pitchFamily="34" charset="0"/>
            </a:endParaRPr>
          </a:p>
          <a:p>
            <a:pPr marL="0" indent="0" algn="r">
              <a:buFont typeface="EB Garamond"/>
              <a:buNone/>
            </a:pPr>
            <a:r>
              <a:rPr lang="en-GB" sz="2000" b="1" dirty="0">
                <a:solidFill>
                  <a:schemeClr val="tx1"/>
                </a:solidFill>
                <a:latin typeface="Arial" panose="020B0604020202020204" pitchFamily="34" charset="0"/>
                <a:cs typeface="Arial" panose="020B0604020202020204" pitchFamily="34" charset="0"/>
              </a:rPr>
              <a:t>Romania: </a:t>
            </a:r>
            <a:r>
              <a:rPr lang="en-GB" sz="2000" dirty="0">
                <a:solidFill>
                  <a:schemeClr val="tx1"/>
                </a:solidFill>
                <a:latin typeface="Arial" panose="020B0604020202020204" pitchFamily="34" charset="0"/>
                <a:cs typeface="Arial" panose="020B0604020202020204" pitchFamily="34" charset="0"/>
              </a:rPr>
              <a:t>Adriana Salcianu</a:t>
            </a:r>
          </a:p>
          <a:p>
            <a:pPr marL="0" indent="0" algn="r">
              <a:buFont typeface="EB Garamond"/>
              <a:buNone/>
            </a:pPr>
            <a:r>
              <a:rPr lang="en-GB" sz="2000" b="1" dirty="0">
                <a:solidFill>
                  <a:schemeClr val="tx1"/>
                </a:solidFill>
                <a:latin typeface="Arial" panose="020B0604020202020204" pitchFamily="34" charset="0"/>
                <a:cs typeface="Arial" panose="020B0604020202020204" pitchFamily="34" charset="0"/>
              </a:rPr>
              <a:t>Switzerland: </a:t>
            </a:r>
            <a:r>
              <a:rPr lang="en-GB" sz="2000" dirty="0">
                <a:solidFill>
                  <a:schemeClr val="tx1"/>
                </a:solidFill>
                <a:latin typeface="Arial" panose="020B0604020202020204" pitchFamily="34" charset="0"/>
                <a:cs typeface="Arial" panose="020B0604020202020204" pitchFamily="34" charset="0"/>
              </a:rPr>
              <a:t>Tobias Kindler</a:t>
            </a:r>
          </a:p>
          <a:p>
            <a:pPr marL="0" indent="0" algn="r">
              <a:buFont typeface="EB Garamond"/>
              <a:buNone/>
            </a:pPr>
            <a:r>
              <a:rPr lang="en-GB" sz="2000" b="1" dirty="0">
                <a:solidFill>
                  <a:schemeClr val="tx1"/>
                </a:solidFill>
                <a:latin typeface="Arial" panose="020B0604020202020204" pitchFamily="34" charset="0"/>
                <a:cs typeface="Arial" panose="020B0604020202020204" pitchFamily="34" charset="0"/>
              </a:rPr>
              <a:t>Turkey: </a:t>
            </a:r>
            <a:r>
              <a:rPr lang="en-GB" sz="2000" dirty="0">
                <a:solidFill>
                  <a:schemeClr val="tx1"/>
                </a:solidFill>
                <a:latin typeface="Arial" panose="020B0604020202020204" pitchFamily="34" charset="0"/>
                <a:cs typeface="Arial" panose="020B0604020202020204" pitchFamily="34" charset="0"/>
              </a:rPr>
              <a:t>Celal Yildirim</a:t>
            </a:r>
          </a:p>
          <a:p>
            <a:pPr marL="0" indent="0" algn="r">
              <a:buFont typeface="EB Garamond"/>
              <a:buNone/>
            </a:pPr>
            <a:r>
              <a:rPr lang="en-GB" sz="2000" b="1" dirty="0">
                <a:solidFill>
                  <a:schemeClr val="tx1"/>
                </a:solidFill>
                <a:latin typeface="Arial" panose="020B0604020202020204" pitchFamily="34" charset="0"/>
                <a:cs typeface="Arial" panose="020B0604020202020204" pitchFamily="34" charset="0"/>
              </a:rPr>
              <a:t>UK: </a:t>
            </a:r>
            <a:r>
              <a:rPr lang="en-GB" sz="2000" dirty="0">
                <a:solidFill>
                  <a:schemeClr val="tx1"/>
                </a:solidFill>
                <a:latin typeface="Arial" panose="020B0604020202020204" pitchFamily="34" charset="0"/>
                <a:cs typeface="Arial" panose="020B0604020202020204" pitchFamily="34" charset="0"/>
              </a:rPr>
              <a:t>Nadeen Brown</a:t>
            </a:r>
          </a:p>
        </p:txBody>
      </p:sp>
    </p:spTree>
    <p:extLst>
      <p:ext uri="{BB962C8B-B14F-4D97-AF65-F5344CB8AC3E}">
        <p14:creationId xmlns:p14="http://schemas.microsoft.com/office/powerpoint/2010/main" val="3687511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6A8A5-378E-41B5-88D6-2877F85F9C93}"/>
              </a:ext>
            </a:extLst>
          </p:cNvPr>
          <p:cNvSpPr>
            <a:spLocks noGrp="1"/>
          </p:cNvSpPr>
          <p:nvPr>
            <p:ph type="title"/>
          </p:nvPr>
        </p:nvSpPr>
        <p:spPr>
          <a:xfrm>
            <a:off x="960120" y="317814"/>
            <a:ext cx="10268712" cy="1700784"/>
          </a:xfrm>
        </p:spPr>
        <p:txBody>
          <a:bodyPr>
            <a:normAutofit/>
          </a:bodyPr>
          <a:lstStyle/>
          <a:p>
            <a:pPr algn="ctr"/>
            <a:r>
              <a:rPr lang="en-GB" dirty="0"/>
              <a:t>What we have done</a:t>
            </a:r>
          </a:p>
        </p:txBody>
      </p:sp>
      <p:sp>
        <p:nvSpPr>
          <p:cNvPr id="3" name="Content Placeholder 2">
            <a:extLst>
              <a:ext uri="{FF2B5EF4-FFF2-40B4-BE49-F238E27FC236}">
                <a16:creationId xmlns:a16="http://schemas.microsoft.com/office/drawing/2014/main" id="{EDF7F0FC-0BD7-4526-BF09-F8F85FFC48FD}"/>
              </a:ext>
            </a:extLst>
          </p:cNvPr>
          <p:cNvSpPr>
            <a:spLocks noGrp="1"/>
          </p:cNvSpPr>
          <p:nvPr>
            <p:ph idx="1"/>
          </p:nvPr>
        </p:nvSpPr>
        <p:spPr>
          <a:xfrm>
            <a:off x="369232" y="2850229"/>
            <a:ext cx="6732939" cy="4276436"/>
          </a:xfrm>
        </p:spPr>
        <p:txBody>
          <a:bodyPr anchor="t">
            <a:normAutofit/>
          </a:bodyPr>
          <a:lstStyle/>
          <a:p>
            <a:pPr marL="457200" indent="-457200">
              <a:lnSpc>
                <a:spcPct val="91000"/>
              </a:lnSpc>
              <a:buFont typeface="Arial" panose="020B0604020202020204" pitchFamily="34" charset="0"/>
              <a:buChar char="•"/>
            </a:pPr>
            <a:r>
              <a:rPr lang="en-GB" sz="2000" dirty="0"/>
              <a:t>Workshops and collaborative meetings between research team to discuss own experiences as new social workers </a:t>
            </a:r>
          </a:p>
          <a:p>
            <a:pPr marL="457200" indent="-457200">
              <a:lnSpc>
                <a:spcPct val="91000"/>
              </a:lnSpc>
              <a:buFont typeface="Arial" panose="020B0604020202020204" pitchFamily="34" charset="0"/>
              <a:buChar char="•"/>
            </a:pPr>
            <a:r>
              <a:rPr lang="en-GB" sz="2000" dirty="0"/>
              <a:t>Creation of quantitative survey that was released in January 2021 and received 783 responses, engaging 31 countries in Europe</a:t>
            </a:r>
          </a:p>
          <a:p>
            <a:pPr marL="457200" indent="-457200">
              <a:lnSpc>
                <a:spcPct val="91000"/>
              </a:lnSpc>
              <a:buFont typeface="Arial" panose="020B0604020202020204" pitchFamily="34" charset="0"/>
              <a:buChar char="•"/>
            </a:pPr>
            <a:r>
              <a:rPr lang="en-GB" sz="2000" dirty="0"/>
              <a:t>Semi-structured interviews with 84 new social workers across Europe</a:t>
            </a:r>
          </a:p>
          <a:p>
            <a:pPr marL="457200" indent="-457200">
              <a:lnSpc>
                <a:spcPct val="91000"/>
              </a:lnSpc>
              <a:buFont typeface="Arial" panose="020B0604020202020204" pitchFamily="34" charset="0"/>
              <a:buChar char="•"/>
            </a:pPr>
            <a:r>
              <a:rPr lang="en-GB" sz="2000" dirty="0"/>
              <a:t>Analysed data as a research team through reflexive thematic analysis</a:t>
            </a:r>
          </a:p>
        </p:txBody>
      </p:sp>
      <p:pic>
        <p:nvPicPr>
          <p:cNvPr id="4" name="Content Placeholder 6" descr="A picture containing text, computer, screenshot&#10;&#10;Description automatically generated">
            <a:extLst>
              <a:ext uri="{FF2B5EF4-FFF2-40B4-BE49-F238E27FC236}">
                <a16:creationId xmlns:a16="http://schemas.microsoft.com/office/drawing/2014/main" id="{758CA546-97BC-4F99-A582-47D833773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5174" y="3330876"/>
            <a:ext cx="4487594" cy="2524271"/>
          </a:xfrm>
          <a:prstGeom prst="rect">
            <a:avLst/>
          </a:prstGeom>
        </p:spPr>
      </p:pic>
    </p:spTree>
    <p:extLst>
      <p:ext uri="{BB962C8B-B14F-4D97-AF65-F5344CB8AC3E}">
        <p14:creationId xmlns:p14="http://schemas.microsoft.com/office/powerpoint/2010/main" val="1115299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company name&#10;&#10;Description automatically generated">
            <a:extLst>
              <a:ext uri="{FF2B5EF4-FFF2-40B4-BE49-F238E27FC236}">
                <a16:creationId xmlns:a16="http://schemas.microsoft.com/office/drawing/2014/main" id="{9EBD9BCF-EC20-487E-8409-FDB0EB18652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7886" y="-9939"/>
            <a:ext cx="10473179" cy="6982121"/>
          </a:xfrm>
        </p:spPr>
      </p:pic>
      <p:sp>
        <p:nvSpPr>
          <p:cNvPr id="8" name="TextBox 7">
            <a:extLst>
              <a:ext uri="{FF2B5EF4-FFF2-40B4-BE49-F238E27FC236}">
                <a16:creationId xmlns:a16="http://schemas.microsoft.com/office/drawing/2014/main" id="{E14BD680-BBB3-419C-AA25-F29B52209890}"/>
              </a:ext>
            </a:extLst>
          </p:cNvPr>
          <p:cNvSpPr txBox="1"/>
          <p:nvPr/>
        </p:nvSpPr>
        <p:spPr>
          <a:xfrm>
            <a:off x="10397764" y="6540186"/>
            <a:ext cx="2121032" cy="369332"/>
          </a:xfrm>
          <a:prstGeom prst="rect">
            <a:avLst/>
          </a:prstGeom>
          <a:noFill/>
        </p:spPr>
        <p:txBody>
          <a:bodyPr wrap="square" rtlCol="0">
            <a:spAutoFit/>
          </a:bodyPr>
          <a:lstStyle/>
          <a:p>
            <a:r>
              <a:rPr lang="en-GB" dirty="0"/>
              <a:t>Rossita Maclean</a:t>
            </a:r>
            <a:endParaRPr lang="en-US" dirty="0"/>
          </a:p>
        </p:txBody>
      </p:sp>
    </p:spTree>
    <p:extLst>
      <p:ext uri="{BB962C8B-B14F-4D97-AF65-F5344CB8AC3E}">
        <p14:creationId xmlns:p14="http://schemas.microsoft.com/office/powerpoint/2010/main" val="994347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useBgFill="1">
        <p:nvSpPr>
          <p:cNvPr id="13" name="Rectangle 12">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15" name="Rectangle 14">
            <a:extLst>
              <a:ext uri="{FF2B5EF4-FFF2-40B4-BE49-F238E27FC236}">
                <a16:creationId xmlns:a16="http://schemas.microsoft.com/office/drawing/2014/main" id="{A77F89CE-BF52-4AF5-8B0B-7E969373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2" name="Title 1">
            <a:extLst>
              <a:ext uri="{FF2B5EF4-FFF2-40B4-BE49-F238E27FC236}">
                <a16:creationId xmlns:a16="http://schemas.microsoft.com/office/drawing/2014/main" id="{170CB737-32A2-49BD-B347-459C5873CD64}"/>
              </a:ext>
            </a:extLst>
          </p:cNvPr>
          <p:cNvSpPr>
            <a:spLocks noGrp="1"/>
          </p:cNvSpPr>
          <p:nvPr>
            <p:ph type="title"/>
          </p:nvPr>
        </p:nvSpPr>
        <p:spPr>
          <a:xfrm>
            <a:off x="1368019" y="2243824"/>
            <a:ext cx="4500737" cy="2194560"/>
          </a:xfrm>
        </p:spPr>
        <p:txBody>
          <a:bodyPr>
            <a:normAutofit fontScale="90000"/>
          </a:bodyPr>
          <a:lstStyle/>
          <a:p>
            <a:r>
              <a:rPr lang="en-GB" sz="5600" dirty="0"/>
              <a:t>POLICY PAPER SHARED – STRATEGY AND ACADEMIC PAPER BEING REVIEWED</a:t>
            </a:r>
          </a:p>
        </p:txBody>
      </p:sp>
      <p:pic>
        <p:nvPicPr>
          <p:cNvPr id="4" name="Picture 4" descr="Table&#10;&#10;Description automatically generated">
            <a:extLst>
              <a:ext uri="{FF2B5EF4-FFF2-40B4-BE49-F238E27FC236}">
                <a16:creationId xmlns:a16="http://schemas.microsoft.com/office/drawing/2014/main" id="{24D109D5-1AC9-40A3-AD1A-620EA8DE46E6}"/>
              </a:ext>
            </a:extLst>
          </p:cNvPr>
          <p:cNvPicPr>
            <a:picLocks noChangeAspect="1"/>
          </p:cNvPicPr>
          <p:nvPr/>
        </p:nvPicPr>
        <p:blipFill>
          <a:blip r:embed="rId3"/>
          <a:stretch>
            <a:fillRect/>
          </a:stretch>
        </p:blipFill>
        <p:spPr>
          <a:xfrm>
            <a:off x="6604256" y="497"/>
            <a:ext cx="5058945" cy="6812183"/>
          </a:xfrm>
          <a:prstGeom prst="rect">
            <a:avLst/>
          </a:prstGeom>
        </p:spPr>
      </p:pic>
    </p:spTree>
    <p:extLst>
      <p:ext uri="{BB962C8B-B14F-4D97-AF65-F5344CB8AC3E}">
        <p14:creationId xmlns:p14="http://schemas.microsoft.com/office/powerpoint/2010/main" val="3073841641"/>
      </p:ext>
    </p:extLst>
  </p:cSld>
  <p:clrMapOvr>
    <a:masterClrMapping/>
  </p:clrMapOvr>
</p:sld>
</file>

<file path=ppt/theme/theme1.xml><?xml version="1.0" encoding="utf-8"?>
<a:theme xmlns:a="http://schemas.openxmlformats.org/drawingml/2006/main" name="JuxtaposeVTI">
  <a:themeElements>
    <a:clrScheme name="AnalogousFromDarkSeedLeftStep">
      <a:dk1>
        <a:srgbClr val="000000"/>
      </a:dk1>
      <a:lt1>
        <a:srgbClr val="FFFFFF"/>
      </a:lt1>
      <a:dk2>
        <a:srgbClr val="223C2A"/>
      </a:dk2>
      <a:lt2>
        <a:srgbClr val="E8E3E2"/>
      </a:lt2>
      <a:accent1>
        <a:srgbClr val="46ADC0"/>
      </a:accent1>
      <a:accent2>
        <a:srgbClr val="37B594"/>
      </a:accent2>
      <a:accent3>
        <a:srgbClr val="43B768"/>
      </a:accent3>
      <a:accent4>
        <a:srgbClr val="43B537"/>
      </a:accent4>
      <a:accent5>
        <a:srgbClr val="7BB141"/>
      </a:accent5>
      <a:accent6>
        <a:srgbClr val="9FA833"/>
      </a:accent6>
      <a:hlink>
        <a:srgbClr val="519130"/>
      </a:hlink>
      <a:folHlink>
        <a:srgbClr val="7F7F7F"/>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E6AB9F594632349B85086E21320CF4E" ma:contentTypeVersion="5" ma:contentTypeDescription="Criar um novo documento." ma:contentTypeScope="" ma:versionID="d3020d07838fc950345a8f4dc01238c7">
  <xsd:schema xmlns:xsd="http://www.w3.org/2001/XMLSchema" xmlns:xs="http://www.w3.org/2001/XMLSchema" xmlns:p="http://schemas.microsoft.com/office/2006/metadata/properties" xmlns:ns3="8aa6ba2e-510c-4978-9cf1-c135d1ad97b6" targetNamespace="http://schemas.microsoft.com/office/2006/metadata/properties" ma:root="true" ma:fieldsID="b436d656dce5298f2e8bfb905b8dc7bd" ns3:_="">
    <xsd:import namespace="8aa6ba2e-510c-4978-9cf1-c135d1ad97b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a6ba2e-510c-4978-9cf1-c135d1ad97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DA8730F-169A-449A-9412-F5A6D9C7D8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a6ba2e-510c-4978-9cf1-c135d1ad97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6E3D45-3ADE-474C-8378-ECEC6A1EDDCE}">
  <ds:schemaRefs>
    <ds:schemaRef ds:uri="http://schemas.microsoft.com/sharepoint/v3/contenttype/forms"/>
  </ds:schemaRefs>
</ds:datastoreItem>
</file>

<file path=customXml/itemProps3.xml><?xml version="1.0" encoding="utf-8"?>
<ds:datastoreItem xmlns:ds="http://schemas.openxmlformats.org/officeDocument/2006/customXml" ds:itemID="{25BDB31F-7C10-4687-970D-31F5265522BE}">
  <ds:schemaRefs>
    <ds:schemaRef ds:uri="http://schemas.openxmlformats.org/package/2006/metadata/core-properties"/>
    <ds:schemaRef ds:uri="http://schemas.microsoft.com/office/2006/documentManagement/types"/>
    <ds:schemaRef ds:uri="http://purl.org/dc/elements/1.1/"/>
    <ds:schemaRef ds:uri="8aa6ba2e-510c-4978-9cf1-c135d1ad97b6"/>
    <ds:schemaRef ds:uri="http://schemas.microsoft.com/office/infopath/2007/PartnerControls"/>
    <ds:schemaRef ds:uri="http://www.w3.org/XML/1998/namespace"/>
    <ds:schemaRef ds:uri="http://purl.org/dc/dcmitype/"/>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1623</TotalTime>
  <Words>2739</Words>
  <Application>Microsoft Office PowerPoint</Application>
  <PresentationFormat>Widescreen</PresentationFormat>
  <Paragraphs>410</Paragraphs>
  <Slides>33</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EB Garamond</vt:lpstr>
      <vt:lpstr>Euphemia</vt:lpstr>
      <vt:lpstr>Franklin Gothic Demi Cond</vt:lpstr>
      <vt:lpstr>Franklin Gothic Medium</vt:lpstr>
      <vt:lpstr>Franklin Gothic Medium (Body)</vt:lpstr>
      <vt:lpstr>Wingdings</vt:lpstr>
      <vt:lpstr>JuxtaposeVTI</vt:lpstr>
      <vt:lpstr>Improving the transition between education to employment for new social workers: European perspectives, concerns, and recommendations</vt:lpstr>
      <vt:lpstr>Approach today </vt:lpstr>
      <vt:lpstr>WHO AM I?</vt:lpstr>
      <vt:lpstr>TRANSITION FROM  EDUCATION TO EMPLOYMENT</vt:lpstr>
      <vt:lpstr>NEW SOCIAL WORKER</vt:lpstr>
      <vt:lpstr>Current project group</vt:lpstr>
      <vt:lpstr>What we have done</vt:lpstr>
      <vt:lpstr>PowerPoint Presentation</vt:lpstr>
      <vt:lpstr>POLICY PAPER SHARED – STRATEGY AND ACADEMIC PAPER BEING REVIEWED</vt:lpstr>
      <vt:lpstr>ACADEMIC PAPER STRUCTURE</vt:lpstr>
      <vt:lpstr>CONTEXT</vt:lpstr>
      <vt:lpstr>FUTURE COMPETENCES FOR new SOCIAL WORKERS </vt:lpstr>
      <vt:lpstr>Methodology </vt:lpstr>
      <vt:lpstr>PARTICIPANTS</vt:lpstr>
      <vt:lpstr>FINDINGS Initial training / education </vt:lpstr>
      <vt:lpstr>FINDINGS Initial training / education </vt:lpstr>
      <vt:lpstr>FINDINGS Practice placements/internships  </vt:lpstr>
      <vt:lpstr>FINDINGS Practice placements/internships  </vt:lpstr>
      <vt:lpstr>FINDINGS Practice placements/internships  </vt:lpstr>
      <vt:lpstr>FINDINGS Practice placements/internships  </vt:lpstr>
      <vt:lpstr>FINDINGS Practice placements/internships  </vt:lpstr>
      <vt:lpstr>FINDINGS Job searching  </vt:lpstr>
      <vt:lpstr>FINDINGS Support in employment  </vt:lpstr>
      <vt:lpstr>FINDINGS Support in employment  </vt:lpstr>
      <vt:lpstr>FINDINGS Support in employment  </vt:lpstr>
      <vt:lpstr>FINDINGS Federation support and national and international guidance  </vt:lpstr>
      <vt:lpstr>FINDINGS COVID-19 impact on transition  </vt:lpstr>
      <vt:lpstr>GUIDELINES FOR NEW social workers</vt:lpstr>
      <vt:lpstr>GUIDELINES FOR Experienced social workers</vt:lpstr>
      <vt:lpstr>GUIDELINEs FOR EMPLOYERS</vt:lpstr>
      <vt:lpstr>PowerPoint Presentation</vt:lpstr>
      <vt:lpstr>GUIDELINES FOR ASSOCIATIONS</vt:lpstr>
      <vt:lpstr>Thank you for listening  please ask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social Europe is possible!  The young generation of social workers are the spearhead of change</dc:title>
  <dc:creator>Siobhan Maclean</dc:creator>
  <cp:lastModifiedBy>Jillian Yates</cp:lastModifiedBy>
  <cp:revision>456</cp:revision>
  <dcterms:created xsi:type="dcterms:W3CDTF">2020-11-04T11:35:45Z</dcterms:created>
  <dcterms:modified xsi:type="dcterms:W3CDTF">2023-07-09T19:27:53Z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0x010100FE6AB9F594632349B85086E21320CF4E</vt:lpwstr>
  </property>
</Properties>
</file>