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8" r:id="rId2"/>
    <p:sldId id="259" r:id="rId3"/>
    <p:sldId id="659" r:id="rId4"/>
    <p:sldId id="660" r:id="rId5"/>
    <p:sldId id="661" r:id="rId6"/>
    <p:sldId id="662" r:id="rId7"/>
    <p:sldId id="627" r:id="rId8"/>
    <p:sldId id="628" r:id="rId9"/>
    <p:sldId id="275" r:id="rId10"/>
    <p:sldId id="629" r:id="rId11"/>
    <p:sldId id="630" r:id="rId12"/>
    <p:sldId id="632" r:id="rId13"/>
    <p:sldId id="633" r:id="rId14"/>
    <p:sldId id="634" r:id="rId15"/>
    <p:sldId id="635" r:id="rId16"/>
    <p:sldId id="636" r:id="rId17"/>
    <p:sldId id="640" r:id="rId18"/>
    <p:sldId id="278" r:id="rId19"/>
    <p:sldId id="641" r:id="rId20"/>
    <p:sldId id="260" r:id="rId21"/>
    <p:sldId id="324" r:id="rId22"/>
    <p:sldId id="331" r:id="rId23"/>
    <p:sldId id="637" r:id="rId24"/>
    <p:sldId id="658" r:id="rId25"/>
    <p:sldId id="663" r:id="rId26"/>
    <p:sldId id="664" r:id="rId27"/>
    <p:sldId id="638"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B303FA-AD71-4F9A-B1F7-D7B0BA926E77}"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DA93294B-C0A4-4AEB-A9AA-737C467E0CF4}">
      <dgm:prSet/>
      <dgm:spPr/>
      <dgm:t>
        <a:bodyPr/>
        <a:lstStyle/>
        <a:p>
          <a:r>
            <a:rPr lang="en-GB"/>
            <a:t>Something negative</a:t>
          </a:r>
          <a:endParaRPr lang="en-US"/>
        </a:p>
      </dgm:t>
    </dgm:pt>
    <dgm:pt modelId="{28729786-04D9-41D9-B979-319E6605EFEA}" type="parTrans" cxnId="{53FD9971-83C8-4A1A-A0F3-23E74B98E779}">
      <dgm:prSet/>
      <dgm:spPr/>
      <dgm:t>
        <a:bodyPr/>
        <a:lstStyle/>
        <a:p>
          <a:endParaRPr lang="en-US"/>
        </a:p>
      </dgm:t>
    </dgm:pt>
    <dgm:pt modelId="{CC436926-1FC4-488C-97B6-3E5503854D7A}" type="sibTrans" cxnId="{53FD9971-83C8-4A1A-A0F3-23E74B98E779}">
      <dgm:prSet/>
      <dgm:spPr/>
      <dgm:t>
        <a:bodyPr/>
        <a:lstStyle/>
        <a:p>
          <a:endParaRPr lang="en-US"/>
        </a:p>
      </dgm:t>
    </dgm:pt>
    <dgm:pt modelId="{351494EC-7808-4B12-B74F-9714F474DAC6}">
      <dgm:prSet/>
      <dgm:spPr/>
      <dgm:t>
        <a:bodyPr/>
        <a:lstStyle/>
        <a:p>
          <a:r>
            <a:rPr lang="en-GB"/>
            <a:t>They were always critical of how I dressed </a:t>
          </a:r>
          <a:endParaRPr lang="en-US"/>
        </a:p>
      </dgm:t>
    </dgm:pt>
    <dgm:pt modelId="{E24D9CF9-D518-44D5-B618-33F5A6FFD470}" type="parTrans" cxnId="{771EA202-2807-447A-8124-174A5E173689}">
      <dgm:prSet/>
      <dgm:spPr/>
      <dgm:t>
        <a:bodyPr/>
        <a:lstStyle/>
        <a:p>
          <a:endParaRPr lang="en-US"/>
        </a:p>
      </dgm:t>
    </dgm:pt>
    <dgm:pt modelId="{222751FB-9251-4CCD-9E47-15840ECE0143}" type="sibTrans" cxnId="{771EA202-2807-447A-8124-174A5E173689}">
      <dgm:prSet/>
      <dgm:spPr/>
      <dgm:t>
        <a:bodyPr/>
        <a:lstStyle/>
        <a:p>
          <a:endParaRPr lang="en-US"/>
        </a:p>
      </dgm:t>
    </dgm:pt>
    <dgm:pt modelId="{6FA8DBEB-C73C-4441-988E-75A30A87FBB5}">
      <dgm:prSet/>
      <dgm:spPr/>
      <dgm:t>
        <a:bodyPr/>
        <a:lstStyle/>
        <a:p>
          <a:r>
            <a:rPr lang="en-GB" dirty="0"/>
            <a:t>Something vital or serious</a:t>
          </a:r>
          <a:endParaRPr lang="en-US" dirty="0"/>
        </a:p>
      </dgm:t>
    </dgm:pt>
    <dgm:pt modelId="{6290284A-9C2B-443F-A16F-F4258FA84A5C}" type="parTrans" cxnId="{19A02147-685F-4F9C-98E6-18AB943496F0}">
      <dgm:prSet/>
      <dgm:spPr/>
      <dgm:t>
        <a:bodyPr/>
        <a:lstStyle/>
        <a:p>
          <a:endParaRPr lang="en-US"/>
        </a:p>
      </dgm:t>
    </dgm:pt>
    <dgm:pt modelId="{4D7FD236-491E-4B31-8878-BAC490C6B0B3}" type="sibTrans" cxnId="{19A02147-685F-4F9C-98E6-18AB943496F0}">
      <dgm:prSet/>
      <dgm:spPr/>
      <dgm:t>
        <a:bodyPr/>
        <a:lstStyle/>
        <a:p>
          <a:endParaRPr lang="en-US"/>
        </a:p>
      </dgm:t>
    </dgm:pt>
    <dgm:pt modelId="{641923ED-C863-4894-8D98-9849B212CAC7}">
      <dgm:prSet/>
      <dgm:spPr/>
      <dgm:t>
        <a:bodyPr/>
        <a:lstStyle/>
        <a:p>
          <a:r>
            <a:rPr lang="en-GB"/>
            <a:t>It is critical we get these supplies by tomorrow</a:t>
          </a:r>
          <a:endParaRPr lang="en-US"/>
        </a:p>
      </dgm:t>
    </dgm:pt>
    <dgm:pt modelId="{323C0C48-620B-4AAC-90D4-6A40A95F27D3}" type="parTrans" cxnId="{445D7301-0342-4E2D-BEAD-A7D472ED8FEE}">
      <dgm:prSet/>
      <dgm:spPr/>
      <dgm:t>
        <a:bodyPr/>
        <a:lstStyle/>
        <a:p>
          <a:endParaRPr lang="en-US"/>
        </a:p>
      </dgm:t>
    </dgm:pt>
    <dgm:pt modelId="{A68D1342-141F-4794-8D9B-0756EEFAC710}" type="sibTrans" cxnId="{445D7301-0342-4E2D-BEAD-A7D472ED8FEE}">
      <dgm:prSet/>
      <dgm:spPr/>
      <dgm:t>
        <a:bodyPr/>
        <a:lstStyle/>
        <a:p>
          <a:endParaRPr lang="en-US"/>
        </a:p>
      </dgm:t>
    </dgm:pt>
    <dgm:pt modelId="{EC274C34-1727-48E3-ACD7-92FAF66D84F1}">
      <dgm:prSet/>
      <dgm:spPr/>
      <dgm:t>
        <a:bodyPr/>
        <a:lstStyle/>
        <a:p>
          <a:r>
            <a:rPr lang="en-GB"/>
            <a:t>The patient is in a critical condition</a:t>
          </a:r>
          <a:endParaRPr lang="en-US"/>
        </a:p>
      </dgm:t>
    </dgm:pt>
    <dgm:pt modelId="{FFA761DD-DDED-432B-A4ED-B9FADA08545B}" type="parTrans" cxnId="{6F2B6299-7976-4339-B2DC-1EC4A1FB64BA}">
      <dgm:prSet/>
      <dgm:spPr/>
      <dgm:t>
        <a:bodyPr/>
        <a:lstStyle/>
        <a:p>
          <a:endParaRPr lang="en-US"/>
        </a:p>
      </dgm:t>
    </dgm:pt>
    <dgm:pt modelId="{8FF1DF19-7E62-4452-BC6D-F86C27A86240}" type="sibTrans" cxnId="{6F2B6299-7976-4339-B2DC-1EC4A1FB64BA}">
      <dgm:prSet/>
      <dgm:spPr/>
      <dgm:t>
        <a:bodyPr/>
        <a:lstStyle/>
        <a:p>
          <a:endParaRPr lang="en-US"/>
        </a:p>
      </dgm:t>
    </dgm:pt>
    <dgm:pt modelId="{78052717-308E-4AE7-A7D6-70646FE9769D}" type="pres">
      <dgm:prSet presAssocID="{0BB303FA-AD71-4F9A-B1F7-D7B0BA926E77}" presName="Name0" presStyleCnt="0">
        <dgm:presLayoutVars>
          <dgm:dir/>
          <dgm:animLvl val="lvl"/>
          <dgm:resizeHandles val="exact"/>
        </dgm:presLayoutVars>
      </dgm:prSet>
      <dgm:spPr/>
    </dgm:pt>
    <dgm:pt modelId="{A99BECFD-4A16-4AE4-B6AC-E0713AA6A3E0}" type="pres">
      <dgm:prSet presAssocID="{DA93294B-C0A4-4AEB-A9AA-737C467E0CF4}" presName="linNode" presStyleCnt="0"/>
      <dgm:spPr/>
    </dgm:pt>
    <dgm:pt modelId="{41C733F1-B1E2-4E32-9549-44832C07E862}" type="pres">
      <dgm:prSet presAssocID="{DA93294B-C0A4-4AEB-A9AA-737C467E0CF4}" presName="parentText" presStyleLbl="node1" presStyleIdx="0" presStyleCnt="2">
        <dgm:presLayoutVars>
          <dgm:chMax val="1"/>
          <dgm:bulletEnabled val="1"/>
        </dgm:presLayoutVars>
      </dgm:prSet>
      <dgm:spPr/>
    </dgm:pt>
    <dgm:pt modelId="{8A46558F-DF1A-4788-A822-BD0171AA6664}" type="pres">
      <dgm:prSet presAssocID="{DA93294B-C0A4-4AEB-A9AA-737C467E0CF4}" presName="descendantText" presStyleLbl="alignAccFollowNode1" presStyleIdx="0" presStyleCnt="2">
        <dgm:presLayoutVars>
          <dgm:bulletEnabled val="1"/>
        </dgm:presLayoutVars>
      </dgm:prSet>
      <dgm:spPr/>
    </dgm:pt>
    <dgm:pt modelId="{C112F167-B0B9-4085-9442-4430529E9F91}" type="pres">
      <dgm:prSet presAssocID="{CC436926-1FC4-488C-97B6-3E5503854D7A}" presName="sp" presStyleCnt="0"/>
      <dgm:spPr/>
    </dgm:pt>
    <dgm:pt modelId="{FA0ADB5F-370D-461C-8D13-07D06E883E8F}" type="pres">
      <dgm:prSet presAssocID="{6FA8DBEB-C73C-4441-988E-75A30A87FBB5}" presName="linNode" presStyleCnt="0"/>
      <dgm:spPr/>
    </dgm:pt>
    <dgm:pt modelId="{881EE08A-E259-4734-A3F1-DB4B6BE502E5}" type="pres">
      <dgm:prSet presAssocID="{6FA8DBEB-C73C-4441-988E-75A30A87FBB5}" presName="parentText" presStyleLbl="node1" presStyleIdx="1" presStyleCnt="2">
        <dgm:presLayoutVars>
          <dgm:chMax val="1"/>
          <dgm:bulletEnabled val="1"/>
        </dgm:presLayoutVars>
      </dgm:prSet>
      <dgm:spPr/>
    </dgm:pt>
    <dgm:pt modelId="{F8BDEA84-E92E-4AEE-861C-6BBF69298777}" type="pres">
      <dgm:prSet presAssocID="{6FA8DBEB-C73C-4441-988E-75A30A87FBB5}" presName="descendantText" presStyleLbl="alignAccFollowNode1" presStyleIdx="1" presStyleCnt="2">
        <dgm:presLayoutVars>
          <dgm:bulletEnabled val="1"/>
        </dgm:presLayoutVars>
      </dgm:prSet>
      <dgm:spPr/>
    </dgm:pt>
  </dgm:ptLst>
  <dgm:cxnLst>
    <dgm:cxn modelId="{445D7301-0342-4E2D-BEAD-A7D472ED8FEE}" srcId="{6FA8DBEB-C73C-4441-988E-75A30A87FBB5}" destId="{641923ED-C863-4894-8D98-9849B212CAC7}" srcOrd="0" destOrd="0" parTransId="{323C0C48-620B-4AAC-90D4-6A40A95F27D3}" sibTransId="{A68D1342-141F-4794-8D9B-0756EEFAC710}"/>
    <dgm:cxn modelId="{771EA202-2807-447A-8124-174A5E173689}" srcId="{DA93294B-C0A4-4AEB-A9AA-737C467E0CF4}" destId="{351494EC-7808-4B12-B74F-9714F474DAC6}" srcOrd="0" destOrd="0" parTransId="{E24D9CF9-D518-44D5-B618-33F5A6FFD470}" sibTransId="{222751FB-9251-4CCD-9E47-15840ECE0143}"/>
    <dgm:cxn modelId="{40966B09-1271-413F-8A59-160BF64ED4EA}" type="presOf" srcId="{6FA8DBEB-C73C-4441-988E-75A30A87FBB5}" destId="{881EE08A-E259-4734-A3F1-DB4B6BE502E5}" srcOrd="0" destOrd="0" presId="urn:microsoft.com/office/officeart/2005/8/layout/vList5"/>
    <dgm:cxn modelId="{4CD4CF1F-BC4D-4FA3-8385-FDE0EA8C367C}" type="presOf" srcId="{EC274C34-1727-48E3-ACD7-92FAF66D84F1}" destId="{F8BDEA84-E92E-4AEE-861C-6BBF69298777}" srcOrd="0" destOrd="1" presId="urn:microsoft.com/office/officeart/2005/8/layout/vList5"/>
    <dgm:cxn modelId="{19A02147-685F-4F9C-98E6-18AB943496F0}" srcId="{0BB303FA-AD71-4F9A-B1F7-D7B0BA926E77}" destId="{6FA8DBEB-C73C-4441-988E-75A30A87FBB5}" srcOrd="1" destOrd="0" parTransId="{6290284A-9C2B-443F-A16F-F4258FA84A5C}" sibTransId="{4D7FD236-491E-4B31-8878-BAC490C6B0B3}"/>
    <dgm:cxn modelId="{53FD9971-83C8-4A1A-A0F3-23E74B98E779}" srcId="{0BB303FA-AD71-4F9A-B1F7-D7B0BA926E77}" destId="{DA93294B-C0A4-4AEB-A9AA-737C467E0CF4}" srcOrd="0" destOrd="0" parTransId="{28729786-04D9-41D9-B979-319E6605EFEA}" sibTransId="{CC436926-1FC4-488C-97B6-3E5503854D7A}"/>
    <dgm:cxn modelId="{6F2B6299-7976-4339-B2DC-1EC4A1FB64BA}" srcId="{6FA8DBEB-C73C-4441-988E-75A30A87FBB5}" destId="{EC274C34-1727-48E3-ACD7-92FAF66D84F1}" srcOrd="1" destOrd="0" parTransId="{FFA761DD-DDED-432B-A4ED-B9FADA08545B}" sibTransId="{8FF1DF19-7E62-4452-BC6D-F86C27A86240}"/>
    <dgm:cxn modelId="{EE8637C4-2F0B-41A3-A292-7B0F71F10FA7}" type="presOf" srcId="{0BB303FA-AD71-4F9A-B1F7-D7B0BA926E77}" destId="{78052717-308E-4AE7-A7D6-70646FE9769D}" srcOrd="0" destOrd="0" presId="urn:microsoft.com/office/officeart/2005/8/layout/vList5"/>
    <dgm:cxn modelId="{AB7D74C7-4ACA-4968-8671-5756FD099FED}" type="presOf" srcId="{351494EC-7808-4B12-B74F-9714F474DAC6}" destId="{8A46558F-DF1A-4788-A822-BD0171AA6664}" srcOrd="0" destOrd="0" presId="urn:microsoft.com/office/officeart/2005/8/layout/vList5"/>
    <dgm:cxn modelId="{B4E22FCD-D896-4338-B38C-D8013889D9FA}" type="presOf" srcId="{641923ED-C863-4894-8D98-9849B212CAC7}" destId="{F8BDEA84-E92E-4AEE-861C-6BBF69298777}" srcOrd="0" destOrd="0" presId="urn:microsoft.com/office/officeart/2005/8/layout/vList5"/>
    <dgm:cxn modelId="{C18136EB-253C-4D37-9C57-51D420ACD1AA}" type="presOf" srcId="{DA93294B-C0A4-4AEB-A9AA-737C467E0CF4}" destId="{41C733F1-B1E2-4E32-9549-44832C07E862}" srcOrd="0" destOrd="0" presId="urn:microsoft.com/office/officeart/2005/8/layout/vList5"/>
    <dgm:cxn modelId="{2DED4075-7024-4EC7-B5D8-629AF2D63C0C}" type="presParOf" srcId="{78052717-308E-4AE7-A7D6-70646FE9769D}" destId="{A99BECFD-4A16-4AE4-B6AC-E0713AA6A3E0}" srcOrd="0" destOrd="0" presId="urn:microsoft.com/office/officeart/2005/8/layout/vList5"/>
    <dgm:cxn modelId="{9DD81EE4-BD1D-4F05-9CE8-6D46BB31D68E}" type="presParOf" srcId="{A99BECFD-4A16-4AE4-B6AC-E0713AA6A3E0}" destId="{41C733F1-B1E2-4E32-9549-44832C07E862}" srcOrd="0" destOrd="0" presId="urn:microsoft.com/office/officeart/2005/8/layout/vList5"/>
    <dgm:cxn modelId="{2B32DA86-5092-4317-8531-FFF592EBAC4A}" type="presParOf" srcId="{A99BECFD-4A16-4AE4-B6AC-E0713AA6A3E0}" destId="{8A46558F-DF1A-4788-A822-BD0171AA6664}" srcOrd="1" destOrd="0" presId="urn:microsoft.com/office/officeart/2005/8/layout/vList5"/>
    <dgm:cxn modelId="{CBACBE71-94AE-478D-B766-E0DBE65D4DDC}" type="presParOf" srcId="{78052717-308E-4AE7-A7D6-70646FE9769D}" destId="{C112F167-B0B9-4085-9442-4430529E9F91}" srcOrd="1" destOrd="0" presId="urn:microsoft.com/office/officeart/2005/8/layout/vList5"/>
    <dgm:cxn modelId="{F2B8A967-F40B-4243-9A82-389ED86A8336}" type="presParOf" srcId="{78052717-308E-4AE7-A7D6-70646FE9769D}" destId="{FA0ADB5F-370D-461C-8D13-07D06E883E8F}" srcOrd="2" destOrd="0" presId="urn:microsoft.com/office/officeart/2005/8/layout/vList5"/>
    <dgm:cxn modelId="{D7DD7818-C1C4-46DD-8481-01163F22D76F}" type="presParOf" srcId="{FA0ADB5F-370D-461C-8D13-07D06E883E8F}" destId="{881EE08A-E259-4734-A3F1-DB4B6BE502E5}" srcOrd="0" destOrd="0" presId="urn:microsoft.com/office/officeart/2005/8/layout/vList5"/>
    <dgm:cxn modelId="{D6F38E9E-609E-4CF5-9C36-BB46613E229A}" type="presParOf" srcId="{FA0ADB5F-370D-461C-8D13-07D06E883E8F}" destId="{F8BDEA84-E92E-4AEE-861C-6BBF6929877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FCD4CE-D3F3-4F63-A689-F6BC59F50312}" type="doc">
      <dgm:prSet loTypeId="urn:microsoft.com/office/officeart/2016/7/layout/RepeatingBendingProcessNew" loCatId="process" qsTypeId="urn:microsoft.com/office/officeart/2005/8/quickstyle/simple4" qsCatId="simple" csTypeId="urn:microsoft.com/office/officeart/2005/8/colors/accent1_2" csCatId="accent1" phldr="1"/>
      <dgm:spPr/>
      <dgm:t>
        <a:bodyPr/>
        <a:lstStyle/>
        <a:p>
          <a:endParaRPr lang="en-US"/>
        </a:p>
      </dgm:t>
    </dgm:pt>
    <dgm:pt modelId="{E34B2578-2780-4855-8326-D8353D09C7B2}">
      <dgm:prSet/>
      <dgm:spPr/>
      <dgm:t>
        <a:bodyPr/>
        <a:lstStyle/>
        <a:p>
          <a:pPr>
            <a:lnSpc>
              <a:spcPct val="100000"/>
            </a:lnSpc>
          </a:pPr>
          <a:r>
            <a:rPr lang="en-GB"/>
            <a:t>Critical thinking means</a:t>
          </a:r>
          <a:endParaRPr lang="en-US"/>
        </a:p>
      </dgm:t>
    </dgm:pt>
    <dgm:pt modelId="{90895957-FFF3-498A-9E13-109BA0D5CD0D}" type="parTrans" cxnId="{38394A97-ED9B-4D5B-A9A7-DA455C71718A}">
      <dgm:prSet/>
      <dgm:spPr/>
      <dgm:t>
        <a:bodyPr/>
        <a:lstStyle/>
        <a:p>
          <a:endParaRPr lang="en-US"/>
        </a:p>
      </dgm:t>
    </dgm:pt>
    <dgm:pt modelId="{29954E28-56F5-4DC5-BF99-F2786FECABDE}" type="sibTrans" cxnId="{38394A97-ED9B-4D5B-A9A7-DA455C71718A}">
      <dgm:prSet/>
      <dgm:spPr/>
      <dgm:t>
        <a:bodyPr/>
        <a:lstStyle/>
        <a:p>
          <a:endParaRPr lang="en-US"/>
        </a:p>
      </dgm:t>
    </dgm:pt>
    <dgm:pt modelId="{1F6F36F9-F0C7-4C11-8680-FE09B8C6CAB6}">
      <dgm:prSet/>
      <dgm:spPr/>
      <dgm:t>
        <a:bodyPr/>
        <a:lstStyle/>
        <a:p>
          <a:pPr>
            <a:lnSpc>
              <a:spcPct val="100000"/>
            </a:lnSpc>
          </a:pPr>
          <a:r>
            <a:rPr lang="en-GB" dirty="0"/>
            <a:t>“being sceptical and questioning everything that you read, see or hear, then analysing and evaluating it before drawing a conclusion” (Rawles 2023 p115)</a:t>
          </a:r>
          <a:endParaRPr lang="en-US" dirty="0"/>
        </a:p>
      </dgm:t>
    </dgm:pt>
    <dgm:pt modelId="{0B5CBF35-62D8-40B8-8813-B8ADD4251778}" type="parTrans" cxnId="{150D554D-4C59-4DBC-A00F-F6542E94DE74}">
      <dgm:prSet/>
      <dgm:spPr/>
      <dgm:t>
        <a:bodyPr/>
        <a:lstStyle/>
        <a:p>
          <a:endParaRPr lang="en-US"/>
        </a:p>
      </dgm:t>
    </dgm:pt>
    <dgm:pt modelId="{E86CF3F9-112E-41C9-A629-CF5FEB8A7D56}" type="sibTrans" cxnId="{150D554D-4C59-4DBC-A00F-F6542E94DE74}">
      <dgm:prSet/>
      <dgm:spPr/>
      <dgm:t>
        <a:bodyPr/>
        <a:lstStyle/>
        <a:p>
          <a:endParaRPr lang="en-US"/>
        </a:p>
      </dgm:t>
    </dgm:pt>
    <dgm:pt modelId="{7034B161-3D05-4878-B89C-45C009546156}" type="pres">
      <dgm:prSet presAssocID="{16FCD4CE-D3F3-4F63-A689-F6BC59F50312}" presName="Name0" presStyleCnt="0">
        <dgm:presLayoutVars>
          <dgm:dir/>
          <dgm:resizeHandles val="exact"/>
        </dgm:presLayoutVars>
      </dgm:prSet>
      <dgm:spPr/>
    </dgm:pt>
    <dgm:pt modelId="{5EB16AAE-EBEB-4F85-9969-351900A6322D}" type="pres">
      <dgm:prSet presAssocID="{E34B2578-2780-4855-8326-D8353D09C7B2}" presName="node" presStyleLbl="node1" presStyleIdx="0" presStyleCnt="2">
        <dgm:presLayoutVars>
          <dgm:bulletEnabled val="1"/>
        </dgm:presLayoutVars>
      </dgm:prSet>
      <dgm:spPr/>
    </dgm:pt>
    <dgm:pt modelId="{0134EBFC-F259-459A-89E6-9C9FB252CCAB}" type="pres">
      <dgm:prSet presAssocID="{29954E28-56F5-4DC5-BF99-F2786FECABDE}" presName="sibTrans" presStyleLbl="sibTrans1D1" presStyleIdx="0" presStyleCnt="1"/>
      <dgm:spPr/>
    </dgm:pt>
    <dgm:pt modelId="{4C46D963-F636-4C29-98A0-3C6961D290FA}" type="pres">
      <dgm:prSet presAssocID="{29954E28-56F5-4DC5-BF99-F2786FECABDE}" presName="connectorText" presStyleLbl="sibTrans1D1" presStyleIdx="0" presStyleCnt="1"/>
      <dgm:spPr/>
    </dgm:pt>
    <dgm:pt modelId="{09D6141B-73FA-4377-B24D-CBD7AF2C9091}" type="pres">
      <dgm:prSet presAssocID="{1F6F36F9-F0C7-4C11-8680-FE09B8C6CAB6}" presName="node" presStyleLbl="node1" presStyleIdx="1" presStyleCnt="2">
        <dgm:presLayoutVars>
          <dgm:bulletEnabled val="1"/>
        </dgm:presLayoutVars>
      </dgm:prSet>
      <dgm:spPr/>
    </dgm:pt>
  </dgm:ptLst>
  <dgm:cxnLst>
    <dgm:cxn modelId="{7E489607-BE91-42A5-842B-556AFB182DBA}" type="presOf" srcId="{29954E28-56F5-4DC5-BF99-F2786FECABDE}" destId="{4C46D963-F636-4C29-98A0-3C6961D290FA}" srcOrd="1" destOrd="0" presId="urn:microsoft.com/office/officeart/2016/7/layout/RepeatingBendingProcessNew"/>
    <dgm:cxn modelId="{4C755A1B-A198-4D34-BD6D-7CB4B7B51B53}" type="presOf" srcId="{1F6F36F9-F0C7-4C11-8680-FE09B8C6CAB6}" destId="{09D6141B-73FA-4377-B24D-CBD7AF2C9091}" srcOrd="0" destOrd="0" presId="urn:microsoft.com/office/officeart/2016/7/layout/RepeatingBendingProcessNew"/>
    <dgm:cxn modelId="{E6D0ED28-A5A9-4A6A-A21A-91AF706F59F5}" type="presOf" srcId="{E34B2578-2780-4855-8326-D8353D09C7B2}" destId="{5EB16AAE-EBEB-4F85-9969-351900A6322D}" srcOrd="0" destOrd="0" presId="urn:microsoft.com/office/officeart/2016/7/layout/RepeatingBendingProcessNew"/>
    <dgm:cxn modelId="{07CF1242-A285-4292-9CCF-50E27BFCFBF7}" type="presOf" srcId="{16FCD4CE-D3F3-4F63-A689-F6BC59F50312}" destId="{7034B161-3D05-4878-B89C-45C009546156}" srcOrd="0" destOrd="0" presId="urn:microsoft.com/office/officeart/2016/7/layout/RepeatingBendingProcessNew"/>
    <dgm:cxn modelId="{150D554D-4C59-4DBC-A00F-F6542E94DE74}" srcId="{16FCD4CE-D3F3-4F63-A689-F6BC59F50312}" destId="{1F6F36F9-F0C7-4C11-8680-FE09B8C6CAB6}" srcOrd="1" destOrd="0" parTransId="{0B5CBF35-62D8-40B8-8813-B8ADD4251778}" sibTransId="{E86CF3F9-112E-41C9-A629-CF5FEB8A7D56}"/>
    <dgm:cxn modelId="{0FA03D84-882E-4F33-8FE3-A405352A55A3}" type="presOf" srcId="{29954E28-56F5-4DC5-BF99-F2786FECABDE}" destId="{0134EBFC-F259-459A-89E6-9C9FB252CCAB}" srcOrd="0" destOrd="0" presId="urn:microsoft.com/office/officeart/2016/7/layout/RepeatingBendingProcessNew"/>
    <dgm:cxn modelId="{38394A97-ED9B-4D5B-A9A7-DA455C71718A}" srcId="{16FCD4CE-D3F3-4F63-A689-F6BC59F50312}" destId="{E34B2578-2780-4855-8326-D8353D09C7B2}" srcOrd="0" destOrd="0" parTransId="{90895957-FFF3-498A-9E13-109BA0D5CD0D}" sibTransId="{29954E28-56F5-4DC5-BF99-F2786FECABDE}"/>
    <dgm:cxn modelId="{DC0564AF-F284-4118-A038-3CE99EDD5AC9}" type="presParOf" srcId="{7034B161-3D05-4878-B89C-45C009546156}" destId="{5EB16AAE-EBEB-4F85-9969-351900A6322D}" srcOrd="0" destOrd="0" presId="urn:microsoft.com/office/officeart/2016/7/layout/RepeatingBendingProcessNew"/>
    <dgm:cxn modelId="{49F77C5B-C53B-4DFB-99DE-E8A580B57219}" type="presParOf" srcId="{7034B161-3D05-4878-B89C-45C009546156}" destId="{0134EBFC-F259-459A-89E6-9C9FB252CCAB}" srcOrd="1" destOrd="0" presId="urn:microsoft.com/office/officeart/2016/7/layout/RepeatingBendingProcessNew"/>
    <dgm:cxn modelId="{59CB2753-2EE9-4235-9FD7-4370F170E2D3}" type="presParOf" srcId="{0134EBFC-F259-459A-89E6-9C9FB252CCAB}" destId="{4C46D963-F636-4C29-98A0-3C6961D290FA}" srcOrd="0" destOrd="0" presId="urn:microsoft.com/office/officeart/2016/7/layout/RepeatingBendingProcessNew"/>
    <dgm:cxn modelId="{646A9EEE-079E-494F-9437-0E24301C634A}" type="presParOf" srcId="{7034B161-3D05-4878-B89C-45C009546156}" destId="{09D6141B-73FA-4377-B24D-CBD7AF2C9091}" srcOrd="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55EBDE-842A-4FB1-856D-78E7B8738344}"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GB"/>
        </a:p>
      </dgm:t>
    </dgm:pt>
    <dgm:pt modelId="{2DF59BCD-95D1-44CF-8D2A-7A9EE509DBA0}">
      <dgm:prSet phldrT="[Text]" custT="1"/>
      <dgm:spPr/>
      <dgm:t>
        <a:bodyPr/>
        <a:lstStyle/>
        <a:p>
          <a:r>
            <a:rPr lang="en-GB" sz="1600" u="sng" dirty="0">
              <a:solidFill>
                <a:srgbClr val="FF0000"/>
              </a:solidFill>
            </a:rPr>
            <a:t>Critical scrutiny</a:t>
          </a:r>
        </a:p>
        <a:p>
          <a:r>
            <a:rPr lang="en-GB" sz="1600" dirty="0">
              <a:solidFill>
                <a:srgbClr val="FF0000"/>
              </a:solidFill>
            </a:rPr>
            <a:t>Explore the importance of context</a:t>
          </a:r>
        </a:p>
        <a:p>
          <a:endParaRPr lang="en-GB" sz="1100" dirty="0"/>
        </a:p>
      </dgm:t>
    </dgm:pt>
    <dgm:pt modelId="{D468BE42-1DF4-4AB0-B0BE-63A8D49A9E00}" type="parTrans" cxnId="{A7753CCE-F88D-42E3-A9B3-B8E8717FE93E}">
      <dgm:prSet/>
      <dgm:spPr/>
      <dgm:t>
        <a:bodyPr/>
        <a:lstStyle/>
        <a:p>
          <a:endParaRPr lang="en-GB"/>
        </a:p>
      </dgm:t>
    </dgm:pt>
    <dgm:pt modelId="{37B4B7CD-4BBB-41EA-B3A6-9B50AB3869A1}" type="sibTrans" cxnId="{A7753CCE-F88D-42E3-A9B3-B8E8717FE93E}">
      <dgm:prSet/>
      <dgm:spPr/>
      <dgm:t>
        <a:bodyPr/>
        <a:lstStyle/>
        <a:p>
          <a:endParaRPr lang="en-GB"/>
        </a:p>
      </dgm:t>
    </dgm:pt>
    <dgm:pt modelId="{00E88D9F-85D6-4AAA-A355-F4818E2E4DE5}">
      <dgm:prSet phldrT="[Text]" custT="1"/>
      <dgm:spPr/>
      <dgm:t>
        <a:bodyPr/>
        <a:lstStyle/>
        <a:p>
          <a:r>
            <a:rPr lang="en-GB" sz="1600" dirty="0">
              <a:solidFill>
                <a:schemeClr val="tx1"/>
              </a:solidFill>
            </a:rPr>
            <a:t>4. Taking it forward</a:t>
          </a:r>
        </a:p>
        <a:p>
          <a:r>
            <a:rPr lang="en-GB" sz="1600" dirty="0">
              <a:solidFill>
                <a:schemeClr val="tx1"/>
              </a:solidFill>
            </a:rPr>
            <a:t>conclusions, recommendations, plans</a:t>
          </a:r>
        </a:p>
      </dgm:t>
    </dgm:pt>
    <dgm:pt modelId="{5EB90C75-4361-4CE2-9172-DE1C3461BF68}" type="parTrans" cxnId="{F35AB79C-21FA-440A-BBC4-ADCB9A338B96}">
      <dgm:prSet/>
      <dgm:spPr/>
      <dgm:t>
        <a:bodyPr/>
        <a:lstStyle/>
        <a:p>
          <a:endParaRPr lang="en-GB"/>
        </a:p>
      </dgm:t>
    </dgm:pt>
    <dgm:pt modelId="{83175C67-260E-41BD-AA0A-5153DEEEFD3D}" type="sibTrans" cxnId="{F35AB79C-21FA-440A-BBC4-ADCB9A338B96}">
      <dgm:prSet/>
      <dgm:spPr/>
      <dgm:t>
        <a:bodyPr/>
        <a:lstStyle/>
        <a:p>
          <a:endParaRPr lang="en-GB"/>
        </a:p>
      </dgm:t>
    </dgm:pt>
    <dgm:pt modelId="{2835E326-D5EE-4108-B6DB-1112943D8981}">
      <dgm:prSet phldrT="[Text]" custT="1"/>
      <dgm:spPr/>
      <dgm:t>
        <a:bodyPr/>
        <a:lstStyle/>
        <a:p>
          <a:r>
            <a:rPr lang="en-GB" sz="1600" dirty="0">
              <a:solidFill>
                <a:schemeClr val="tx1"/>
              </a:solidFill>
            </a:rPr>
            <a:t>1. Experience</a:t>
          </a:r>
        </a:p>
        <a:p>
          <a:r>
            <a:rPr lang="en-GB" sz="1600" dirty="0">
              <a:solidFill>
                <a:schemeClr val="tx1"/>
              </a:solidFill>
            </a:rPr>
            <a:t>Describe what you observed and/or did</a:t>
          </a:r>
        </a:p>
      </dgm:t>
    </dgm:pt>
    <dgm:pt modelId="{CBAE30C2-BF78-4159-8275-53F810B56E1E}" type="sibTrans" cxnId="{30F6C2EF-4B15-44AE-9A00-95C157AFBDCA}">
      <dgm:prSet/>
      <dgm:spPr/>
      <dgm:t>
        <a:bodyPr/>
        <a:lstStyle/>
        <a:p>
          <a:endParaRPr lang="en-GB"/>
        </a:p>
      </dgm:t>
    </dgm:pt>
    <dgm:pt modelId="{52F4D2A2-B2E9-4A57-BA73-C2A841B9F147}" type="parTrans" cxnId="{30F6C2EF-4B15-44AE-9A00-95C157AFBDCA}">
      <dgm:prSet/>
      <dgm:spPr/>
      <dgm:t>
        <a:bodyPr/>
        <a:lstStyle/>
        <a:p>
          <a:endParaRPr lang="en-GB"/>
        </a:p>
      </dgm:t>
    </dgm:pt>
    <dgm:pt modelId="{D27D50F4-A795-4FBD-8743-7176FEE1171D}">
      <dgm:prSet custT="1"/>
      <dgm:spPr/>
      <dgm:t>
        <a:bodyPr/>
        <a:lstStyle/>
        <a:p>
          <a:r>
            <a:rPr lang="en-GB" sz="1600" u="sng" dirty="0">
              <a:solidFill>
                <a:srgbClr val="FF0000"/>
              </a:solidFill>
            </a:rPr>
            <a:t>Critical scrutiny</a:t>
          </a:r>
        </a:p>
        <a:p>
          <a:r>
            <a:rPr lang="en-GB" sz="1600" dirty="0">
              <a:solidFill>
                <a:srgbClr val="FF0000"/>
              </a:solidFill>
            </a:rPr>
            <a:t>Identify and challenge assumptions</a:t>
          </a:r>
        </a:p>
      </dgm:t>
    </dgm:pt>
    <dgm:pt modelId="{8386CC0C-CC04-4B80-91A8-DB1020FC845F}" type="parTrans" cxnId="{F8A05F0B-E941-465D-AEF3-953D1894444D}">
      <dgm:prSet/>
      <dgm:spPr/>
      <dgm:t>
        <a:bodyPr/>
        <a:lstStyle/>
        <a:p>
          <a:endParaRPr lang="en-GB"/>
        </a:p>
      </dgm:t>
    </dgm:pt>
    <dgm:pt modelId="{2FD2FA4E-5848-452B-83AD-CF473243F754}" type="sibTrans" cxnId="{F8A05F0B-E941-465D-AEF3-953D1894444D}">
      <dgm:prSet/>
      <dgm:spPr/>
      <dgm:t>
        <a:bodyPr/>
        <a:lstStyle/>
        <a:p>
          <a:endParaRPr lang="en-GB"/>
        </a:p>
      </dgm:t>
    </dgm:pt>
    <dgm:pt modelId="{7929F94E-A7E5-4B04-AE41-FE8B040490EC}">
      <dgm:prSet custT="1"/>
      <dgm:spPr/>
      <dgm:t>
        <a:bodyPr/>
        <a:lstStyle/>
        <a:p>
          <a:r>
            <a:rPr lang="en-GB" sz="1600" dirty="0">
              <a:solidFill>
                <a:schemeClr val="tx1"/>
              </a:solidFill>
            </a:rPr>
            <a:t>2. Initial Reaction</a:t>
          </a:r>
        </a:p>
        <a:p>
          <a:r>
            <a:rPr lang="en-GB" sz="1600" dirty="0">
              <a:solidFill>
                <a:schemeClr val="tx1"/>
              </a:solidFill>
            </a:rPr>
            <a:t>What were your first thoughts and emotions?</a:t>
          </a:r>
        </a:p>
      </dgm:t>
    </dgm:pt>
    <dgm:pt modelId="{95CF4D81-2A63-4955-98F5-771940585D89}" type="parTrans" cxnId="{8F51C565-455E-4722-93B2-4DC788603766}">
      <dgm:prSet/>
      <dgm:spPr/>
      <dgm:t>
        <a:bodyPr/>
        <a:lstStyle/>
        <a:p>
          <a:endParaRPr lang="en-GB"/>
        </a:p>
      </dgm:t>
    </dgm:pt>
    <dgm:pt modelId="{C7B9164F-D6EF-49F6-AEDD-2FA280F489DE}" type="sibTrans" cxnId="{8F51C565-455E-4722-93B2-4DC788603766}">
      <dgm:prSet/>
      <dgm:spPr/>
      <dgm:t>
        <a:bodyPr/>
        <a:lstStyle/>
        <a:p>
          <a:endParaRPr lang="en-GB"/>
        </a:p>
      </dgm:t>
    </dgm:pt>
    <dgm:pt modelId="{4E7E1A23-FB33-4458-9584-1B4C2D9CA6EA}">
      <dgm:prSet phldrT="[Text]" custT="1"/>
      <dgm:spPr/>
      <dgm:t>
        <a:bodyPr/>
        <a:lstStyle/>
        <a:p>
          <a:endParaRPr lang="en-GB" sz="800" dirty="0"/>
        </a:p>
        <a:p>
          <a:r>
            <a:rPr lang="en-GB" sz="1600" dirty="0">
              <a:solidFill>
                <a:schemeClr val="tx1"/>
              </a:solidFill>
            </a:rPr>
            <a:t>3. Making Sense/Analysis</a:t>
          </a:r>
        </a:p>
        <a:p>
          <a:r>
            <a:rPr lang="en-GB" sz="1600" dirty="0">
              <a:solidFill>
                <a:schemeClr val="tx1"/>
              </a:solidFill>
            </a:rPr>
            <a:t>What is happening and why might it be happening?</a:t>
          </a:r>
        </a:p>
        <a:p>
          <a:r>
            <a:rPr lang="en-GB" sz="1600" dirty="0">
              <a:solidFill>
                <a:schemeClr val="tx1"/>
              </a:solidFill>
            </a:rPr>
            <a:t>Use theory &amp; research to inform your reflection</a:t>
          </a:r>
        </a:p>
        <a:p>
          <a:endParaRPr lang="en-GB" sz="500" dirty="0"/>
        </a:p>
      </dgm:t>
    </dgm:pt>
    <dgm:pt modelId="{76F7B9B4-E6D1-4D13-AB23-818846A529AB}" type="sibTrans" cxnId="{500A7B4E-91CA-4799-AD7C-3AAC2BD7B8A2}">
      <dgm:prSet/>
      <dgm:spPr/>
      <dgm:t>
        <a:bodyPr/>
        <a:lstStyle/>
        <a:p>
          <a:endParaRPr lang="en-GB"/>
        </a:p>
      </dgm:t>
    </dgm:pt>
    <dgm:pt modelId="{0D0FD201-8AF7-4B12-A4A7-15AED5E28A91}" type="parTrans" cxnId="{500A7B4E-91CA-4799-AD7C-3AAC2BD7B8A2}">
      <dgm:prSet/>
      <dgm:spPr/>
      <dgm:t>
        <a:bodyPr/>
        <a:lstStyle/>
        <a:p>
          <a:endParaRPr lang="en-GB"/>
        </a:p>
      </dgm:t>
    </dgm:pt>
    <dgm:pt modelId="{E608A18E-3A34-410D-991D-5CAEC80B60C1}">
      <dgm:prSet custT="1"/>
      <dgm:spPr/>
      <dgm:t>
        <a:bodyPr/>
        <a:lstStyle/>
        <a:p>
          <a:endParaRPr lang="en-GB" sz="1000" dirty="0"/>
        </a:p>
        <a:p>
          <a:r>
            <a:rPr lang="en-GB" sz="1600" b="1" i="0" u="sng" dirty="0">
              <a:solidFill>
                <a:srgbClr val="FF0000"/>
              </a:solidFill>
            </a:rPr>
            <a:t>Critical scrutiny</a:t>
          </a:r>
        </a:p>
        <a:p>
          <a:r>
            <a:rPr lang="en-GB" sz="1600" b="0" i="0" dirty="0">
              <a:solidFill>
                <a:srgbClr val="FF0000"/>
              </a:solidFill>
            </a:rPr>
            <a:t>consider alternatives</a:t>
          </a:r>
        </a:p>
        <a:p>
          <a:endParaRPr lang="en-GB" sz="1000" b="0" i="0" dirty="0"/>
        </a:p>
      </dgm:t>
    </dgm:pt>
    <dgm:pt modelId="{EA174C58-8249-439B-AC59-91E169665EBF}" type="parTrans" cxnId="{5C50D597-92B2-41C0-8E62-982C3B3E44EF}">
      <dgm:prSet/>
      <dgm:spPr/>
      <dgm:t>
        <a:bodyPr/>
        <a:lstStyle/>
        <a:p>
          <a:endParaRPr lang="en-GB"/>
        </a:p>
      </dgm:t>
    </dgm:pt>
    <dgm:pt modelId="{A67E13B0-0CDC-473C-A4E0-61BB18BCFF79}" type="sibTrans" cxnId="{5C50D597-92B2-41C0-8E62-982C3B3E44EF}">
      <dgm:prSet/>
      <dgm:spPr/>
      <dgm:t>
        <a:bodyPr/>
        <a:lstStyle/>
        <a:p>
          <a:endParaRPr lang="en-GB"/>
        </a:p>
      </dgm:t>
    </dgm:pt>
    <dgm:pt modelId="{2891E502-1874-439B-AF0C-B8D010F892A1}" type="pres">
      <dgm:prSet presAssocID="{D355EBDE-842A-4FB1-856D-78E7B8738344}" presName="Name0" presStyleCnt="0">
        <dgm:presLayoutVars>
          <dgm:dir/>
          <dgm:resizeHandles val="exact"/>
        </dgm:presLayoutVars>
      </dgm:prSet>
      <dgm:spPr/>
    </dgm:pt>
    <dgm:pt modelId="{7F9316E5-E9D0-4132-BA1D-FFE323865873}" type="pres">
      <dgm:prSet presAssocID="{D355EBDE-842A-4FB1-856D-78E7B8738344}" presName="cycle" presStyleCnt="0"/>
      <dgm:spPr/>
    </dgm:pt>
    <dgm:pt modelId="{B907E6EF-ECCA-429D-9294-C59B8607F4CA}" type="pres">
      <dgm:prSet presAssocID="{2835E326-D5EE-4108-B6DB-1112943D8981}" presName="nodeFirstNode" presStyleLbl="node1" presStyleIdx="0" presStyleCnt="7" custScaleX="138681" custScaleY="144672">
        <dgm:presLayoutVars>
          <dgm:bulletEnabled val="1"/>
        </dgm:presLayoutVars>
      </dgm:prSet>
      <dgm:spPr/>
    </dgm:pt>
    <dgm:pt modelId="{F9CA3AD6-B5D5-488E-95BC-687BF0A586E5}" type="pres">
      <dgm:prSet presAssocID="{CBAE30C2-BF78-4159-8275-53F810B56E1E}" presName="sibTransFirstNode" presStyleLbl="bgShp" presStyleIdx="0" presStyleCnt="1" custLinFactNeighborX="673" custLinFactNeighborY="-168"/>
      <dgm:spPr/>
    </dgm:pt>
    <dgm:pt modelId="{6740D828-21CF-44C6-8311-098FFB0C31DE}" type="pres">
      <dgm:prSet presAssocID="{E608A18E-3A34-410D-991D-5CAEC80B60C1}" presName="nodeFollowingNodes" presStyleLbl="node1" presStyleIdx="1" presStyleCnt="7" custScaleX="113763" custScaleY="117017" custRadScaleRad="160464" custRadScaleInc="-250043">
        <dgm:presLayoutVars>
          <dgm:bulletEnabled val="1"/>
        </dgm:presLayoutVars>
      </dgm:prSet>
      <dgm:spPr/>
    </dgm:pt>
    <dgm:pt modelId="{9D1CD2F4-45B3-4C0E-B7CF-21B01175CD78}" type="pres">
      <dgm:prSet presAssocID="{7929F94E-A7E5-4B04-AE41-FE8B040490EC}" presName="nodeFollowingNodes" presStyleLbl="node1" presStyleIdx="2" presStyleCnt="7" custScaleX="133065" custScaleY="146355" custRadScaleRad="113013" custRadScaleInc="-37432">
        <dgm:presLayoutVars>
          <dgm:bulletEnabled val="1"/>
        </dgm:presLayoutVars>
      </dgm:prSet>
      <dgm:spPr/>
    </dgm:pt>
    <dgm:pt modelId="{050B7B66-84DA-4497-B5C7-D7BD03D2B75B}" type="pres">
      <dgm:prSet presAssocID="{D27D50F4-A795-4FBD-8743-7176FEE1171D}" presName="nodeFollowingNodes" presStyleLbl="node1" presStyleIdx="3" presStyleCnt="7" custScaleX="103801" custScaleY="127206" custRadScaleRad="168555" custRadScaleInc="-89162">
        <dgm:presLayoutVars>
          <dgm:bulletEnabled val="1"/>
        </dgm:presLayoutVars>
      </dgm:prSet>
      <dgm:spPr/>
    </dgm:pt>
    <dgm:pt modelId="{E37DD119-9E79-4833-84A9-C379E357EB78}" type="pres">
      <dgm:prSet presAssocID="{4E7E1A23-FB33-4458-9584-1B4C2D9CA6EA}" presName="nodeFollowingNodes" presStyleLbl="node1" presStyleIdx="4" presStyleCnt="7" custScaleX="148765" custScaleY="161631" custRadScaleRad="83203" custRadScaleInc="-63823">
        <dgm:presLayoutVars>
          <dgm:bulletEnabled val="1"/>
        </dgm:presLayoutVars>
      </dgm:prSet>
      <dgm:spPr/>
    </dgm:pt>
    <dgm:pt modelId="{E5BE7542-0B3B-4308-A60E-2CA40C67CBC5}" type="pres">
      <dgm:prSet presAssocID="{2DF59BCD-95D1-44CF-8D2A-7A9EE509DBA0}" presName="nodeFollowingNodes" presStyleLbl="node1" presStyleIdx="5" presStyleCnt="7" custScaleX="105819" custScaleY="155887" custRadScaleRad="158579" custRadScaleInc="-27757">
        <dgm:presLayoutVars>
          <dgm:bulletEnabled val="1"/>
        </dgm:presLayoutVars>
      </dgm:prSet>
      <dgm:spPr/>
    </dgm:pt>
    <dgm:pt modelId="{7F58F2B2-1095-4B3D-AB44-E6A3657A9FED}" type="pres">
      <dgm:prSet presAssocID="{00E88D9F-85D6-4AAA-A355-F4818E2E4DE5}" presName="nodeFollowingNodes" presStyleLbl="node1" presStyleIdx="6" presStyleCnt="7" custScaleX="125767" custScaleY="130511" custRadScaleRad="118512" custRadScaleInc="-78875">
        <dgm:presLayoutVars>
          <dgm:bulletEnabled val="1"/>
        </dgm:presLayoutVars>
      </dgm:prSet>
      <dgm:spPr/>
    </dgm:pt>
  </dgm:ptLst>
  <dgm:cxnLst>
    <dgm:cxn modelId="{F8A05F0B-E941-465D-AEF3-953D1894444D}" srcId="{D355EBDE-842A-4FB1-856D-78E7B8738344}" destId="{D27D50F4-A795-4FBD-8743-7176FEE1171D}" srcOrd="3" destOrd="0" parTransId="{8386CC0C-CC04-4B80-91A8-DB1020FC845F}" sibTransId="{2FD2FA4E-5848-452B-83AD-CF473243F754}"/>
    <dgm:cxn modelId="{DA21321C-4886-40BA-9B6D-1A37AD46F8A0}" type="presOf" srcId="{00E88D9F-85D6-4AAA-A355-F4818E2E4DE5}" destId="{7F58F2B2-1095-4B3D-AB44-E6A3657A9FED}" srcOrd="0" destOrd="0" presId="urn:microsoft.com/office/officeart/2005/8/layout/cycle3"/>
    <dgm:cxn modelId="{6CEF3842-08D4-49B6-8BFF-D337C683DDE2}" type="presOf" srcId="{CBAE30C2-BF78-4159-8275-53F810B56E1E}" destId="{F9CA3AD6-B5D5-488E-95BC-687BF0A586E5}" srcOrd="0" destOrd="0" presId="urn:microsoft.com/office/officeart/2005/8/layout/cycle3"/>
    <dgm:cxn modelId="{8F51C565-455E-4722-93B2-4DC788603766}" srcId="{D355EBDE-842A-4FB1-856D-78E7B8738344}" destId="{7929F94E-A7E5-4B04-AE41-FE8B040490EC}" srcOrd="2" destOrd="0" parTransId="{95CF4D81-2A63-4955-98F5-771940585D89}" sibTransId="{C7B9164F-D6EF-49F6-AEDD-2FA280F489DE}"/>
    <dgm:cxn modelId="{80440949-B401-49DB-BE60-351C835E1DB7}" type="presOf" srcId="{D355EBDE-842A-4FB1-856D-78E7B8738344}" destId="{2891E502-1874-439B-AF0C-B8D010F892A1}" srcOrd="0" destOrd="0" presId="urn:microsoft.com/office/officeart/2005/8/layout/cycle3"/>
    <dgm:cxn modelId="{9924126D-6092-4CD3-9CDA-EF55D23BF29A}" type="presOf" srcId="{7929F94E-A7E5-4B04-AE41-FE8B040490EC}" destId="{9D1CD2F4-45B3-4C0E-B7CF-21B01175CD78}" srcOrd="0" destOrd="0" presId="urn:microsoft.com/office/officeart/2005/8/layout/cycle3"/>
    <dgm:cxn modelId="{500A7B4E-91CA-4799-AD7C-3AAC2BD7B8A2}" srcId="{D355EBDE-842A-4FB1-856D-78E7B8738344}" destId="{4E7E1A23-FB33-4458-9584-1B4C2D9CA6EA}" srcOrd="4" destOrd="0" parTransId="{0D0FD201-8AF7-4B12-A4A7-15AED5E28A91}" sibTransId="{76F7B9B4-E6D1-4D13-AB23-818846A529AB}"/>
    <dgm:cxn modelId="{89B49F55-6B43-48BB-AE1C-369573AFAC53}" type="presOf" srcId="{4E7E1A23-FB33-4458-9584-1B4C2D9CA6EA}" destId="{E37DD119-9E79-4833-84A9-C379E357EB78}" srcOrd="0" destOrd="0" presId="urn:microsoft.com/office/officeart/2005/8/layout/cycle3"/>
    <dgm:cxn modelId="{5C50D597-92B2-41C0-8E62-982C3B3E44EF}" srcId="{D355EBDE-842A-4FB1-856D-78E7B8738344}" destId="{E608A18E-3A34-410D-991D-5CAEC80B60C1}" srcOrd="1" destOrd="0" parTransId="{EA174C58-8249-439B-AC59-91E169665EBF}" sibTransId="{A67E13B0-0CDC-473C-A4E0-61BB18BCFF79}"/>
    <dgm:cxn modelId="{F35AB79C-21FA-440A-BBC4-ADCB9A338B96}" srcId="{D355EBDE-842A-4FB1-856D-78E7B8738344}" destId="{00E88D9F-85D6-4AAA-A355-F4818E2E4DE5}" srcOrd="6" destOrd="0" parTransId="{5EB90C75-4361-4CE2-9172-DE1C3461BF68}" sibTransId="{83175C67-260E-41BD-AA0A-5153DEEEFD3D}"/>
    <dgm:cxn modelId="{766857B1-AD5A-47E1-9B14-EB0CA03BB68F}" type="presOf" srcId="{2835E326-D5EE-4108-B6DB-1112943D8981}" destId="{B907E6EF-ECCA-429D-9294-C59B8607F4CA}" srcOrd="0" destOrd="0" presId="urn:microsoft.com/office/officeart/2005/8/layout/cycle3"/>
    <dgm:cxn modelId="{7BA8B3CC-A39B-447D-A671-94825D297CFA}" type="presOf" srcId="{D27D50F4-A795-4FBD-8743-7176FEE1171D}" destId="{050B7B66-84DA-4497-B5C7-D7BD03D2B75B}" srcOrd="0" destOrd="0" presId="urn:microsoft.com/office/officeart/2005/8/layout/cycle3"/>
    <dgm:cxn modelId="{4D32F3CD-A427-47F4-9770-B7CAF3256E5A}" type="presOf" srcId="{2DF59BCD-95D1-44CF-8D2A-7A9EE509DBA0}" destId="{E5BE7542-0B3B-4308-A60E-2CA40C67CBC5}" srcOrd="0" destOrd="0" presId="urn:microsoft.com/office/officeart/2005/8/layout/cycle3"/>
    <dgm:cxn modelId="{A7753CCE-F88D-42E3-A9B3-B8E8717FE93E}" srcId="{D355EBDE-842A-4FB1-856D-78E7B8738344}" destId="{2DF59BCD-95D1-44CF-8D2A-7A9EE509DBA0}" srcOrd="5" destOrd="0" parTransId="{D468BE42-1DF4-4AB0-B0BE-63A8D49A9E00}" sibTransId="{37B4B7CD-4BBB-41EA-B3A6-9B50AB3869A1}"/>
    <dgm:cxn modelId="{30F6C2EF-4B15-44AE-9A00-95C157AFBDCA}" srcId="{D355EBDE-842A-4FB1-856D-78E7B8738344}" destId="{2835E326-D5EE-4108-B6DB-1112943D8981}" srcOrd="0" destOrd="0" parTransId="{52F4D2A2-B2E9-4A57-BA73-C2A841B9F147}" sibTransId="{CBAE30C2-BF78-4159-8275-53F810B56E1E}"/>
    <dgm:cxn modelId="{D2BF27FA-AF71-4913-900D-1FEA5188DFB3}" type="presOf" srcId="{E608A18E-3A34-410D-991D-5CAEC80B60C1}" destId="{6740D828-21CF-44C6-8311-098FFB0C31DE}" srcOrd="0" destOrd="0" presId="urn:microsoft.com/office/officeart/2005/8/layout/cycle3"/>
    <dgm:cxn modelId="{D9E03DC3-0122-4514-B9FE-320D0C096441}" type="presParOf" srcId="{2891E502-1874-439B-AF0C-B8D010F892A1}" destId="{7F9316E5-E9D0-4132-BA1D-FFE323865873}" srcOrd="0" destOrd="0" presId="urn:microsoft.com/office/officeart/2005/8/layout/cycle3"/>
    <dgm:cxn modelId="{A60C96F6-5516-4F41-9C7C-E02B06D74C58}" type="presParOf" srcId="{7F9316E5-E9D0-4132-BA1D-FFE323865873}" destId="{B907E6EF-ECCA-429D-9294-C59B8607F4CA}" srcOrd="0" destOrd="0" presId="urn:microsoft.com/office/officeart/2005/8/layout/cycle3"/>
    <dgm:cxn modelId="{BFF1D346-9174-4548-AB15-3C5432AAB279}" type="presParOf" srcId="{7F9316E5-E9D0-4132-BA1D-FFE323865873}" destId="{F9CA3AD6-B5D5-488E-95BC-687BF0A586E5}" srcOrd="1" destOrd="0" presId="urn:microsoft.com/office/officeart/2005/8/layout/cycle3"/>
    <dgm:cxn modelId="{B3EB6328-A3B6-4BE3-898D-FDE20BAE41A9}" type="presParOf" srcId="{7F9316E5-E9D0-4132-BA1D-FFE323865873}" destId="{6740D828-21CF-44C6-8311-098FFB0C31DE}" srcOrd="2" destOrd="0" presId="urn:microsoft.com/office/officeart/2005/8/layout/cycle3"/>
    <dgm:cxn modelId="{A2A08CF9-D97A-4CCE-9FB1-BBF8AE50502C}" type="presParOf" srcId="{7F9316E5-E9D0-4132-BA1D-FFE323865873}" destId="{9D1CD2F4-45B3-4C0E-B7CF-21B01175CD78}" srcOrd="3" destOrd="0" presId="urn:microsoft.com/office/officeart/2005/8/layout/cycle3"/>
    <dgm:cxn modelId="{011C00E4-CEBC-49EF-8C50-AAF76D0814D6}" type="presParOf" srcId="{7F9316E5-E9D0-4132-BA1D-FFE323865873}" destId="{050B7B66-84DA-4497-B5C7-D7BD03D2B75B}" srcOrd="4" destOrd="0" presId="urn:microsoft.com/office/officeart/2005/8/layout/cycle3"/>
    <dgm:cxn modelId="{B61D712C-895A-40ED-960F-CEF6B8E49F8A}" type="presParOf" srcId="{7F9316E5-E9D0-4132-BA1D-FFE323865873}" destId="{E37DD119-9E79-4833-84A9-C379E357EB78}" srcOrd="5" destOrd="0" presId="urn:microsoft.com/office/officeart/2005/8/layout/cycle3"/>
    <dgm:cxn modelId="{EE052F23-F593-4E04-8C06-543F0DFD85A5}" type="presParOf" srcId="{7F9316E5-E9D0-4132-BA1D-FFE323865873}" destId="{E5BE7542-0B3B-4308-A60E-2CA40C67CBC5}" srcOrd="6" destOrd="0" presId="urn:microsoft.com/office/officeart/2005/8/layout/cycle3"/>
    <dgm:cxn modelId="{6B2DCEC5-1131-42EC-8CE6-2C4A54E50977}" type="presParOf" srcId="{7F9316E5-E9D0-4132-BA1D-FFE323865873}" destId="{7F58F2B2-1095-4B3D-AB44-E6A3657A9FED}" srcOrd="7"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46558F-DF1A-4788-A822-BD0171AA6664}">
      <dsp:nvSpPr>
        <dsp:cNvPr id="0" name=""/>
        <dsp:cNvSpPr/>
      </dsp:nvSpPr>
      <dsp:spPr>
        <a:xfrm rot="5400000">
          <a:off x="5289016" y="-1827158"/>
          <a:ext cx="1698041" cy="577697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a:lnSpc>
              <a:spcPct val="90000"/>
            </a:lnSpc>
            <a:spcBef>
              <a:spcPct val="0"/>
            </a:spcBef>
            <a:spcAft>
              <a:spcPct val="15000"/>
            </a:spcAft>
            <a:buChar char="•"/>
          </a:pPr>
          <a:r>
            <a:rPr lang="en-GB" sz="2800" kern="1200"/>
            <a:t>They were always critical of how I dressed </a:t>
          </a:r>
          <a:endParaRPr lang="en-US" sz="2800" kern="1200"/>
        </a:p>
      </dsp:txBody>
      <dsp:txXfrm rot="-5400000">
        <a:off x="3249549" y="295201"/>
        <a:ext cx="5694084" cy="1532257"/>
      </dsp:txXfrm>
    </dsp:sp>
    <dsp:sp modelId="{41C733F1-B1E2-4E32-9549-44832C07E862}">
      <dsp:nvSpPr>
        <dsp:cNvPr id="0" name=""/>
        <dsp:cNvSpPr/>
      </dsp:nvSpPr>
      <dsp:spPr>
        <a:xfrm>
          <a:off x="0" y="53"/>
          <a:ext cx="3249549" cy="2122552"/>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GB" sz="4100" kern="1200"/>
            <a:t>Something negative</a:t>
          </a:r>
          <a:endParaRPr lang="en-US" sz="4100" kern="1200"/>
        </a:p>
      </dsp:txBody>
      <dsp:txXfrm>
        <a:off x="103614" y="103667"/>
        <a:ext cx="3042321" cy="1915324"/>
      </dsp:txXfrm>
    </dsp:sp>
    <dsp:sp modelId="{F8BDEA84-E92E-4AEE-861C-6BBF69298777}">
      <dsp:nvSpPr>
        <dsp:cNvPr id="0" name=""/>
        <dsp:cNvSpPr/>
      </dsp:nvSpPr>
      <dsp:spPr>
        <a:xfrm rot="5400000">
          <a:off x="5289016" y="401520"/>
          <a:ext cx="1698041" cy="577697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a:lnSpc>
              <a:spcPct val="90000"/>
            </a:lnSpc>
            <a:spcBef>
              <a:spcPct val="0"/>
            </a:spcBef>
            <a:spcAft>
              <a:spcPct val="15000"/>
            </a:spcAft>
            <a:buChar char="•"/>
          </a:pPr>
          <a:r>
            <a:rPr lang="en-GB" sz="2800" kern="1200"/>
            <a:t>It is critical we get these supplies by tomorrow</a:t>
          </a:r>
          <a:endParaRPr lang="en-US" sz="2800" kern="1200"/>
        </a:p>
        <a:p>
          <a:pPr marL="285750" lvl="1" indent="-285750" algn="l" defTabSz="1244600">
            <a:lnSpc>
              <a:spcPct val="90000"/>
            </a:lnSpc>
            <a:spcBef>
              <a:spcPct val="0"/>
            </a:spcBef>
            <a:spcAft>
              <a:spcPct val="15000"/>
            </a:spcAft>
            <a:buChar char="•"/>
          </a:pPr>
          <a:r>
            <a:rPr lang="en-GB" sz="2800" kern="1200"/>
            <a:t>The patient is in a critical condition</a:t>
          </a:r>
          <a:endParaRPr lang="en-US" sz="2800" kern="1200"/>
        </a:p>
      </dsp:txBody>
      <dsp:txXfrm rot="-5400000">
        <a:off x="3249549" y="2523879"/>
        <a:ext cx="5694084" cy="1532257"/>
      </dsp:txXfrm>
    </dsp:sp>
    <dsp:sp modelId="{881EE08A-E259-4734-A3F1-DB4B6BE502E5}">
      <dsp:nvSpPr>
        <dsp:cNvPr id="0" name=""/>
        <dsp:cNvSpPr/>
      </dsp:nvSpPr>
      <dsp:spPr>
        <a:xfrm>
          <a:off x="0" y="2228732"/>
          <a:ext cx="3249549" cy="2122552"/>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GB" sz="4100" kern="1200" dirty="0"/>
            <a:t>Something vital or serious</a:t>
          </a:r>
          <a:endParaRPr lang="en-US" sz="4100" kern="1200" dirty="0"/>
        </a:p>
      </dsp:txBody>
      <dsp:txXfrm>
        <a:off x="103614" y="2332346"/>
        <a:ext cx="3042321" cy="19153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34EBFC-F259-459A-89E6-9C9FB252CCAB}">
      <dsp:nvSpPr>
        <dsp:cNvPr id="0" name=""/>
        <dsp:cNvSpPr/>
      </dsp:nvSpPr>
      <dsp:spPr>
        <a:xfrm>
          <a:off x="4046164" y="2129949"/>
          <a:ext cx="899995" cy="91440"/>
        </a:xfrm>
        <a:custGeom>
          <a:avLst/>
          <a:gdLst/>
          <a:ahLst/>
          <a:cxnLst/>
          <a:rect l="0" t="0" r="0" b="0"/>
          <a:pathLst>
            <a:path>
              <a:moveTo>
                <a:pt x="0" y="45720"/>
              </a:moveTo>
              <a:lnTo>
                <a:pt x="899995"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72897" y="2171016"/>
        <a:ext cx="46529" cy="9305"/>
      </dsp:txXfrm>
    </dsp:sp>
    <dsp:sp modelId="{5EB16AAE-EBEB-4F85-9969-351900A6322D}">
      <dsp:nvSpPr>
        <dsp:cNvPr id="0" name=""/>
        <dsp:cNvSpPr/>
      </dsp:nvSpPr>
      <dsp:spPr>
        <a:xfrm>
          <a:off x="1895" y="961848"/>
          <a:ext cx="4046069" cy="2427641"/>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8261" tIns="208110" rIns="198261" bIns="208110" numCol="1" spcCol="1270" anchor="ctr" anchorCtr="0">
          <a:noAutofit/>
        </a:bodyPr>
        <a:lstStyle/>
        <a:p>
          <a:pPr marL="0" lvl="0" indent="0" algn="ctr" defTabSz="933450">
            <a:lnSpc>
              <a:spcPct val="100000"/>
            </a:lnSpc>
            <a:spcBef>
              <a:spcPct val="0"/>
            </a:spcBef>
            <a:spcAft>
              <a:spcPct val="35000"/>
            </a:spcAft>
            <a:buNone/>
          </a:pPr>
          <a:r>
            <a:rPr lang="en-GB" sz="2100" kern="1200"/>
            <a:t>Critical thinking means</a:t>
          </a:r>
          <a:endParaRPr lang="en-US" sz="2100" kern="1200"/>
        </a:p>
      </dsp:txBody>
      <dsp:txXfrm>
        <a:off x="1895" y="961848"/>
        <a:ext cx="4046069" cy="2427641"/>
      </dsp:txXfrm>
    </dsp:sp>
    <dsp:sp modelId="{09D6141B-73FA-4377-B24D-CBD7AF2C9091}">
      <dsp:nvSpPr>
        <dsp:cNvPr id="0" name=""/>
        <dsp:cNvSpPr/>
      </dsp:nvSpPr>
      <dsp:spPr>
        <a:xfrm>
          <a:off x="4978560" y="961848"/>
          <a:ext cx="4046069" cy="2427641"/>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8261" tIns="208110" rIns="198261" bIns="208110" numCol="1" spcCol="1270" anchor="ctr" anchorCtr="0">
          <a:noAutofit/>
        </a:bodyPr>
        <a:lstStyle/>
        <a:p>
          <a:pPr marL="0" lvl="0" indent="0" algn="ctr" defTabSz="933450">
            <a:lnSpc>
              <a:spcPct val="100000"/>
            </a:lnSpc>
            <a:spcBef>
              <a:spcPct val="0"/>
            </a:spcBef>
            <a:spcAft>
              <a:spcPct val="35000"/>
            </a:spcAft>
            <a:buNone/>
          </a:pPr>
          <a:r>
            <a:rPr lang="en-GB" sz="2100" kern="1200" dirty="0"/>
            <a:t>“being sceptical and questioning everything that you read, see or hear, then analysing and evaluating it before drawing a conclusion” (Rawles 2023 p115)</a:t>
          </a:r>
          <a:endParaRPr lang="en-US" sz="2100" kern="1200" dirty="0"/>
        </a:p>
      </dsp:txBody>
      <dsp:txXfrm>
        <a:off x="4978560" y="961848"/>
        <a:ext cx="4046069" cy="24276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A3AD6-B5D5-488E-95BC-687BF0A586E5}">
      <dsp:nvSpPr>
        <dsp:cNvPr id="0" name=""/>
        <dsp:cNvSpPr/>
      </dsp:nvSpPr>
      <dsp:spPr>
        <a:xfrm>
          <a:off x="2902634" y="-231207"/>
          <a:ext cx="5257181" cy="5257181"/>
        </a:xfrm>
        <a:prstGeom prst="circularArrow">
          <a:avLst>
            <a:gd name="adj1" fmla="val 5544"/>
            <a:gd name="adj2" fmla="val 330680"/>
            <a:gd name="adj3" fmla="val 13899992"/>
            <a:gd name="adj4" fmla="val 17310912"/>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07E6EF-ECCA-429D-9294-C59B8607F4CA}">
      <dsp:nvSpPr>
        <dsp:cNvPr id="0" name=""/>
        <dsp:cNvSpPr/>
      </dsp:nvSpPr>
      <dsp:spPr>
        <a:xfrm>
          <a:off x="4331455" y="-221103"/>
          <a:ext cx="2328776" cy="121468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tx1"/>
              </a:solidFill>
            </a:rPr>
            <a:t>1. Experience</a:t>
          </a:r>
        </a:p>
        <a:p>
          <a:pPr marL="0" lvl="0" indent="0" algn="ctr" defTabSz="711200">
            <a:lnSpc>
              <a:spcPct val="90000"/>
            </a:lnSpc>
            <a:spcBef>
              <a:spcPct val="0"/>
            </a:spcBef>
            <a:spcAft>
              <a:spcPct val="35000"/>
            </a:spcAft>
            <a:buNone/>
          </a:pPr>
          <a:r>
            <a:rPr lang="en-GB" sz="1600" kern="1200" dirty="0">
              <a:solidFill>
                <a:schemeClr val="tx1"/>
              </a:solidFill>
            </a:rPr>
            <a:t>Describe what you observed and/or did</a:t>
          </a:r>
        </a:p>
      </dsp:txBody>
      <dsp:txXfrm>
        <a:off x="4390751" y="-161807"/>
        <a:ext cx="2210184" cy="1096097"/>
      </dsp:txXfrm>
    </dsp:sp>
    <dsp:sp modelId="{6740D828-21CF-44C6-8311-098FFB0C31DE}">
      <dsp:nvSpPr>
        <dsp:cNvPr id="0" name=""/>
        <dsp:cNvSpPr/>
      </dsp:nvSpPr>
      <dsp:spPr>
        <a:xfrm>
          <a:off x="1391562" y="397799"/>
          <a:ext cx="1910345" cy="98249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GB" sz="1000" kern="1200" dirty="0"/>
        </a:p>
        <a:p>
          <a:pPr marL="0" lvl="0" indent="0" algn="ctr" defTabSz="444500">
            <a:lnSpc>
              <a:spcPct val="90000"/>
            </a:lnSpc>
            <a:spcBef>
              <a:spcPct val="0"/>
            </a:spcBef>
            <a:spcAft>
              <a:spcPct val="35000"/>
            </a:spcAft>
            <a:buNone/>
          </a:pPr>
          <a:r>
            <a:rPr lang="en-GB" sz="1600" b="1" i="0" u="sng" kern="1200" dirty="0">
              <a:solidFill>
                <a:srgbClr val="FF0000"/>
              </a:solidFill>
            </a:rPr>
            <a:t>Critical scrutiny</a:t>
          </a:r>
        </a:p>
        <a:p>
          <a:pPr marL="0" lvl="0" indent="0" algn="ctr" defTabSz="444500">
            <a:lnSpc>
              <a:spcPct val="90000"/>
            </a:lnSpc>
            <a:spcBef>
              <a:spcPct val="0"/>
            </a:spcBef>
            <a:spcAft>
              <a:spcPct val="35000"/>
            </a:spcAft>
            <a:buNone/>
          </a:pPr>
          <a:r>
            <a:rPr lang="en-GB" sz="1600" b="0" i="0" kern="1200" dirty="0">
              <a:solidFill>
                <a:srgbClr val="FF0000"/>
              </a:solidFill>
            </a:rPr>
            <a:t>consider alternatives</a:t>
          </a:r>
        </a:p>
        <a:p>
          <a:pPr marL="0" lvl="0" indent="0" algn="ctr" defTabSz="444500">
            <a:lnSpc>
              <a:spcPct val="90000"/>
            </a:lnSpc>
            <a:spcBef>
              <a:spcPct val="0"/>
            </a:spcBef>
            <a:spcAft>
              <a:spcPct val="35000"/>
            </a:spcAft>
            <a:buNone/>
          </a:pPr>
          <a:endParaRPr lang="en-GB" sz="1000" b="0" i="0" kern="1200" dirty="0"/>
        </a:p>
      </dsp:txBody>
      <dsp:txXfrm>
        <a:off x="1439523" y="445760"/>
        <a:ext cx="1814423" cy="886571"/>
      </dsp:txXfrm>
    </dsp:sp>
    <dsp:sp modelId="{9D1CD2F4-45B3-4C0E-B7CF-21B01175CD78}">
      <dsp:nvSpPr>
        <dsp:cNvPr id="0" name=""/>
        <dsp:cNvSpPr/>
      </dsp:nvSpPr>
      <dsp:spPr>
        <a:xfrm>
          <a:off x="6906079" y="1837526"/>
          <a:ext cx="2234470" cy="12288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tx1"/>
              </a:solidFill>
            </a:rPr>
            <a:t>2. Initial Reaction</a:t>
          </a:r>
        </a:p>
        <a:p>
          <a:pPr marL="0" lvl="0" indent="0" algn="ctr" defTabSz="711200">
            <a:lnSpc>
              <a:spcPct val="90000"/>
            </a:lnSpc>
            <a:spcBef>
              <a:spcPct val="0"/>
            </a:spcBef>
            <a:spcAft>
              <a:spcPct val="35000"/>
            </a:spcAft>
            <a:buNone/>
          </a:pPr>
          <a:r>
            <a:rPr lang="en-GB" sz="1600" kern="1200" dirty="0">
              <a:solidFill>
                <a:schemeClr val="tx1"/>
              </a:solidFill>
            </a:rPr>
            <a:t>What were your first thoughts and emotions?</a:t>
          </a:r>
        </a:p>
      </dsp:txBody>
      <dsp:txXfrm>
        <a:off x="6966065" y="1897512"/>
        <a:ext cx="2114498" cy="1108848"/>
      </dsp:txXfrm>
    </dsp:sp>
    <dsp:sp modelId="{050B7B66-84DA-4497-B5C7-D7BD03D2B75B}">
      <dsp:nvSpPr>
        <dsp:cNvPr id="0" name=""/>
        <dsp:cNvSpPr/>
      </dsp:nvSpPr>
      <dsp:spPr>
        <a:xfrm>
          <a:off x="8072021" y="3640860"/>
          <a:ext cx="1743060" cy="106804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u="sng" kern="1200" dirty="0">
              <a:solidFill>
                <a:srgbClr val="FF0000"/>
              </a:solidFill>
            </a:rPr>
            <a:t>Critical scrutiny</a:t>
          </a:r>
        </a:p>
        <a:p>
          <a:pPr marL="0" lvl="0" indent="0" algn="ctr" defTabSz="711200">
            <a:lnSpc>
              <a:spcPct val="90000"/>
            </a:lnSpc>
            <a:spcBef>
              <a:spcPct val="0"/>
            </a:spcBef>
            <a:spcAft>
              <a:spcPct val="35000"/>
            </a:spcAft>
            <a:buNone/>
          </a:pPr>
          <a:r>
            <a:rPr lang="en-GB" sz="1600" kern="1200" dirty="0">
              <a:solidFill>
                <a:srgbClr val="FF0000"/>
              </a:solidFill>
            </a:rPr>
            <a:t>Identify and challenge assumptions</a:t>
          </a:r>
        </a:p>
      </dsp:txBody>
      <dsp:txXfrm>
        <a:off x="8124159" y="3692998"/>
        <a:ext cx="1638784" cy="963766"/>
      </dsp:txXfrm>
    </dsp:sp>
    <dsp:sp modelId="{E37DD119-9E79-4833-84A9-C379E357EB78}">
      <dsp:nvSpPr>
        <dsp:cNvPr id="0" name=""/>
        <dsp:cNvSpPr/>
      </dsp:nvSpPr>
      <dsp:spPr>
        <a:xfrm>
          <a:off x="4344608" y="3812304"/>
          <a:ext cx="2498110" cy="13570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endParaRPr lang="en-GB" sz="800" kern="1200" dirty="0"/>
        </a:p>
        <a:p>
          <a:pPr marL="0" lvl="0" indent="0" algn="ctr" defTabSz="355600">
            <a:lnSpc>
              <a:spcPct val="90000"/>
            </a:lnSpc>
            <a:spcBef>
              <a:spcPct val="0"/>
            </a:spcBef>
            <a:spcAft>
              <a:spcPct val="35000"/>
            </a:spcAft>
            <a:buNone/>
          </a:pPr>
          <a:r>
            <a:rPr lang="en-GB" sz="1600" kern="1200" dirty="0">
              <a:solidFill>
                <a:schemeClr val="tx1"/>
              </a:solidFill>
            </a:rPr>
            <a:t>3. Making Sense/Analysis</a:t>
          </a:r>
        </a:p>
        <a:p>
          <a:pPr marL="0" lvl="0" indent="0" algn="ctr" defTabSz="355600">
            <a:lnSpc>
              <a:spcPct val="90000"/>
            </a:lnSpc>
            <a:spcBef>
              <a:spcPct val="0"/>
            </a:spcBef>
            <a:spcAft>
              <a:spcPct val="35000"/>
            </a:spcAft>
            <a:buNone/>
          </a:pPr>
          <a:r>
            <a:rPr lang="en-GB" sz="1600" kern="1200" dirty="0">
              <a:solidFill>
                <a:schemeClr val="tx1"/>
              </a:solidFill>
            </a:rPr>
            <a:t>What is happening and why might it be happening?</a:t>
          </a:r>
        </a:p>
        <a:p>
          <a:pPr marL="0" lvl="0" indent="0" algn="ctr" defTabSz="355600">
            <a:lnSpc>
              <a:spcPct val="90000"/>
            </a:lnSpc>
            <a:spcBef>
              <a:spcPct val="0"/>
            </a:spcBef>
            <a:spcAft>
              <a:spcPct val="35000"/>
            </a:spcAft>
            <a:buNone/>
          </a:pPr>
          <a:r>
            <a:rPr lang="en-GB" sz="1600" kern="1200" dirty="0">
              <a:solidFill>
                <a:schemeClr val="tx1"/>
              </a:solidFill>
            </a:rPr>
            <a:t>Use theory &amp; research to inform your reflection</a:t>
          </a:r>
        </a:p>
        <a:p>
          <a:pPr marL="0" lvl="0" indent="0" algn="ctr" defTabSz="355600">
            <a:lnSpc>
              <a:spcPct val="90000"/>
            </a:lnSpc>
            <a:spcBef>
              <a:spcPct val="0"/>
            </a:spcBef>
            <a:spcAft>
              <a:spcPct val="35000"/>
            </a:spcAft>
            <a:buNone/>
          </a:pPr>
          <a:endParaRPr lang="en-GB" sz="500" kern="1200" dirty="0"/>
        </a:p>
      </dsp:txBody>
      <dsp:txXfrm>
        <a:off x="4410855" y="3878551"/>
        <a:ext cx="2365616" cy="1224586"/>
      </dsp:txXfrm>
    </dsp:sp>
    <dsp:sp modelId="{E5BE7542-0B3B-4308-A60E-2CA40C67CBC5}">
      <dsp:nvSpPr>
        <dsp:cNvPr id="0" name=""/>
        <dsp:cNvSpPr/>
      </dsp:nvSpPr>
      <dsp:spPr>
        <a:xfrm>
          <a:off x="1394505" y="3495677"/>
          <a:ext cx="1776946" cy="130885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u="sng" kern="1200" dirty="0">
              <a:solidFill>
                <a:srgbClr val="FF0000"/>
              </a:solidFill>
            </a:rPr>
            <a:t>Critical scrutiny</a:t>
          </a:r>
        </a:p>
        <a:p>
          <a:pPr marL="0" lvl="0" indent="0" algn="ctr" defTabSz="711200">
            <a:lnSpc>
              <a:spcPct val="90000"/>
            </a:lnSpc>
            <a:spcBef>
              <a:spcPct val="0"/>
            </a:spcBef>
            <a:spcAft>
              <a:spcPct val="35000"/>
            </a:spcAft>
            <a:buNone/>
          </a:pPr>
          <a:r>
            <a:rPr lang="en-GB" sz="1600" kern="1200" dirty="0">
              <a:solidFill>
                <a:srgbClr val="FF0000"/>
              </a:solidFill>
            </a:rPr>
            <a:t>Explore the importance of context</a:t>
          </a:r>
        </a:p>
        <a:p>
          <a:pPr marL="0" lvl="0" indent="0" algn="ctr" defTabSz="711200">
            <a:lnSpc>
              <a:spcPct val="90000"/>
            </a:lnSpc>
            <a:spcBef>
              <a:spcPct val="0"/>
            </a:spcBef>
            <a:spcAft>
              <a:spcPct val="35000"/>
            </a:spcAft>
            <a:buNone/>
          </a:pPr>
          <a:endParaRPr lang="en-GB" sz="1100" kern="1200" dirty="0"/>
        </a:p>
      </dsp:txBody>
      <dsp:txXfrm>
        <a:off x="1458398" y="3559570"/>
        <a:ext cx="1649160" cy="1181066"/>
      </dsp:txXfrm>
    </dsp:sp>
    <dsp:sp modelId="{7F58F2B2-1095-4B3D-AB44-E6A3657A9FED}">
      <dsp:nvSpPr>
        <dsp:cNvPr id="0" name=""/>
        <dsp:cNvSpPr/>
      </dsp:nvSpPr>
      <dsp:spPr>
        <a:xfrm>
          <a:off x="1786832" y="1937566"/>
          <a:ext cx="2111920" cy="109579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tx1"/>
              </a:solidFill>
            </a:rPr>
            <a:t>4. Taking it forward</a:t>
          </a:r>
        </a:p>
        <a:p>
          <a:pPr marL="0" lvl="0" indent="0" algn="ctr" defTabSz="711200">
            <a:lnSpc>
              <a:spcPct val="90000"/>
            </a:lnSpc>
            <a:spcBef>
              <a:spcPct val="0"/>
            </a:spcBef>
            <a:spcAft>
              <a:spcPct val="35000"/>
            </a:spcAft>
            <a:buNone/>
          </a:pPr>
          <a:r>
            <a:rPr lang="en-GB" sz="1600" kern="1200" dirty="0">
              <a:solidFill>
                <a:schemeClr val="tx1"/>
              </a:solidFill>
            </a:rPr>
            <a:t>conclusions, recommendations, plans</a:t>
          </a:r>
        </a:p>
      </dsp:txBody>
      <dsp:txXfrm>
        <a:off x="1840324" y="1991058"/>
        <a:ext cx="2004936" cy="98880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341EE12-F28E-4B03-A404-A8FCAE0F6316}" type="datetime1">
              <a:rPr lang="en-US" smtClean="0"/>
              <a:t>7/14/2023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A918BC-4D43-4B42-B3C0-E7EBE25E6AF0}"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9225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8B8189-0D9C-48A6-9FA3-862227B094CE}" type="datetime1">
              <a:rPr lang="en-US" smtClean="0"/>
              <a:t>7/14/2023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2132580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ADDCAE-6443-42C3-9C19-F95985500186}" type="datetime1">
              <a:rPr lang="en-US" smtClean="0"/>
              <a:t>7/14/2023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A918BC-4D43-4B42-B3C0-E7EBE25E6AF0}" type="slidenum">
              <a:rPr lang="en-US" smtClean="0"/>
              <a:t>‹#›</a:t>
            </a:fld>
            <a:endParaRPr lang="en-US" dirty="0"/>
          </a:p>
        </p:txBody>
      </p:sp>
    </p:spTree>
    <p:extLst>
      <p:ext uri="{BB962C8B-B14F-4D97-AF65-F5344CB8AC3E}">
        <p14:creationId xmlns:p14="http://schemas.microsoft.com/office/powerpoint/2010/main" val="1197073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DB9491A-A283-4205-9EFE-3B05ABF8BD2B}"/>
              </a:ext>
            </a:extLst>
          </p:cNvPr>
          <p:cNvSpPr/>
          <p:nvPr/>
        </p:nvSpPr>
        <p:spPr>
          <a:xfrm>
            <a:off x="6096004" y="22720"/>
            <a:ext cx="6096000" cy="67729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a:p>
        </p:txBody>
      </p:sp>
      <p:sp>
        <p:nvSpPr>
          <p:cNvPr id="5" name="Content Placeholder 2">
            <a:extLst>
              <a:ext uri="{FF2B5EF4-FFF2-40B4-BE49-F238E27FC236}">
                <a16:creationId xmlns:a16="http://schemas.microsoft.com/office/drawing/2014/main" id="{6FCD18DA-A85C-4FD5-9466-4F5136E019A7}"/>
              </a:ext>
            </a:extLst>
          </p:cNvPr>
          <p:cNvSpPr>
            <a:spLocks noGrp="1"/>
          </p:cNvSpPr>
          <p:nvPr>
            <p:ph sz="half" idx="1"/>
          </p:nvPr>
        </p:nvSpPr>
        <p:spPr>
          <a:xfrm>
            <a:off x="409304" y="348349"/>
            <a:ext cx="5277395" cy="6183083"/>
          </a:xfrm>
        </p:spPr>
        <p:txBody>
          <a:bodyPr/>
          <a:lstStyle>
            <a:lvl1pPr>
              <a:lnSpc>
                <a:spcPct val="150000"/>
              </a:lnSpc>
              <a:defRPr sz="2401" b="0">
                <a:latin typeface="Lato" panose="020F0502020204030203" pitchFamily="34" charset="0"/>
                <a:ea typeface="Lato" panose="020F0502020204030203" pitchFamily="34" charset="0"/>
                <a:cs typeface="Lato" panose="020F0502020204030203" pitchFamily="34" charset="0"/>
              </a:defRPr>
            </a:lvl1pPr>
            <a:lvl2pPr>
              <a:lnSpc>
                <a:spcPct val="150000"/>
              </a:lnSpc>
              <a:defRPr sz="2400">
                <a:latin typeface="Lato" panose="020F0502020204030203" pitchFamily="34" charset="0"/>
                <a:ea typeface="Lato" panose="020F0502020204030203" pitchFamily="34" charset="0"/>
                <a:cs typeface="Lato" panose="020F0502020204030203" pitchFamily="34" charset="0"/>
              </a:defRPr>
            </a:lvl2pPr>
            <a:lvl3pPr>
              <a:lnSpc>
                <a:spcPct val="150000"/>
              </a:lnSpc>
              <a:defRPr sz="2400">
                <a:latin typeface="Lato" panose="020F0502020204030203" pitchFamily="34" charset="0"/>
                <a:ea typeface="Lato" panose="020F0502020204030203" pitchFamily="34" charset="0"/>
                <a:cs typeface="Lato" panose="020F0502020204030203" pitchFamily="34" charset="0"/>
              </a:defRPr>
            </a:lvl3pPr>
            <a:lvl4pPr>
              <a:lnSpc>
                <a:spcPct val="150000"/>
              </a:lnSpc>
              <a:defRPr sz="2400">
                <a:latin typeface="Lato" panose="020F0502020204030203" pitchFamily="34" charset="0"/>
                <a:ea typeface="Lato" panose="020F0502020204030203" pitchFamily="34" charset="0"/>
                <a:cs typeface="Lato" panose="020F0502020204030203" pitchFamily="34" charset="0"/>
              </a:defRPr>
            </a:lvl4pPr>
            <a:lvl5pPr>
              <a:lnSpc>
                <a:spcPct val="150000"/>
              </a:lnSpc>
              <a:defRPr sz="2400">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50F8E298-E6F7-4DF6-BC7F-6B853054E948}"/>
              </a:ext>
            </a:extLst>
          </p:cNvPr>
          <p:cNvSpPr>
            <a:spLocks noGrp="1"/>
          </p:cNvSpPr>
          <p:nvPr>
            <p:ph sz="half" idx="10"/>
          </p:nvPr>
        </p:nvSpPr>
        <p:spPr>
          <a:xfrm>
            <a:off x="6505307" y="315689"/>
            <a:ext cx="5277395" cy="6183083"/>
          </a:xfrm>
        </p:spPr>
        <p:txBody>
          <a:bodyPr>
            <a:normAutofit/>
          </a:bodyPr>
          <a:lstStyle>
            <a:lvl1pPr>
              <a:lnSpc>
                <a:spcPct val="150000"/>
              </a:lnSpc>
              <a:defRPr sz="2400" b="0">
                <a:latin typeface="Lato" panose="020F0502020204030203" pitchFamily="34" charset="0"/>
                <a:ea typeface="Lato" panose="020F0502020204030203" pitchFamily="34" charset="0"/>
                <a:cs typeface="Lato" panose="020F0502020204030203" pitchFamily="34" charset="0"/>
              </a:defRPr>
            </a:lvl1pPr>
            <a:lvl2pPr>
              <a:lnSpc>
                <a:spcPct val="150000"/>
              </a:lnSpc>
              <a:defRPr sz="2400">
                <a:latin typeface="Lato" panose="020F0502020204030203" pitchFamily="34" charset="0"/>
                <a:ea typeface="Lato" panose="020F0502020204030203" pitchFamily="34" charset="0"/>
                <a:cs typeface="Lato" panose="020F0502020204030203" pitchFamily="34" charset="0"/>
              </a:defRPr>
            </a:lvl2pPr>
            <a:lvl3pPr>
              <a:lnSpc>
                <a:spcPct val="150000"/>
              </a:lnSpc>
              <a:defRPr sz="2400">
                <a:latin typeface="Lato" panose="020F0502020204030203" pitchFamily="34" charset="0"/>
                <a:ea typeface="Lato" panose="020F0502020204030203" pitchFamily="34" charset="0"/>
                <a:cs typeface="Lato" panose="020F0502020204030203" pitchFamily="34" charset="0"/>
              </a:defRPr>
            </a:lvl3pPr>
            <a:lvl4pPr>
              <a:lnSpc>
                <a:spcPct val="150000"/>
              </a:lnSpc>
              <a:defRPr sz="2400">
                <a:latin typeface="Lato" panose="020F0502020204030203" pitchFamily="34" charset="0"/>
                <a:ea typeface="Lato" panose="020F0502020204030203" pitchFamily="34" charset="0"/>
                <a:cs typeface="Lato" panose="020F0502020204030203" pitchFamily="34" charset="0"/>
              </a:defRPr>
            </a:lvl4pPr>
            <a:lvl5pPr>
              <a:lnSpc>
                <a:spcPct val="150000"/>
              </a:lnSpc>
              <a:defRPr sz="2400">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96568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D666D17-1E05-4FFD-9B44-2416265B4E65}"/>
              </a:ext>
            </a:extLst>
          </p:cNvPr>
          <p:cNvSpPr>
            <a:spLocks noGrp="1"/>
          </p:cNvSpPr>
          <p:nvPr>
            <p:ph type="pic" sz="quarter" idx="10"/>
          </p:nvPr>
        </p:nvSpPr>
        <p:spPr>
          <a:xfrm>
            <a:off x="3" y="2"/>
            <a:ext cx="12192003" cy="8017567"/>
          </a:xfrm>
        </p:spPr>
        <p:txBody>
          <a:bodyPr/>
          <a:lstStyle/>
          <a:p>
            <a:endParaRPr lang="en-GB" dirty="0"/>
          </a:p>
        </p:txBody>
      </p:sp>
      <p:sp>
        <p:nvSpPr>
          <p:cNvPr id="11" name="Text Placeholder 10">
            <a:extLst>
              <a:ext uri="{FF2B5EF4-FFF2-40B4-BE49-F238E27FC236}">
                <a16:creationId xmlns:a16="http://schemas.microsoft.com/office/drawing/2014/main" id="{6055DBC9-E8FB-43AE-AF72-9B7012DA48B2}"/>
              </a:ext>
            </a:extLst>
          </p:cNvPr>
          <p:cNvSpPr>
            <a:spLocks noGrp="1"/>
          </p:cNvSpPr>
          <p:nvPr>
            <p:ph type="body" sz="quarter" idx="14" hasCustomPrompt="1"/>
          </p:nvPr>
        </p:nvSpPr>
        <p:spPr>
          <a:xfrm>
            <a:off x="0" y="1027907"/>
            <a:ext cx="12192000" cy="2667373"/>
          </a:xfrm>
          <a:solidFill>
            <a:schemeClr val="accent1"/>
          </a:solidFill>
        </p:spPr>
        <p:txBody>
          <a:bodyPr>
            <a:normAutofit/>
          </a:bodyPr>
          <a:lstStyle>
            <a:lvl1pPr>
              <a:defRPr sz="1067">
                <a:solidFill>
                  <a:schemeClr val="bg1"/>
                </a:solidFill>
              </a:defRPr>
            </a:lvl1pPr>
          </a:lstStyle>
          <a:p>
            <a:pPr lvl="0"/>
            <a:r>
              <a:rPr lang="en-GB" dirty="0"/>
              <a:t>Enter main section title, ignore this text note</a:t>
            </a:r>
          </a:p>
        </p:txBody>
      </p:sp>
      <p:sp>
        <p:nvSpPr>
          <p:cNvPr id="14" name="Text Placeholder 13">
            <a:extLst>
              <a:ext uri="{FF2B5EF4-FFF2-40B4-BE49-F238E27FC236}">
                <a16:creationId xmlns:a16="http://schemas.microsoft.com/office/drawing/2014/main" id="{21C06CAB-B855-4C05-9417-05DF4DCBD42E}"/>
              </a:ext>
            </a:extLst>
          </p:cNvPr>
          <p:cNvSpPr>
            <a:spLocks noGrp="1"/>
          </p:cNvSpPr>
          <p:nvPr>
            <p:ph type="body" sz="quarter" idx="12" hasCustomPrompt="1"/>
          </p:nvPr>
        </p:nvSpPr>
        <p:spPr>
          <a:xfrm>
            <a:off x="0" y="6529413"/>
            <a:ext cx="12192000" cy="328591"/>
          </a:xfrm>
          <a:solidFill>
            <a:schemeClr val="tx1"/>
          </a:solidFill>
        </p:spPr>
        <p:txBody>
          <a:bodyPr>
            <a:noAutofit/>
          </a:bodyPr>
          <a:lstStyle>
            <a:lvl1pPr algn="ctr">
              <a:lnSpc>
                <a:spcPct val="100000"/>
              </a:lnSpc>
              <a:spcBef>
                <a:spcPts val="0"/>
              </a:spcBef>
              <a:defRPr sz="1400">
                <a:solidFill>
                  <a:schemeClr val="bg1"/>
                </a:solidFill>
                <a:latin typeface="Arial" panose="020B0604020202020204" pitchFamily="34" charset="0"/>
                <a:cs typeface="Arial" panose="020B0604020202020204" pitchFamily="34" charset="0"/>
              </a:defRPr>
            </a:lvl1pPr>
          </a:lstStyle>
          <a:p>
            <a:pPr lvl="0"/>
            <a:r>
              <a:rPr lang="en-US" dirty="0"/>
              <a:t>Image title / description – image by [name] from [source]</a:t>
            </a:r>
            <a:endParaRPr lang="en-GB" dirty="0"/>
          </a:p>
        </p:txBody>
      </p:sp>
      <p:sp>
        <p:nvSpPr>
          <p:cNvPr id="15" name="Title 14">
            <a:extLst>
              <a:ext uri="{FF2B5EF4-FFF2-40B4-BE49-F238E27FC236}">
                <a16:creationId xmlns:a16="http://schemas.microsoft.com/office/drawing/2014/main" id="{B7FD3EB2-4E5B-4806-906D-8655FD6FC960}"/>
              </a:ext>
            </a:extLst>
          </p:cNvPr>
          <p:cNvSpPr>
            <a:spLocks noGrp="1"/>
          </p:cNvSpPr>
          <p:nvPr>
            <p:ph type="title" hasCustomPrompt="1"/>
          </p:nvPr>
        </p:nvSpPr>
        <p:spPr>
          <a:xfrm>
            <a:off x="1565074" y="1703593"/>
            <a:ext cx="9027271" cy="1325563"/>
          </a:xfrm>
        </p:spPr>
        <p:txBody>
          <a:bodyPr>
            <a:normAutofit/>
          </a:bodyPr>
          <a:lstStyle>
            <a:lvl1pPr>
              <a:defRPr sz="3600">
                <a:solidFill>
                  <a:schemeClr val="bg1"/>
                </a:solidFill>
              </a:defRPr>
            </a:lvl1pPr>
          </a:lstStyle>
          <a:p>
            <a:r>
              <a:rPr lang="en-US" dirty="0"/>
              <a:t>Section title</a:t>
            </a:r>
            <a:endParaRPr lang="en-GB" dirty="0"/>
          </a:p>
        </p:txBody>
      </p:sp>
    </p:spTree>
    <p:extLst>
      <p:ext uri="{BB962C8B-B14F-4D97-AF65-F5344CB8AC3E}">
        <p14:creationId xmlns:p14="http://schemas.microsoft.com/office/powerpoint/2010/main" val="2147239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62799E-EB8E-4038-8063-81BB57C732D4}" type="datetime1">
              <a:rPr lang="en-US" smtClean="0"/>
              <a:t>7/14/2023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2049288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7A73C3-B243-44D3-809D-EF8FDFBD85D4}" type="datetime1">
              <a:rPr lang="en-US" smtClean="0"/>
              <a:t>7/14/2023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A918BC-4D43-4B42-B3C0-E7EBE25E6AF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5822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B6D3E3-28E2-4380-A113-67698215C5F8}" type="datetime1">
              <a:rPr lang="en-US" smtClean="0"/>
              <a:t>7/14/2023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2849507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EFCB61-04AD-47C9-BF79-2BD8B9CEC07A}" type="datetime1">
              <a:rPr lang="en-US" smtClean="0"/>
              <a:t>7/14/2023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3552318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535E0C-D585-492F-8146-7493F4086301}" type="datetime1">
              <a:rPr lang="en-US" smtClean="0"/>
              <a:t>7/14/2023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735589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CE48390-48B5-49AB-B019-A7C8FB8C31F6}" type="datetime1">
              <a:rPr lang="en-US" smtClean="0"/>
              <a:t>7/14/2023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1787656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62E767E-8A14-4E70-91B9-2101CBC4D7BD}" type="datetime1">
              <a:rPr lang="en-US" smtClean="0"/>
              <a:t>7/14/2023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4A918BC-4D43-4B42-B3C0-E7EBE25E6AF0}" type="slidenum">
              <a:rPr lang="en-US" smtClean="0"/>
              <a:t>‹#›</a:t>
            </a:fld>
            <a:endParaRPr lang="en-US" dirty="0"/>
          </a:p>
        </p:txBody>
      </p:sp>
    </p:spTree>
    <p:extLst>
      <p:ext uri="{BB962C8B-B14F-4D97-AF65-F5344CB8AC3E}">
        <p14:creationId xmlns:p14="http://schemas.microsoft.com/office/powerpoint/2010/main" val="2464365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AF0C4B-5A4A-45CA-ABEC-10F107160D33}" type="datetime1">
              <a:rPr lang="en-US" smtClean="0"/>
              <a:t>7/14/2023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A918BC-4D43-4B42-B3C0-E7EBE25E6AF0}" type="slidenum">
              <a:rPr lang="en-US" smtClean="0"/>
              <a:t>‹#›</a:t>
            </a:fld>
            <a:endParaRPr lang="en-US" dirty="0"/>
          </a:p>
        </p:txBody>
      </p:sp>
    </p:spTree>
    <p:extLst>
      <p:ext uri="{BB962C8B-B14F-4D97-AF65-F5344CB8AC3E}">
        <p14:creationId xmlns:p14="http://schemas.microsoft.com/office/powerpoint/2010/main" val="3036794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989806E-8E94-473C-AEE7-BE6F15F85533}" type="datetime1">
              <a:rPr lang="en-US" smtClean="0"/>
              <a:t>7/14/2023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4A918BC-4D43-4B42-B3C0-E7EBE25E6AF0}"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20375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oanna.rawles@ntu.ac.uk"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55C59C9-7A27-BB3E-2FAE-C74BD6066D96}"/>
              </a:ext>
            </a:extLst>
          </p:cNvPr>
          <p:cNvSpPr>
            <a:spLocks noGrp="1"/>
          </p:cNvSpPr>
          <p:nvPr>
            <p:ph type="title"/>
          </p:nvPr>
        </p:nvSpPr>
        <p:spPr>
          <a:xfrm>
            <a:off x="492370" y="605896"/>
            <a:ext cx="4050790" cy="5646208"/>
          </a:xfrm>
        </p:spPr>
        <p:txBody>
          <a:bodyPr anchor="ctr">
            <a:normAutofit/>
          </a:bodyPr>
          <a:lstStyle/>
          <a:p>
            <a:r>
              <a:rPr lang="en-GB" sz="3600" dirty="0">
                <a:solidFill>
                  <a:srgbClr val="FFFFFF"/>
                </a:solidFill>
              </a:rPr>
              <a:t>Dr Joanna Rawles</a:t>
            </a:r>
            <a:br>
              <a:rPr lang="en-GB" sz="3600" dirty="0">
                <a:solidFill>
                  <a:srgbClr val="FFFFFF"/>
                </a:solidFill>
              </a:rPr>
            </a:br>
            <a:r>
              <a:rPr lang="en-GB" sz="3600" dirty="0">
                <a:solidFill>
                  <a:srgbClr val="FFFFFF"/>
                </a:solidFill>
              </a:rPr>
              <a:t>Principal Lecturer</a:t>
            </a:r>
            <a:br>
              <a:rPr lang="en-GB" sz="3600" dirty="0">
                <a:solidFill>
                  <a:srgbClr val="FFFFFF"/>
                </a:solidFill>
              </a:rPr>
            </a:br>
            <a:br>
              <a:rPr lang="en-GB" sz="3600" dirty="0">
                <a:solidFill>
                  <a:srgbClr val="FFFFFF"/>
                </a:solidFill>
              </a:rPr>
            </a:br>
            <a:r>
              <a:rPr lang="en-GB" sz="3600" dirty="0">
                <a:solidFill>
                  <a:srgbClr val="FFFFFF"/>
                </a:solidFill>
              </a:rPr>
              <a:t>Nottingham Trent University</a:t>
            </a:r>
            <a:br>
              <a:rPr lang="en-GB" sz="3600" dirty="0">
                <a:solidFill>
                  <a:srgbClr val="FFFFFF"/>
                </a:solidFill>
              </a:rPr>
            </a:br>
            <a:r>
              <a:rPr lang="en-GB" sz="2400" dirty="0">
                <a:solidFill>
                  <a:srgbClr val="FFFFFF"/>
                </a:solidFill>
              </a:rPr>
              <a:t> </a:t>
            </a:r>
            <a:br>
              <a:rPr lang="en-GB" sz="2400" dirty="0">
                <a:solidFill>
                  <a:srgbClr val="FFFFFF"/>
                </a:solidFill>
              </a:rPr>
            </a:br>
            <a:r>
              <a:rPr lang="en-GB" sz="2400" dirty="0">
                <a:solidFill>
                  <a:schemeClr val="bg1"/>
                </a:solidFill>
                <a:hlinkClick r:id="rId2">
                  <a:extLst>
                    <a:ext uri="{A12FA001-AC4F-418D-AE19-62706E023703}">
                      <ahyp:hlinkClr xmlns:ahyp="http://schemas.microsoft.com/office/drawing/2018/hyperlinkcolor" val="tx"/>
                    </a:ext>
                  </a:extLst>
                </a:hlinkClick>
              </a:rPr>
              <a:t>joanna.rawles@ntu.ac.uk</a:t>
            </a:r>
            <a:br>
              <a:rPr lang="en-GB" sz="2400" dirty="0">
                <a:solidFill>
                  <a:srgbClr val="FFFFFF"/>
                </a:solidFill>
              </a:rPr>
            </a:br>
            <a:br>
              <a:rPr lang="en-GB" sz="2400" dirty="0">
                <a:solidFill>
                  <a:srgbClr val="FFFFFF"/>
                </a:solidFill>
              </a:rPr>
            </a:br>
            <a:r>
              <a:rPr lang="en-GB" sz="2400" dirty="0">
                <a:solidFill>
                  <a:srgbClr val="FFFFFF"/>
                </a:solidFill>
              </a:rPr>
              <a:t>@jorawles</a:t>
            </a:r>
            <a:br>
              <a:rPr lang="en-GB" sz="2400" dirty="0">
                <a:solidFill>
                  <a:srgbClr val="FFFFFF"/>
                </a:solidFill>
              </a:rPr>
            </a:br>
            <a:br>
              <a:rPr lang="en-GB" sz="2400" dirty="0">
                <a:solidFill>
                  <a:srgbClr val="FFFFFF"/>
                </a:solidFill>
              </a:rPr>
            </a:br>
            <a:r>
              <a:rPr lang="en-GB" sz="2400" dirty="0">
                <a:solidFill>
                  <a:srgbClr val="FFFFFF"/>
                </a:solidFill>
              </a:rPr>
              <a:t>NOPT Conference 2023</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12A6FAC2-15D0-E0A0-7698-A896708728E9}"/>
              </a:ext>
            </a:extLst>
          </p:cNvPr>
          <p:cNvSpPr>
            <a:spLocks noGrp="1"/>
          </p:cNvSpPr>
          <p:nvPr>
            <p:ph idx="1"/>
          </p:nvPr>
        </p:nvSpPr>
        <p:spPr>
          <a:xfrm>
            <a:off x="4742016" y="605896"/>
            <a:ext cx="6413663" cy="5646208"/>
          </a:xfrm>
        </p:spPr>
        <p:txBody>
          <a:bodyPr anchor="ctr">
            <a:normAutofit/>
          </a:bodyPr>
          <a:lstStyle/>
          <a:p>
            <a:r>
              <a:rPr lang="en-GB" sz="6000" b="1" i="1" dirty="0"/>
              <a:t>How to help students embed critical thinking into their reflection</a:t>
            </a:r>
          </a:p>
        </p:txBody>
      </p:sp>
    </p:spTree>
    <p:extLst>
      <p:ext uri="{BB962C8B-B14F-4D97-AF65-F5344CB8AC3E}">
        <p14:creationId xmlns:p14="http://schemas.microsoft.com/office/powerpoint/2010/main" val="2215601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1DE6A-CB91-4D2F-9580-2306ADDD5279}"/>
              </a:ext>
            </a:extLst>
          </p:cNvPr>
          <p:cNvSpPr>
            <a:spLocks noGrp="1"/>
          </p:cNvSpPr>
          <p:nvPr>
            <p:ph type="title"/>
          </p:nvPr>
        </p:nvSpPr>
        <p:spPr/>
        <p:txBody>
          <a:bodyPr anchor="ctr">
            <a:normAutofit/>
          </a:bodyPr>
          <a:lstStyle/>
          <a:p>
            <a:r>
              <a:rPr lang="en-GB" dirty="0"/>
              <a:t>What do we </a:t>
            </a:r>
            <a:r>
              <a:rPr lang="en-GB" dirty="0">
                <a:solidFill>
                  <a:schemeClr val="accent1"/>
                </a:solidFill>
              </a:rPr>
              <a:t>NOT</a:t>
            </a:r>
            <a:r>
              <a:rPr lang="en-GB" dirty="0"/>
              <a:t> mean when we say critical thinking</a:t>
            </a:r>
          </a:p>
        </p:txBody>
      </p:sp>
      <p:graphicFrame>
        <p:nvGraphicFramePr>
          <p:cNvPr id="5" name="Content Placeholder 2">
            <a:extLst>
              <a:ext uri="{FF2B5EF4-FFF2-40B4-BE49-F238E27FC236}">
                <a16:creationId xmlns:a16="http://schemas.microsoft.com/office/drawing/2014/main" id="{C4ED262B-B9A1-4C3B-82A7-E009D3375811}"/>
              </a:ext>
            </a:extLst>
          </p:cNvPr>
          <p:cNvGraphicFramePr>
            <a:graphicFrameLocks noGrp="1"/>
          </p:cNvGraphicFramePr>
          <p:nvPr>
            <p:ph idx="1"/>
          </p:nvPr>
        </p:nvGraphicFramePr>
        <p:xfrm>
          <a:off x="1565275" y="1825625"/>
          <a:ext cx="902652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120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23D93-C114-4F76-8859-7D5C376E7AD2}"/>
              </a:ext>
            </a:extLst>
          </p:cNvPr>
          <p:cNvSpPr>
            <a:spLocks noGrp="1"/>
          </p:cNvSpPr>
          <p:nvPr>
            <p:ph type="title"/>
          </p:nvPr>
        </p:nvSpPr>
        <p:spPr>
          <a:xfrm>
            <a:off x="1565074" y="365127"/>
            <a:ext cx="9027271" cy="1325563"/>
          </a:xfrm>
        </p:spPr>
        <p:txBody>
          <a:bodyPr anchor="ctr">
            <a:normAutofit/>
          </a:bodyPr>
          <a:lstStyle/>
          <a:p>
            <a:r>
              <a:rPr lang="en-GB"/>
              <a:t>What we do mean – A critique</a:t>
            </a:r>
            <a:endParaRPr lang="en-GB" dirty="0"/>
          </a:p>
        </p:txBody>
      </p:sp>
      <p:graphicFrame>
        <p:nvGraphicFramePr>
          <p:cNvPr id="5" name="Content Placeholder 2">
            <a:extLst>
              <a:ext uri="{FF2B5EF4-FFF2-40B4-BE49-F238E27FC236}">
                <a16:creationId xmlns:a16="http://schemas.microsoft.com/office/drawing/2014/main" id="{E5F643BE-FF29-4B6B-8294-79F42060BC01}"/>
              </a:ext>
            </a:extLst>
          </p:cNvPr>
          <p:cNvGraphicFramePr>
            <a:graphicFrameLocks noGrp="1"/>
          </p:cNvGraphicFramePr>
          <p:nvPr>
            <p:ph idx="1"/>
            <p:extLst>
              <p:ext uri="{D42A27DB-BD31-4B8C-83A1-F6EECF244321}">
                <p14:modId xmlns:p14="http://schemas.microsoft.com/office/powerpoint/2010/main" val="4137539764"/>
              </p:ext>
            </p:extLst>
          </p:nvPr>
        </p:nvGraphicFramePr>
        <p:xfrm>
          <a:off x="1565275" y="1825625"/>
          <a:ext cx="902652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8506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318EF-49E3-4A53-BD8D-C487AD7F0004}"/>
              </a:ext>
            </a:extLst>
          </p:cNvPr>
          <p:cNvSpPr>
            <a:spLocks noGrp="1"/>
          </p:cNvSpPr>
          <p:nvPr>
            <p:ph type="title"/>
          </p:nvPr>
        </p:nvSpPr>
        <p:spPr/>
        <p:txBody>
          <a:bodyPr/>
          <a:lstStyle/>
          <a:p>
            <a:r>
              <a:rPr lang="en-GB" dirty="0"/>
              <a:t>Critical thinking derived from critical theory</a:t>
            </a:r>
          </a:p>
        </p:txBody>
      </p:sp>
      <p:sp>
        <p:nvSpPr>
          <p:cNvPr id="3" name="Content Placeholder 2">
            <a:extLst>
              <a:ext uri="{FF2B5EF4-FFF2-40B4-BE49-F238E27FC236}">
                <a16:creationId xmlns:a16="http://schemas.microsoft.com/office/drawing/2014/main" id="{B2B3D67B-D81A-4DAE-8311-A844CCE1A1C5}"/>
              </a:ext>
            </a:extLst>
          </p:cNvPr>
          <p:cNvSpPr>
            <a:spLocks noGrp="1"/>
          </p:cNvSpPr>
          <p:nvPr>
            <p:ph idx="1"/>
          </p:nvPr>
        </p:nvSpPr>
        <p:spPr/>
        <p:txBody>
          <a:bodyPr/>
          <a:lstStyle/>
          <a:p>
            <a:endParaRPr lang="en-GB" dirty="0"/>
          </a:p>
          <a:p>
            <a:r>
              <a:rPr lang="en-GB" sz="2400" dirty="0"/>
              <a:t>To disrupt the status quo – uncover those taken for granted assumptions – Hegemony</a:t>
            </a:r>
          </a:p>
          <a:p>
            <a:r>
              <a:rPr lang="en-GB" sz="2400" dirty="0"/>
              <a:t>Brookfield (1997 p7-9) three components</a:t>
            </a:r>
          </a:p>
          <a:p>
            <a:pPr marL="342900" indent="-342900">
              <a:buFont typeface="Arial" panose="020B0604020202020204" pitchFamily="34" charset="0"/>
              <a:buChar char="•"/>
            </a:pPr>
            <a:r>
              <a:rPr lang="en-GB" sz="2400" dirty="0"/>
              <a:t>Identifying and challenging assumptions</a:t>
            </a:r>
          </a:p>
          <a:p>
            <a:pPr marL="342900" indent="-342900">
              <a:buFont typeface="Arial" panose="020B0604020202020204" pitchFamily="34" charset="0"/>
              <a:buChar char="•"/>
            </a:pPr>
            <a:r>
              <a:rPr lang="en-GB" sz="2400" dirty="0"/>
              <a:t>Exploring the importance of context</a:t>
            </a:r>
          </a:p>
          <a:p>
            <a:pPr marL="342900" indent="-342900">
              <a:buFont typeface="Arial" panose="020B0604020202020204" pitchFamily="34" charset="0"/>
              <a:buChar char="•"/>
            </a:pPr>
            <a:r>
              <a:rPr lang="en-GB" sz="2400" dirty="0"/>
              <a:t>Imagining alternatives</a:t>
            </a:r>
          </a:p>
          <a:p>
            <a:pPr marL="0" indent="0">
              <a:buNone/>
            </a:pPr>
            <a:r>
              <a:rPr lang="en-GB" sz="2400" dirty="0"/>
              <a:t>Leads to….</a:t>
            </a:r>
          </a:p>
          <a:p>
            <a:pPr marL="342900" indent="-342900">
              <a:buFont typeface="Arial" panose="020B0604020202020204" pitchFamily="34" charset="0"/>
              <a:buChar char="•"/>
            </a:pPr>
            <a:endParaRPr lang="en-GB" dirty="0"/>
          </a:p>
        </p:txBody>
      </p:sp>
      <p:sp>
        <p:nvSpPr>
          <p:cNvPr id="4" name="Wave 3">
            <a:extLst>
              <a:ext uri="{FF2B5EF4-FFF2-40B4-BE49-F238E27FC236}">
                <a16:creationId xmlns:a16="http://schemas.microsoft.com/office/drawing/2014/main" id="{CDFF28F0-7741-4801-90F4-4F0636781476}"/>
              </a:ext>
            </a:extLst>
          </p:cNvPr>
          <p:cNvSpPr/>
          <p:nvPr/>
        </p:nvSpPr>
        <p:spPr>
          <a:xfrm rot="1165619">
            <a:off x="2514599" y="1953916"/>
            <a:ext cx="6419850" cy="3605210"/>
          </a:xfrm>
          <a:prstGeom prst="wav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5400" dirty="0">
                <a:ln w="0"/>
                <a:solidFill>
                  <a:schemeClr val="accent1"/>
                </a:solidFill>
                <a:effectLst>
                  <a:outerShdw blurRad="38100" dist="25400" dir="5400000" algn="ctr" rotWithShape="0">
                    <a:srgbClr val="6E747A">
                      <a:alpha val="43000"/>
                    </a:srgbClr>
                  </a:outerShdw>
                </a:effectLst>
              </a:rPr>
              <a:t>reflective scepticism </a:t>
            </a:r>
          </a:p>
        </p:txBody>
      </p:sp>
    </p:spTree>
    <p:extLst>
      <p:ext uri="{BB962C8B-B14F-4D97-AF65-F5344CB8AC3E}">
        <p14:creationId xmlns:p14="http://schemas.microsoft.com/office/powerpoint/2010/main" val="393974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DBE7A-1A61-4D43-949D-8A3B527CA8A3}"/>
              </a:ext>
            </a:extLst>
          </p:cNvPr>
          <p:cNvSpPr>
            <a:spLocks noGrp="1"/>
          </p:cNvSpPr>
          <p:nvPr>
            <p:ph type="title"/>
          </p:nvPr>
        </p:nvSpPr>
        <p:spPr/>
        <p:txBody>
          <a:bodyPr/>
          <a:lstStyle/>
          <a:p>
            <a:r>
              <a:rPr lang="en-GB" dirty="0"/>
              <a:t>So whenever you encounter information you should ask yourself..</a:t>
            </a:r>
          </a:p>
        </p:txBody>
      </p:sp>
      <p:sp>
        <p:nvSpPr>
          <p:cNvPr id="3" name="Content Placeholder 2">
            <a:extLst>
              <a:ext uri="{FF2B5EF4-FFF2-40B4-BE49-F238E27FC236}">
                <a16:creationId xmlns:a16="http://schemas.microsoft.com/office/drawing/2014/main" id="{76EED459-0ADD-4203-A50B-D1240C1B2854}"/>
              </a:ext>
            </a:extLst>
          </p:cNvPr>
          <p:cNvSpPr>
            <a:spLocks noGrp="1"/>
          </p:cNvSpPr>
          <p:nvPr>
            <p:ph idx="1"/>
          </p:nvPr>
        </p:nvSpPr>
        <p:spPr/>
        <p:txBody>
          <a:bodyPr>
            <a:normAutofit/>
          </a:bodyPr>
          <a:lstStyle/>
          <a:p>
            <a:pPr marL="342900" indent="-342900">
              <a:buFont typeface="Arial" panose="020B0604020202020204" pitchFamily="34" charset="0"/>
              <a:buChar char="•"/>
            </a:pPr>
            <a:endParaRPr lang="en-GB" sz="3200" dirty="0"/>
          </a:p>
          <a:p>
            <a:pPr marL="342900" indent="-342900">
              <a:buFont typeface="Arial" panose="020B0604020202020204" pitchFamily="34" charset="0"/>
              <a:buChar char="•"/>
            </a:pPr>
            <a:r>
              <a:rPr lang="en-GB" sz="3200" dirty="0"/>
              <a:t>Am I identifying and challenging </a:t>
            </a:r>
            <a:r>
              <a:rPr lang="en-GB" sz="3200" b="1" dirty="0"/>
              <a:t>assumptions</a:t>
            </a:r>
            <a:r>
              <a:rPr lang="en-GB" sz="3200" dirty="0"/>
              <a:t>?</a:t>
            </a:r>
          </a:p>
          <a:p>
            <a:pPr marL="342900" indent="-342900">
              <a:buFont typeface="Arial" panose="020B0604020202020204" pitchFamily="34" charset="0"/>
              <a:buChar char="•"/>
            </a:pPr>
            <a:r>
              <a:rPr lang="en-GB" sz="3200" dirty="0"/>
              <a:t>Have I explored the importance of </a:t>
            </a:r>
            <a:r>
              <a:rPr lang="en-GB" sz="3200" b="1" dirty="0"/>
              <a:t>context</a:t>
            </a:r>
            <a:r>
              <a:rPr lang="en-GB" sz="3200" dirty="0"/>
              <a:t>?</a:t>
            </a:r>
          </a:p>
          <a:p>
            <a:pPr marL="342900" indent="-342900">
              <a:buFont typeface="Arial" panose="020B0604020202020204" pitchFamily="34" charset="0"/>
              <a:buChar char="•"/>
            </a:pPr>
            <a:r>
              <a:rPr lang="en-GB" sz="3200" dirty="0"/>
              <a:t>Have I imagined possible </a:t>
            </a:r>
            <a:r>
              <a:rPr lang="en-GB" sz="3200" b="1" dirty="0"/>
              <a:t>alternatives</a:t>
            </a:r>
            <a:r>
              <a:rPr lang="en-GB" sz="3200" dirty="0"/>
              <a:t>?</a:t>
            </a:r>
          </a:p>
        </p:txBody>
      </p:sp>
    </p:spTree>
    <p:extLst>
      <p:ext uri="{BB962C8B-B14F-4D97-AF65-F5344CB8AC3E}">
        <p14:creationId xmlns:p14="http://schemas.microsoft.com/office/powerpoint/2010/main" val="20533111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B64A5-4F95-4353-990F-AF8CB8D36B3E}"/>
              </a:ext>
            </a:extLst>
          </p:cNvPr>
          <p:cNvSpPr>
            <a:spLocks noGrp="1"/>
          </p:cNvSpPr>
          <p:nvPr>
            <p:ph type="title"/>
          </p:nvPr>
        </p:nvSpPr>
        <p:spPr/>
        <p:txBody>
          <a:bodyPr>
            <a:normAutofit fontScale="90000"/>
          </a:bodyPr>
          <a:lstStyle/>
          <a:p>
            <a:pPr algn="ctr"/>
            <a:r>
              <a:rPr lang="en-GB" dirty="0"/>
              <a:t>Why is this important for social work?</a:t>
            </a:r>
            <a:br>
              <a:rPr lang="en-GB" dirty="0"/>
            </a:br>
            <a:br>
              <a:rPr lang="en-GB" dirty="0"/>
            </a:br>
            <a:r>
              <a:rPr lang="en-GB" dirty="0"/>
              <a:t>1. </a:t>
            </a:r>
            <a:r>
              <a:rPr lang="en-GB" b="1" dirty="0"/>
              <a:t>Assumptions</a:t>
            </a:r>
          </a:p>
        </p:txBody>
      </p:sp>
      <p:sp>
        <p:nvSpPr>
          <p:cNvPr id="3" name="Content Placeholder 2">
            <a:extLst>
              <a:ext uri="{FF2B5EF4-FFF2-40B4-BE49-F238E27FC236}">
                <a16:creationId xmlns:a16="http://schemas.microsoft.com/office/drawing/2014/main" id="{6E39DEF1-3367-4A72-B31E-CDD4A1FC8A65}"/>
              </a:ext>
            </a:extLst>
          </p:cNvPr>
          <p:cNvSpPr>
            <a:spLocks noGrp="1"/>
          </p:cNvSpPr>
          <p:nvPr>
            <p:ph idx="1"/>
          </p:nvPr>
        </p:nvSpPr>
        <p:spPr/>
        <p:txBody>
          <a:bodyPr>
            <a:normAutofit/>
          </a:bodyPr>
          <a:lstStyle/>
          <a:p>
            <a:pPr marL="342900" indent="-342900">
              <a:buFont typeface="Arial" panose="020B0604020202020204" pitchFamily="34" charset="0"/>
              <a:buChar char="•"/>
            </a:pPr>
            <a:r>
              <a:rPr lang="en-GB" sz="2800" dirty="0"/>
              <a:t>Social workers need to make decisions, judgements, recommendations</a:t>
            </a:r>
          </a:p>
          <a:p>
            <a:pPr marL="342900" indent="-342900">
              <a:buFont typeface="Arial" panose="020B0604020202020204" pitchFamily="34" charset="0"/>
              <a:buChar char="•"/>
            </a:pPr>
            <a:r>
              <a:rPr lang="en-GB" sz="2800" dirty="0"/>
              <a:t>Emotions in decision making (Damasio 1994)</a:t>
            </a:r>
          </a:p>
          <a:p>
            <a:pPr marL="342900" indent="-342900">
              <a:buFont typeface="Arial" panose="020B0604020202020204" pitchFamily="34" charset="0"/>
              <a:buChar char="•"/>
            </a:pPr>
            <a:r>
              <a:rPr lang="en-GB" sz="2800" dirty="0"/>
              <a:t>We resort to heuristics to interpret information (Taylor 2016)</a:t>
            </a:r>
          </a:p>
          <a:p>
            <a:pPr marL="342900" indent="-342900">
              <a:buFont typeface="Arial" panose="020B0604020202020204" pitchFamily="34" charset="0"/>
              <a:buChar char="•"/>
            </a:pPr>
            <a:r>
              <a:rPr lang="en-GB" sz="2800" dirty="0"/>
              <a:t>We rely on stereotypes to form our opinions</a:t>
            </a:r>
          </a:p>
          <a:p>
            <a:pPr marL="342900" indent="-342900">
              <a:buFont typeface="Arial" panose="020B0604020202020204" pitchFamily="34" charset="0"/>
              <a:buChar char="•"/>
            </a:pPr>
            <a:r>
              <a:rPr lang="en-GB" sz="2800" dirty="0"/>
              <a:t>Decision making is not a value-neutral activity (Beckett, Maynard &amp; Jordan 2017)</a:t>
            </a:r>
          </a:p>
        </p:txBody>
      </p:sp>
    </p:spTree>
    <p:extLst>
      <p:ext uri="{BB962C8B-B14F-4D97-AF65-F5344CB8AC3E}">
        <p14:creationId xmlns:p14="http://schemas.microsoft.com/office/powerpoint/2010/main" val="1106376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7D50C-4982-4119-8EE1-B32F7ECF3EFE}"/>
              </a:ext>
            </a:extLst>
          </p:cNvPr>
          <p:cNvSpPr>
            <a:spLocks noGrp="1"/>
          </p:cNvSpPr>
          <p:nvPr>
            <p:ph type="title"/>
          </p:nvPr>
        </p:nvSpPr>
        <p:spPr/>
        <p:txBody>
          <a:bodyPr/>
          <a:lstStyle/>
          <a:p>
            <a:pPr algn="ctr"/>
            <a:r>
              <a:rPr lang="en-GB" b="1" dirty="0"/>
              <a:t>2. Context</a:t>
            </a:r>
          </a:p>
        </p:txBody>
      </p:sp>
      <p:sp>
        <p:nvSpPr>
          <p:cNvPr id="3" name="Content Placeholder 2">
            <a:extLst>
              <a:ext uri="{FF2B5EF4-FFF2-40B4-BE49-F238E27FC236}">
                <a16:creationId xmlns:a16="http://schemas.microsoft.com/office/drawing/2014/main" id="{9B7B4D02-304D-4185-9334-3D61599254E4}"/>
              </a:ext>
            </a:extLst>
          </p:cNvPr>
          <p:cNvSpPr>
            <a:spLocks noGrp="1"/>
          </p:cNvSpPr>
          <p:nvPr>
            <p:ph idx="1"/>
          </p:nvPr>
        </p:nvSpPr>
        <p:spPr/>
        <p:txBody>
          <a:bodyPr>
            <a:normAutofit/>
          </a:bodyPr>
          <a:lstStyle/>
          <a:p>
            <a:r>
              <a:rPr lang="en-GB" sz="3200" dirty="0"/>
              <a:t>Social work in the UK has historically taken an individualistic approach – “the individual failing of clients” (Jones et al 2008 p19)</a:t>
            </a:r>
          </a:p>
          <a:p>
            <a:endParaRPr lang="en-GB" sz="3200" dirty="0"/>
          </a:p>
          <a:p>
            <a:r>
              <a:rPr lang="en-GB" sz="3200" dirty="0"/>
              <a:t>“the focus on changing the individual can often be at the expense of critically analysing the context” (Rawles 2023 p119)</a:t>
            </a:r>
          </a:p>
        </p:txBody>
      </p:sp>
    </p:spTree>
    <p:extLst>
      <p:ext uri="{BB962C8B-B14F-4D97-AF65-F5344CB8AC3E}">
        <p14:creationId xmlns:p14="http://schemas.microsoft.com/office/powerpoint/2010/main" val="3005465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89498-8AD4-4F3C-B99F-E7A733C9EC7D}"/>
              </a:ext>
            </a:extLst>
          </p:cNvPr>
          <p:cNvSpPr>
            <a:spLocks noGrp="1"/>
          </p:cNvSpPr>
          <p:nvPr>
            <p:ph type="title"/>
          </p:nvPr>
        </p:nvSpPr>
        <p:spPr/>
        <p:txBody>
          <a:bodyPr/>
          <a:lstStyle/>
          <a:p>
            <a:pPr algn="ctr"/>
            <a:r>
              <a:rPr lang="en-GB" b="1" dirty="0"/>
              <a:t>3. Imagining Alternatives</a:t>
            </a:r>
          </a:p>
        </p:txBody>
      </p:sp>
      <p:sp>
        <p:nvSpPr>
          <p:cNvPr id="3" name="Content Placeholder 2">
            <a:extLst>
              <a:ext uri="{FF2B5EF4-FFF2-40B4-BE49-F238E27FC236}">
                <a16:creationId xmlns:a16="http://schemas.microsoft.com/office/drawing/2014/main" id="{97AD84E6-4207-4C06-816D-83736C902FB6}"/>
              </a:ext>
            </a:extLst>
          </p:cNvPr>
          <p:cNvSpPr>
            <a:spLocks noGrp="1"/>
          </p:cNvSpPr>
          <p:nvPr>
            <p:ph idx="1"/>
          </p:nvPr>
        </p:nvSpPr>
        <p:spPr>
          <a:xfrm>
            <a:off x="590550" y="1825625"/>
            <a:ext cx="11275059" cy="4351339"/>
          </a:xfrm>
        </p:spPr>
        <p:txBody>
          <a:bodyPr/>
          <a:lstStyle/>
          <a:p>
            <a:endParaRPr lang="en-GB" dirty="0"/>
          </a:p>
          <a:p>
            <a:pPr lvl="1"/>
            <a:r>
              <a:rPr lang="en-GB" sz="4600" dirty="0"/>
              <a:t>Professional curiosity</a:t>
            </a:r>
          </a:p>
          <a:p>
            <a:endParaRPr lang="en-GB" sz="4800" dirty="0"/>
          </a:p>
          <a:p>
            <a:pPr lvl="1"/>
            <a:r>
              <a:rPr lang="en-GB" sz="4600" dirty="0"/>
              <a:t>Hypothesising </a:t>
            </a:r>
          </a:p>
          <a:p>
            <a:endParaRPr lang="en-GB" sz="4800" dirty="0"/>
          </a:p>
          <a:p>
            <a:endParaRPr lang="en-GB" sz="4800" dirty="0"/>
          </a:p>
        </p:txBody>
      </p:sp>
      <p:pic>
        <p:nvPicPr>
          <p:cNvPr id="4" name="Picture 3">
            <a:extLst>
              <a:ext uri="{FF2B5EF4-FFF2-40B4-BE49-F238E27FC236}">
                <a16:creationId xmlns:a16="http://schemas.microsoft.com/office/drawing/2014/main" id="{D1B5A189-A4BF-42C6-BC4D-E35BC01EA606}"/>
              </a:ext>
            </a:extLst>
          </p:cNvPr>
          <p:cNvPicPr>
            <a:picLocks noChangeAspect="1"/>
          </p:cNvPicPr>
          <p:nvPr/>
        </p:nvPicPr>
        <p:blipFill>
          <a:blip r:embed="rId2"/>
          <a:stretch>
            <a:fillRect/>
          </a:stretch>
        </p:blipFill>
        <p:spPr>
          <a:xfrm>
            <a:off x="7376160" y="1951674"/>
            <a:ext cx="3834765" cy="4225290"/>
          </a:xfrm>
          <a:prstGeom prst="rect">
            <a:avLst/>
          </a:prstGeom>
        </p:spPr>
      </p:pic>
    </p:spTree>
    <p:extLst>
      <p:ext uri="{BB962C8B-B14F-4D97-AF65-F5344CB8AC3E}">
        <p14:creationId xmlns:p14="http://schemas.microsoft.com/office/powerpoint/2010/main" val="3247836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05A23-37DA-4C85-9BD4-B37973FF3F31}"/>
              </a:ext>
            </a:extLst>
          </p:cNvPr>
          <p:cNvSpPr>
            <a:spLocks noGrp="1"/>
          </p:cNvSpPr>
          <p:nvPr>
            <p:ph type="title"/>
          </p:nvPr>
        </p:nvSpPr>
        <p:spPr/>
        <p:txBody>
          <a:bodyPr/>
          <a:lstStyle/>
          <a:p>
            <a:pPr algn="ctr"/>
            <a:r>
              <a:rPr lang="en-GB" dirty="0"/>
              <a:t>Professional Capabilities Framework</a:t>
            </a:r>
          </a:p>
        </p:txBody>
      </p:sp>
      <p:sp>
        <p:nvSpPr>
          <p:cNvPr id="3" name="Content Placeholder 2">
            <a:extLst>
              <a:ext uri="{FF2B5EF4-FFF2-40B4-BE49-F238E27FC236}">
                <a16:creationId xmlns:a16="http://schemas.microsoft.com/office/drawing/2014/main" id="{B00F20F1-9BE2-4961-9229-06903469894F}"/>
              </a:ext>
            </a:extLst>
          </p:cNvPr>
          <p:cNvSpPr>
            <a:spLocks noGrp="1"/>
          </p:cNvSpPr>
          <p:nvPr>
            <p:ph idx="1"/>
          </p:nvPr>
        </p:nvSpPr>
        <p:spPr/>
        <p:txBody>
          <a:bodyPr>
            <a:normAutofit/>
          </a:bodyPr>
          <a:lstStyle/>
          <a:p>
            <a:pPr algn="l"/>
            <a:r>
              <a:rPr lang="en-GB" sz="2400" b="1" i="0" dirty="0">
                <a:solidFill>
                  <a:srgbClr val="101E8E"/>
                </a:solidFill>
                <a:effectLst/>
                <a:latin typeface="MuseoSans"/>
              </a:rPr>
              <a:t>6. CRITICAL REFLECTION AND ANALYSIS - Apply critical reflection and analysis to inform and provide a rationale for professional decision-making</a:t>
            </a:r>
          </a:p>
          <a:p>
            <a:pPr algn="l"/>
            <a:r>
              <a:rPr lang="en-GB" sz="2400" b="0" i="0" dirty="0">
                <a:solidFill>
                  <a:srgbClr val="222222"/>
                </a:solidFill>
                <a:effectLst/>
                <a:latin typeface="MuseoSans"/>
              </a:rPr>
              <a:t>Social workers critically reflect on their practice, use analysis, apply professional judgement and reasoned discernment. We identify, evaluate and integrate multiple sources of knowledge and evidence. We continuously evaluate our impact and benefit to service users. We use supervision and other support to reflect on our work and sustain our practice and wellbeing. We apply our critical reflective skills to the context and conditions under which we practise. Our reflection enables us to challenge ourselves and others, and maintain our professional curiosity, creativity and self-awareness.</a:t>
            </a:r>
          </a:p>
          <a:p>
            <a:endParaRPr lang="en-GB" dirty="0"/>
          </a:p>
        </p:txBody>
      </p:sp>
    </p:spTree>
    <p:extLst>
      <p:ext uri="{BB962C8B-B14F-4D97-AF65-F5344CB8AC3E}">
        <p14:creationId xmlns:p14="http://schemas.microsoft.com/office/powerpoint/2010/main" val="1055227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38268-6AA8-4394-B8C5-274EB8FF5E20}"/>
              </a:ext>
            </a:extLst>
          </p:cNvPr>
          <p:cNvSpPr>
            <a:spLocks noGrp="1"/>
          </p:cNvSpPr>
          <p:nvPr>
            <p:ph type="title"/>
          </p:nvPr>
        </p:nvSpPr>
        <p:spPr/>
        <p:txBody>
          <a:bodyPr/>
          <a:lstStyle/>
          <a:p>
            <a:pPr algn="ctr"/>
            <a:r>
              <a:rPr lang="en-GB" b="1" dirty="0"/>
              <a:t>Social Work England Professional Standards</a:t>
            </a:r>
          </a:p>
        </p:txBody>
      </p:sp>
      <p:sp>
        <p:nvSpPr>
          <p:cNvPr id="3" name="Content Placeholder 2">
            <a:extLst>
              <a:ext uri="{FF2B5EF4-FFF2-40B4-BE49-F238E27FC236}">
                <a16:creationId xmlns:a16="http://schemas.microsoft.com/office/drawing/2014/main" id="{51852CD4-3D61-4A99-B941-A47931DB56A5}"/>
              </a:ext>
            </a:extLst>
          </p:cNvPr>
          <p:cNvSpPr>
            <a:spLocks noGrp="1"/>
          </p:cNvSpPr>
          <p:nvPr>
            <p:ph idx="1"/>
          </p:nvPr>
        </p:nvSpPr>
        <p:spPr/>
        <p:txBody>
          <a:bodyPr>
            <a:noAutofit/>
          </a:bodyPr>
          <a:lstStyle/>
          <a:p>
            <a:pPr marL="457200" indent="-457200">
              <a:buFont typeface="+mj-lt"/>
              <a:buAutoNum type="arabicPeriod"/>
            </a:pPr>
            <a:r>
              <a:rPr lang="en-GB" sz="2800" dirty="0"/>
              <a:t>Promote the rights, strengths and wellbeing of people, families and communities.</a:t>
            </a:r>
          </a:p>
          <a:p>
            <a:pPr marL="457200" indent="-457200">
              <a:buFont typeface="+mj-lt"/>
              <a:buAutoNum type="arabicPeriod"/>
            </a:pPr>
            <a:r>
              <a:rPr lang="en-GB" sz="2800" dirty="0"/>
              <a:t>Establish and maintain the trust and confidence of people. </a:t>
            </a:r>
          </a:p>
          <a:p>
            <a:pPr marL="457200" indent="-457200">
              <a:buFont typeface="+mj-lt"/>
              <a:buAutoNum type="arabicPeriod"/>
            </a:pPr>
            <a:r>
              <a:rPr lang="en-GB" sz="2800" dirty="0">
                <a:highlight>
                  <a:srgbClr val="FFFF00"/>
                </a:highlight>
              </a:rPr>
              <a:t>Be accountable for the quality of my practice and the decisions I make.</a:t>
            </a:r>
          </a:p>
          <a:p>
            <a:pPr marL="457200" indent="-457200">
              <a:buFont typeface="+mj-lt"/>
              <a:buAutoNum type="arabicPeriod"/>
            </a:pPr>
            <a:r>
              <a:rPr lang="en-GB" sz="2800" dirty="0"/>
              <a:t>Maintain my continuing professional development.</a:t>
            </a:r>
          </a:p>
          <a:p>
            <a:pPr marL="457200" indent="-457200">
              <a:buFont typeface="+mj-lt"/>
              <a:buAutoNum type="arabicPeriod"/>
            </a:pPr>
            <a:r>
              <a:rPr lang="en-GB" sz="2800" dirty="0"/>
              <a:t>Act safely, respectfully and with professional integrity.</a:t>
            </a:r>
          </a:p>
          <a:p>
            <a:pPr marL="457200" indent="-457200">
              <a:buFont typeface="+mj-lt"/>
              <a:buAutoNum type="arabicPeriod"/>
            </a:pPr>
            <a:r>
              <a:rPr lang="en-GB" sz="2800" dirty="0"/>
              <a:t>Promote ethical practice and report concerns.</a:t>
            </a:r>
          </a:p>
        </p:txBody>
      </p:sp>
    </p:spTree>
    <p:extLst>
      <p:ext uri="{BB962C8B-B14F-4D97-AF65-F5344CB8AC3E}">
        <p14:creationId xmlns:p14="http://schemas.microsoft.com/office/powerpoint/2010/main" val="1447131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162050" y="136515"/>
            <a:ext cx="9993630" cy="1204923"/>
          </a:xfrm>
        </p:spPr>
        <p:txBody>
          <a:bodyPr/>
          <a:lstStyle/>
          <a:p>
            <a:r>
              <a:rPr lang="en-US" dirty="0"/>
              <a:t>A re-cap on reflection. How is it going?</a:t>
            </a:r>
          </a:p>
        </p:txBody>
      </p:sp>
      <p:sp>
        <p:nvSpPr>
          <p:cNvPr id="9219" name="Content Placeholder 2"/>
          <p:cNvSpPr>
            <a:spLocks noGrp="1"/>
          </p:cNvSpPr>
          <p:nvPr>
            <p:ph idx="1"/>
          </p:nvPr>
        </p:nvSpPr>
        <p:spPr>
          <a:xfrm>
            <a:off x="2209800" y="1341438"/>
            <a:ext cx="7772400" cy="4754562"/>
          </a:xfrm>
        </p:spPr>
        <p:txBody>
          <a:bodyPr/>
          <a:lstStyle/>
          <a:p>
            <a:pPr>
              <a:buFontTx/>
              <a:buNone/>
            </a:pPr>
            <a:endParaRPr lang="en-GB" dirty="0"/>
          </a:p>
          <a:p>
            <a:pPr>
              <a:buFontTx/>
              <a:buNone/>
            </a:pPr>
            <a:endParaRPr lang="en-GB" sz="3200" dirty="0"/>
          </a:p>
          <a:p>
            <a:pPr>
              <a:buFontTx/>
              <a:buNone/>
            </a:pPr>
            <a:r>
              <a:rPr lang="en-GB" sz="3200" dirty="0"/>
              <a:t>“Experience creates the potential for learning but, in itself, it teaches us nothing directly. It is what we </a:t>
            </a:r>
            <a:r>
              <a:rPr lang="en-GB" sz="3200" i="1" dirty="0"/>
              <a:t>do</a:t>
            </a:r>
            <a:r>
              <a:rPr lang="en-GB" sz="3200" dirty="0"/>
              <a:t> </a:t>
            </a:r>
            <a:r>
              <a:rPr lang="en-GB" sz="3200" i="1" dirty="0"/>
              <a:t>with</a:t>
            </a:r>
            <a:r>
              <a:rPr lang="en-GB" sz="3200" dirty="0"/>
              <a:t> experience</a:t>
            </a:r>
            <a:r>
              <a:rPr lang="en-GB" sz="3200" i="1" dirty="0"/>
              <a:t> </a:t>
            </a:r>
            <a:r>
              <a:rPr lang="en-GB" sz="3200" dirty="0"/>
              <a:t>that is the best teacher”</a:t>
            </a:r>
            <a:endParaRPr lang="en-GB" sz="3200" i="1" dirty="0"/>
          </a:p>
          <a:p>
            <a:pPr>
              <a:buFontTx/>
              <a:buNone/>
            </a:pPr>
            <a:r>
              <a:rPr lang="en-GB" dirty="0"/>
              <a:t>Thompson &amp; Thompson (2018 p57)</a:t>
            </a:r>
            <a:endParaRPr lang="en-GB" i="1" dirty="0"/>
          </a:p>
          <a:p>
            <a:pPr>
              <a:buFontTx/>
              <a:buNone/>
            </a:pPr>
            <a:endParaRPr lang="en-GB" dirty="0"/>
          </a:p>
        </p:txBody>
      </p:sp>
      <p:sp>
        <p:nvSpPr>
          <p:cNvPr id="9220" name="Date Placeholder 3"/>
          <p:cNvSpPr>
            <a:spLocks noGrp="1"/>
          </p:cNvSpPr>
          <p:nvPr>
            <p:ph type="dt" sz="half" idx="4294967295"/>
          </p:nvPr>
        </p:nvSpPr>
        <p:spPr>
          <a:xfrm>
            <a:off x="1981200" y="6356361"/>
            <a:ext cx="2133600" cy="365125"/>
          </a:xfrm>
          <a:prstGeom prst="rect">
            <a:avLst/>
          </a:prstGeom>
          <a:noFill/>
        </p:spPr>
        <p:txBody>
          <a:bodyPr/>
          <a:lstStyle/>
          <a:p>
            <a:fld id="{FFDCE8F1-ED20-405F-B1E3-0E2C99246D91}" type="datetime1">
              <a:rPr lang="en-GB" smtClean="0"/>
              <a:pPr/>
              <a:t>14/07/2023</a:t>
            </a:fld>
            <a:endParaRPr lang="en-GB"/>
          </a:p>
        </p:txBody>
      </p:sp>
      <p:sp>
        <p:nvSpPr>
          <p:cNvPr id="9221" name="Footer Placeholder 4"/>
          <p:cNvSpPr>
            <a:spLocks noGrp="1"/>
          </p:cNvSpPr>
          <p:nvPr>
            <p:ph type="ftr" sz="quarter" idx="4294967295"/>
          </p:nvPr>
        </p:nvSpPr>
        <p:spPr>
          <a:xfrm>
            <a:off x="4648200" y="6356361"/>
            <a:ext cx="2895600" cy="365125"/>
          </a:xfrm>
          <a:prstGeom prst="rect">
            <a:avLst/>
          </a:prstGeom>
          <a:noFill/>
        </p:spPr>
        <p:txBody>
          <a:bodyPr/>
          <a:lstStyle/>
          <a:p>
            <a:r>
              <a:rPr lang="en-GB"/>
              <a:t>Joanna Rawles</a:t>
            </a:r>
          </a:p>
        </p:txBody>
      </p:sp>
      <p:sp>
        <p:nvSpPr>
          <p:cNvPr id="9222" name="Slide Number Placeholder 5"/>
          <p:cNvSpPr>
            <a:spLocks noGrp="1"/>
          </p:cNvSpPr>
          <p:nvPr>
            <p:ph type="sldNum" sz="quarter" idx="4294967295"/>
          </p:nvPr>
        </p:nvSpPr>
        <p:spPr>
          <a:xfrm>
            <a:off x="8077200" y="6356361"/>
            <a:ext cx="2133600" cy="365125"/>
          </a:xfrm>
          <a:prstGeom prst="rect">
            <a:avLst/>
          </a:prstGeom>
          <a:noFill/>
        </p:spPr>
        <p:txBody>
          <a:bodyPr/>
          <a:lstStyle/>
          <a:p>
            <a:fld id="{9896BBBF-570B-488A-8801-C7A176806465}" type="slidenum">
              <a:rPr lang="en-GB" smtClean="0"/>
              <a:pPr/>
              <a:t>19</a:t>
            </a:fld>
            <a:endParaRPr lang="en-GB"/>
          </a:p>
        </p:txBody>
      </p:sp>
    </p:spTree>
    <p:extLst>
      <p:ext uri="{BB962C8B-B14F-4D97-AF65-F5344CB8AC3E}">
        <p14:creationId xmlns:p14="http://schemas.microsoft.com/office/powerpoint/2010/main" val="633071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7F08B-E87C-3EF5-5CEE-0068744D51B0}"/>
              </a:ext>
            </a:extLst>
          </p:cNvPr>
          <p:cNvSpPr>
            <a:spLocks noGrp="1"/>
          </p:cNvSpPr>
          <p:nvPr>
            <p:ph type="title"/>
          </p:nvPr>
        </p:nvSpPr>
        <p:spPr/>
        <p:txBody>
          <a:bodyPr/>
          <a:lstStyle/>
          <a:p>
            <a:r>
              <a:rPr lang="en-GB" dirty="0"/>
              <a:t>Based on the following….</a:t>
            </a:r>
          </a:p>
        </p:txBody>
      </p:sp>
      <p:sp>
        <p:nvSpPr>
          <p:cNvPr id="3" name="Content Placeholder 2">
            <a:extLst>
              <a:ext uri="{FF2B5EF4-FFF2-40B4-BE49-F238E27FC236}">
                <a16:creationId xmlns:a16="http://schemas.microsoft.com/office/drawing/2014/main" id="{1D37835D-7D27-EFED-1BFA-455E2BC966ED}"/>
              </a:ext>
            </a:extLst>
          </p:cNvPr>
          <p:cNvSpPr>
            <a:spLocks noGrp="1"/>
          </p:cNvSpPr>
          <p:nvPr>
            <p:ph idx="1"/>
          </p:nvPr>
        </p:nvSpPr>
        <p:spPr>
          <a:xfrm>
            <a:off x="600075" y="1845734"/>
            <a:ext cx="10782301" cy="4023360"/>
          </a:xfrm>
        </p:spPr>
        <p:txBody>
          <a:bodyPr/>
          <a:lstStyle/>
          <a:p>
            <a:endParaRPr lang="en-GB" dirty="0"/>
          </a:p>
          <a:p>
            <a:endParaRPr lang="en-GB" sz="3600" dirty="0"/>
          </a:p>
          <a:p>
            <a:r>
              <a:rPr lang="en-GB" sz="3600" dirty="0"/>
              <a:t>Rawles, J. (2023) ‘Critical thinking and reflective practice’ in Parker, J (ed) (2</a:t>
            </a:r>
            <a:r>
              <a:rPr lang="en-GB" sz="3600" baseline="30000" dirty="0"/>
              <a:t>nd</a:t>
            </a:r>
            <a:r>
              <a:rPr lang="en-GB" sz="3600" dirty="0"/>
              <a:t> Ed) </a:t>
            </a:r>
            <a:r>
              <a:rPr lang="en-GB" sz="3600" b="1" i="1" dirty="0"/>
              <a:t>Introducing Social Work</a:t>
            </a:r>
            <a:r>
              <a:rPr lang="en-GB" sz="3600" i="1" dirty="0"/>
              <a:t>: </a:t>
            </a:r>
            <a:r>
              <a:rPr lang="en-GB" sz="3600" dirty="0"/>
              <a:t>London. Sage/Learning Matters</a:t>
            </a:r>
          </a:p>
        </p:txBody>
      </p:sp>
    </p:spTree>
    <p:extLst>
      <p:ext uri="{BB962C8B-B14F-4D97-AF65-F5344CB8AC3E}">
        <p14:creationId xmlns:p14="http://schemas.microsoft.com/office/powerpoint/2010/main" val="1125266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fontScale="90000"/>
          </a:bodyPr>
          <a:lstStyle/>
          <a:p>
            <a:br>
              <a:rPr lang="en-GB" dirty="0"/>
            </a:br>
            <a:br>
              <a:rPr lang="en-GB" dirty="0"/>
            </a:br>
            <a:br>
              <a:rPr lang="en-GB" dirty="0"/>
            </a:br>
            <a:r>
              <a:rPr lang="en-GB" dirty="0"/>
              <a:t>“Helicopter Vision”</a:t>
            </a:r>
            <a:br>
              <a:rPr lang="en-GB" dirty="0"/>
            </a:br>
            <a:endParaRPr lang="en-GB" dirty="0"/>
          </a:p>
        </p:txBody>
      </p:sp>
      <p:sp>
        <p:nvSpPr>
          <p:cNvPr id="10243" name="Content Placeholder 2"/>
          <p:cNvSpPr>
            <a:spLocks noGrp="1"/>
          </p:cNvSpPr>
          <p:nvPr>
            <p:ph idx="1"/>
          </p:nvPr>
        </p:nvSpPr>
        <p:spPr/>
        <p:txBody>
          <a:bodyPr>
            <a:normAutofit/>
          </a:bodyPr>
          <a:lstStyle/>
          <a:p>
            <a:pPr algn="ctr">
              <a:buFontTx/>
              <a:buNone/>
            </a:pPr>
            <a:endParaRPr lang="en-GB" sz="4400" dirty="0"/>
          </a:p>
          <a:p>
            <a:pPr>
              <a:buFontTx/>
              <a:buNone/>
            </a:pPr>
            <a:endParaRPr lang="en-GB" dirty="0"/>
          </a:p>
          <a:p>
            <a:pPr>
              <a:buFontTx/>
              <a:buNone/>
            </a:pPr>
            <a:endParaRPr lang="en-GB" dirty="0"/>
          </a:p>
          <a:p>
            <a:pPr>
              <a:buFontTx/>
              <a:buNone/>
            </a:pPr>
            <a:endParaRPr lang="en-GB" sz="2400" dirty="0"/>
          </a:p>
          <a:p>
            <a:pPr>
              <a:buFontTx/>
              <a:buNone/>
            </a:pPr>
            <a:r>
              <a:rPr lang="en-GB" sz="2400" dirty="0"/>
              <a:t>“Rise above a situation to get the overview of how the component parts fit together and how they create the overall situation”</a:t>
            </a:r>
          </a:p>
          <a:p>
            <a:pPr>
              <a:buFontTx/>
              <a:buNone/>
            </a:pPr>
            <a:r>
              <a:rPr lang="en-GB" dirty="0"/>
              <a:t>Thompson &amp; Thompson (2018 p57)</a:t>
            </a:r>
          </a:p>
          <a:p>
            <a:pPr>
              <a:buFontTx/>
              <a:buNone/>
            </a:pPr>
            <a:endParaRPr lang="en-GB" dirty="0"/>
          </a:p>
        </p:txBody>
      </p:sp>
      <p:sp>
        <p:nvSpPr>
          <p:cNvPr id="10244" name="Date Placeholder 3"/>
          <p:cNvSpPr>
            <a:spLocks noGrp="1"/>
          </p:cNvSpPr>
          <p:nvPr>
            <p:ph type="dt" sz="half" idx="4294967295"/>
          </p:nvPr>
        </p:nvSpPr>
        <p:spPr>
          <a:xfrm>
            <a:off x="1981200" y="6356361"/>
            <a:ext cx="2133600" cy="365125"/>
          </a:xfrm>
          <a:prstGeom prst="rect">
            <a:avLst/>
          </a:prstGeom>
          <a:noFill/>
        </p:spPr>
        <p:txBody>
          <a:bodyPr/>
          <a:lstStyle/>
          <a:p>
            <a:fld id="{1B4563B5-AEF3-49ED-A056-975F708F8C69}" type="datetime1">
              <a:rPr lang="en-GB" smtClean="0"/>
              <a:pPr/>
              <a:t>14/07/2023</a:t>
            </a:fld>
            <a:endParaRPr lang="en-GB"/>
          </a:p>
        </p:txBody>
      </p:sp>
      <p:sp>
        <p:nvSpPr>
          <p:cNvPr id="10245" name="Footer Placeholder 4"/>
          <p:cNvSpPr>
            <a:spLocks noGrp="1"/>
          </p:cNvSpPr>
          <p:nvPr>
            <p:ph type="ftr" sz="quarter" idx="4294967295"/>
          </p:nvPr>
        </p:nvSpPr>
        <p:spPr>
          <a:xfrm>
            <a:off x="4648200" y="6356361"/>
            <a:ext cx="2895600" cy="365125"/>
          </a:xfrm>
          <a:prstGeom prst="rect">
            <a:avLst/>
          </a:prstGeom>
          <a:noFill/>
        </p:spPr>
        <p:txBody>
          <a:bodyPr/>
          <a:lstStyle/>
          <a:p>
            <a:r>
              <a:rPr lang="en-GB"/>
              <a:t>Joanna Rawles</a:t>
            </a:r>
          </a:p>
        </p:txBody>
      </p:sp>
      <p:sp>
        <p:nvSpPr>
          <p:cNvPr id="10246" name="Slide Number Placeholder 5"/>
          <p:cNvSpPr>
            <a:spLocks noGrp="1"/>
          </p:cNvSpPr>
          <p:nvPr>
            <p:ph type="sldNum" sz="quarter" idx="4294967295"/>
          </p:nvPr>
        </p:nvSpPr>
        <p:spPr>
          <a:xfrm>
            <a:off x="8077200" y="6356361"/>
            <a:ext cx="2133600" cy="365125"/>
          </a:xfrm>
          <a:prstGeom prst="rect">
            <a:avLst/>
          </a:prstGeom>
          <a:noFill/>
        </p:spPr>
        <p:txBody>
          <a:bodyPr/>
          <a:lstStyle/>
          <a:p>
            <a:fld id="{00805177-3C49-4BB2-90C4-12A9BB892A84}" type="slidenum">
              <a:rPr lang="en-GB" smtClean="0"/>
              <a:pPr/>
              <a:t>20</a:t>
            </a:fld>
            <a:endParaRPr lang="en-GB"/>
          </a:p>
        </p:txBody>
      </p:sp>
      <p:pic>
        <p:nvPicPr>
          <p:cNvPr id="10247" name="Picture 13" descr="C:\Users\Jo\AppData\Local\Microsoft\Windows\Temporary Internet Files\Content.IE5\S9U2VEZ0\MM900336327[1].gif"/>
          <p:cNvPicPr>
            <a:picLocks noChangeAspect="1" noChangeArrowheads="1" noCrop="1"/>
          </p:cNvPicPr>
          <p:nvPr/>
        </p:nvPicPr>
        <p:blipFill>
          <a:blip r:embed="rId2" cstate="print"/>
          <a:srcRect/>
          <a:stretch>
            <a:fillRect/>
          </a:stretch>
        </p:blipFill>
        <p:spPr bwMode="auto">
          <a:xfrm>
            <a:off x="2615606" y="2151163"/>
            <a:ext cx="2193681" cy="1368425"/>
          </a:xfrm>
          <a:prstGeom prst="rect">
            <a:avLst/>
          </a:prstGeom>
          <a:noFill/>
          <a:ln w="9525">
            <a:noFill/>
            <a:miter lim="800000"/>
            <a:headEnd/>
            <a:tailEnd/>
          </a:ln>
        </p:spPr>
      </p:pic>
    </p:spTree>
    <p:extLst>
      <p:ext uri="{BB962C8B-B14F-4D97-AF65-F5344CB8AC3E}">
        <p14:creationId xmlns:p14="http://schemas.microsoft.com/office/powerpoint/2010/main" val="3240247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72D1DB0B-DFA1-4B09-A2EC-C6AF2888B74F}"/>
              </a:ext>
            </a:extLst>
          </p:cNvPr>
          <p:cNvSpPr txBox="1">
            <a:spLocks/>
          </p:cNvSpPr>
          <p:nvPr/>
        </p:nvSpPr>
        <p:spPr>
          <a:xfrm>
            <a:off x="1455331" y="3870231"/>
            <a:ext cx="7149942" cy="1594494"/>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b="1" dirty="0" err="1">
                <a:latin typeface="Arial" panose="020B0604020202020204" pitchFamily="34" charset="0"/>
                <a:cs typeface="Arial" panose="020B0604020202020204" pitchFamily="34" charset="0"/>
              </a:rPr>
              <a:t>Schön</a:t>
            </a:r>
            <a:r>
              <a:rPr lang="en-GB" b="1" dirty="0">
                <a:latin typeface="Arial" panose="020B0604020202020204" pitchFamily="34" charset="0"/>
                <a:cs typeface="Arial" panose="020B0604020202020204" pitchFamily="34" charset="0"/>
              </a:rPr>
              <a:t>, 1983 </a:t>
            </a:r>
          </a:p>
          <a:p>
            <a:pPr marL="800100" lvl="1" indent="-342900" algn="l">
              <a:buFont typeface="Arial" panose="020B0604020202020204" pitchFamily="34" charset="0"/>
              <a:buChar char="•"/>
            </a:pPr>
            <a:r>
              <a:rPr lang="en-GB" dirty="0">
                <a:latin typeface="Arial" panose="020B0604020202020204" pitchFamily="34" charset="0"/>
                <a:cs typeface="Arial" panose="020B0604020202020204" pitchFamily="34" charset="0"/>
              </a:rPr>
              <a:t>Critical of ‘technical rationality’</a:t>
            </a:r>
          </a:p>
          <a:p>
            <a:pPr marL="800100" lvl="1" indent="-342900" algn="l">
              <a:buFont typeface="Arial" panose="020B0604020202020204" pitchFamily="34" charset="0"/>
              <a:buChar char="•"/>
            </a:pPr>
            <a:r>
              <a:rPr lang="en-GB" dirty="0">
                <a:latin typeface="Arial" panose="020B0604020202020204" pitchFamily="34" charset="0"/>
                <a:cs typeface="Arial" panose="020B0604020202020204" pitchFamily="34" charset="0"/>
              </a:rPr>
              <a:t>Refers to ‘professional artistry’</a:t>
            </a:r>
          </a:p>
          <a:p>
            <a:pPr marL="800100" lvl="1" indent="-342900" algn="l">
              <a:buFont typeface="Arial" panose="020B0604020202020204" pitchFamily="34" charset="0"/>
              <a:buChar char="•"/>
            </a:pPr>
            <a:r>
              <a:rPr lang="en-GB" dirty="0">
                <a:latin typeface="Arial" panose="020B0604020202020204" pitchFamily="34" charset="0"/>
                <a:cs typeface="Arial" panose="020B0604020202020204" pitchFamily="34" charset="0"/>
              </a:rPr>
              <a:t>Reflection-on-action (thinking about events afterwards)</a:t>
            </a:r>
          </a:p>
          <a:p>
            <a:pPr marL="800100" lvl="1" indent="-342900" algn="l">
              <a:buFont typeface="Arial" panose="020B0604020202020204" pitchFamily="34" charset="0"/>
              <a:buChar char="•"/>
            </a:pPr>
            <a:r>
              <a:rPr lang="en-GB" dirty="0">
                <a:latin typeface="Arial" panose="020B0604020202020204" pitchFamily="34" charset="0"/>
                <a:cs typeface="Arial" panose="020B0604020202020204" pitchFamily="34" charset="0"/>
              </a:rPr>
              <a:t>Reflection-in-action (in the moment)</a:t>
            </a:r>
          </a:p>
          <a:p>
            <a:pPr algn="l"/>
            <a:endParaRPr lang="en-GB" dirty="0">
              <a:latin typeface="Arial" panose="020B0604020202020204" pitchFamily="34" charset="0"/>
              <a:cs typeface="Arial" panose="020B0604020202020204" pitchFamily="34" charset="0"/>
            </a:endParaRPr>
          </a:p>
        </p:txBody>
      </p:sp>
      <p:pic>
        <p:nvPicPr>
          <p:cNvPr id="8" name="Content Placeholder 6">
            <a:extLst>
              <a:ext uri="{FF2B5EF4-FFF2-40B4-BE49-F238E27FC236}">
                <a16:creationId xmlns:a16="http://schemas.microsoft.com/office/drawing/2014/main" id="{477BA738-D888-4867-B736-B5DA5D6F41A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886325" y="1949594"/>
            <a:ext cx="4137910" cy="2076349"/>
          </a:xfrm>
          <a:prstGeom prst="rect">
            <a:avLst/>
          </a:prstGeom>
          <a:ln>
            <a:solidFill>
              <a:schemeClr val="tx1"/>
            </a:solidFill>
          </a:ln>
        </p:spPr>
      </p:pic>
      <p:sp>
        <p:nvSpPr>
          <p:cNvPr id="9" name="Content Placeholder 1">
            <a:extLst>
              <a:ext uri="{FF2B5EF4-FFF2-40B4-BE49-F238E27FC236}">
                <a16:creationId xmlns:a16="http://schemas.microsoft.com/office/drawing/2014/main" id="{8437ABAA-6C6A-4CF4-9E4A-BD55D3E4B54A}"/>
              </a:ext>
            </a:extLst>
          </p:cNvPr>
          <p:cNvSpPr txBox="1">
            <a:spLocks/>
          </p:cNvSpPr>
          <p:nvPr/>
        </p:nvSpPr>
        <p:spPr>
          <a:xfrm>
            <a:off x="740956" y="1718979"/>
            <a:ext cx="5453529" cy="148734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b="1" dirty="0">
                <a:latin typeface="Arial" panose="020B0604020202020204" pitchFamily="34" charset="0"/>
                <a:cs typeface="Arial" panose="020B0604020202020204" pitchFamily="34" charset="0"/>
              </a:rPr>
              <a:t>Kolb, 1984</a:t>
            </a:r>
          </a:p>
          <a:p>
            <a:pPr marL="800100" lvl="1" indent="-342900" algn="l">
              <a:buFont typeface="Arial" panose="020B0604020202020204" pitchFamily="34" charset="0"/>
              <a:buChar char="•"/>
            </a:pPr>
            <a:r>
              <a:rPr lang="en-GB" dirty="0">
                <a:latin typeface="Arial" panose="020B0604020202020204" pitchFamily="34" charset="0"/>
                <a:cs typeface="Arial" panose="020B0604020202020204" pitchFamily="34" charset="0"/>
              </a:rPr>
              <a:t>Experiential learning cycle</a:t>
            </a:r>
          </a:p>
          <a:p>
            <a:pPr marL="800100" lvl="1" indent="-342900" algn="l">
              <a:buFont typeface="Arial" panose="020B0604020202020204" pitchFamily="34" charset="0"/>
              <a:buChar char="•"/>
            </a:pPr>
            <a:r>
              <a:rPr lang="en-GB" dirty="0">
                <a:latin typeface="Arial" panose="020B0604020202020204" pitchFamily="34" charset="0"/>
                <a:cs typeface="Arial" panose="020B0604020202020204" pitchFamily="34" charset="0"/>
              </a:rPr>
              <a:t>Create knowledge through experience</a:t>
            </a:r>
          </a:p>
        </p:txBody>
      </p:sp>
      <p:sp>
        <p:nvSpPr>
          <p:cNvPr id="7" name="Title 5">
            <a:extLst>
              <a:ext uri="{FF2B5EF4-FFF2-40B4-BE49-F238E27FC236}">
                <a16:creationId xmlns:a16="http://schemas.microsoft.com/office/drawing/2014/main" id="{0F51F352-1519-49B9-91FA-444807E84F13}"/>
              </a:ext>
            </a:extLst>
          </p:cNvPr>
          <p:cNvSpPr>
            <a:spLocks noGrp="1"/>
          </p:cNvSpPr>
          <p:nvPr>
            <p:ph type="title"/>
          </p:nvPr>
        </p:nvSpPr>
        <p:spPr>
          <a:xfrm>
            <a:off x="545117" y="0"/>
            <a:ext cx="11646883" cy="1325563"/>
          </a:xfrm>
        </p:spPr>
        <p:txBody>
          <a:bodyPr>
            <a:normAutofit/>
          </a:bodyPr>
          <a:lstStyle/>
          <a:p>
            <a:r>
              <a:rPr lang="en-GB" sz="3200" dirty="0">
                <a:solidFill>
                  <a:schemeClr val="tx1"/>
                </a:solidFill>
              </a:rPr>
              <a:t>Experiential learning and reflection in and reflection on learning action</a:t>
            </a:r>
            <a:endParaRPr lang="en-GB" sz="3000" dirty="0">
              <a:solidFill>
                <a:schemeClr val="tx1"/>
              </a:solidFill>
            </a:endParaRPr>
          </a:p>
        </p:txBody>
      </p:sp>
    </p:spTree>
    <p:extLst>
      <p:ext uri="{BB962C8B-B14F-4D97-AF65-F5344CB8AC3E}">
        <p14:creationId xmlns:p14="http://schemas.microsoft.com/office/powerpoint/2010/main" val="1632350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31D37BF-3C6E-418D-8824-EA5434AE8E8C}"/>
              </a:ext>
            </a:extLst>
          </p:cNvPr>
          <p:cNvSpPr/>
          <p:nvPr/>
        </p:nvSpPr>
        <p:spPr>
          <a:xfrm>
            <a:off x="4581355" y="3206666"/>
            <a:ext cx="3621938" cy="783223"/>
          </a:xfrm>
          <a:prstGeom prst="round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GB" sz="2400" b="1" i="0" u="none" strike="noStrike" kern="1200" cap="none" spc="0" normalizeH="0" baseline="0" noProof="0" dirty="0">
                <a:ln>
                  <a:noFill/>
                </a:ln>
                <a:solidFill>
                  <a:schemeClr val="bg2"/>
                </a:solidFill>
                <a:effectLst/>
                <a:uLnTx/>
                <a:uFillTx/>
                <a:latin typeface="Arial" panose="020B0604020202020204" pitchFamily="34" charset="0"/>
                <a:cs typeface="Arial" panose="020B0604020202020204" pitchFamily="34" charset="0"/>
              </a:rPr>
              <a:t>Gibbs’ Reflective Cycle</a:t>
            </a:r>
          </a:p>
        </p:txBody>
      </p:sp>
      <p:sp>
        <p:nvSpPr>
          <p:cNvPr id="14" name="Bent Arrow 22">
            <a:extLst>
              <a:ext uri="{FF2B5EF4-FFF2-40B4-BE49-F238E27FC236}">
                <a16:creationId xmlns:a16="http://schemas.microsoft.com/office/drawing/2014/main" id="{8ED49A49-0EE3-4599-A9A3-DA81E5944814}"/>
              </a:ext>
            </a:extLst>
          </p:cNvPr>
          <p:cNvSpPr/>
          <p:nvPr/>
        </p:nvSpPr>
        <p:spPr>
          <a:xfrm rot="10800000">
            <a:off x="8102851" y="5704859"/>
            <a:ext cx="828000" cy="648000"/>
          </a:xfrm>
          <a:prstGeom prst="bentArrow">
            <a:avLst>
              <a:gd name="adj1" fmla="val 25000"/>
              <a:gd name="adj2" fmla="val 25000"/>
              <a:gd name="adj3" fmla="val 25000"/>
              <a:gd name="adj4" fmla="val 4375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5" name="Bent Arrow 23">
            <a:extLst>
              <a:ext uri="{FF2B5EF4-FFF2-40B4-BE49-F238E27FC236}">
                <a16:creationId xmlns:a16="http://schemas.microsoft.com/office/drawing/2014/main" id="{F2F9C7D5-018C-4BA3-9555-3B25262BB36A}"/>
              </a:ext>
            </a:extLst>
          </p:cNvPr>
          <p:cNvSpPr/>
          <p:nvPr/>
        </p:nvSpPr>
        <p:spPr>
          <a:xfrm rot="5400000">
            <a:off x="8191926" y="893300"/>
            <a:ext cx="648000" cy="828000"/>
          </a:xfrm>
          <a:prstGeom prst="bentArrow">
            <a:avLst>
              <a:gd name="adj1" fmla="val 25000"/>
              <a:gd name="adj2" fmla="val 25000"/>
              <a:gd name="adj3" fmla="val 25000"/>
              <a:gd name="adj4" fmla="val 4375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6" name="Bent Arrow 24">
            <a:extLst>
              <a:ext uri="{FF2B5EF4-FFF2-40B4-BE49-F238E27FC236}">
                <a16:creationId xmlns:a16="http://schemas.microsoft.com/office/drawing/2014/main" id="{59E39E47-EB22-498C-B944-98006E269237}"/>
              </a:ext>
            </a:extLst>
          </p:cNvPr>
          <p:cNvSpPr/>
          <p:nvPr/>
        </p:nvSpPr>
        <p:spPr>
          <a:xfrm>
            <a:off x="3946850" y="952509"/>
            <a:ext cx="828000" cy="648000"/>
          </a:xfrm>
          <a:prstGeom prst="bentArrow">
            <a:avLst>
              <a:gd name="adj1" fmla="val 23396"/>
              <a:gd name="adj2" fmla="val 25000"/>
              <a:gd name="adj3" fmla="val 25000"/>
              <a:gd name="adj4" fmla="val 4375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7" name="Bent Arrow 25">
            <a:extLst>
              <a:ext uri="{FF2B5EF4-FFF2-40B4-BE49-F238E27FC236}">
                <a16:creationId xmlns:a16="http://schemas.microsoft.com/office/drawing/2014/main" id="{EABE44CE-813B-4237-A735-B50A374E6419}"/>
              </a:ext>
            </a:extLst>
          </p:cNvPr>
          <p:cNvSpPr/>
          <p:nvPr/>
        </p:nvSpPr>
        <p:spPr>
          <a:xfrm rot="16200000">
            <a:off x="3954343" y="5601778"/>
            <a:ext cx="648000" cy="828000"/>
          </a:xfrm>
          <a:prstGeom prst="bentArrow">
            <a:avLst>
              <a:gd name="adj1" fmla="val 25000"/>
              <a:gd name="adj2" fmla="val 25000"/>
              <a:gd name="adj3" fmla="val 25000"/>
              <a:gd name="adj4" fmla="val 4375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8" name="Down Arrow 26">
            <a:extLst>
              <a:ext uri="{FF2B5EF4-FFF2-40B4-BE49-F238E27FC236}">
                <a16:creationId xmlns:a16="http://schemas.microsoft.com/office/drawing/2014/main" id="{89E7F58B-F4B3-440E-AFBA-F75D99CF4DA7}"/>
              </a:ext>
            </a:extLst>
          </p:cNvPr>
          <p:cNvSpPr/>
          <p:nvPr/>
        </p:nvSpPr>
        <p:spPr>
          <a:xfrm>
            <a:off x="8569926" y="3339357"/>
            <a:ext cx="360000" cy="540000"/>
          </a:xfrm>
          <a:prstGeom prst="down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0" name="Down Arrow 27">
            <a:extLst>
              <a:ext uri="{FF2B5EF4-FFF2-40B4-BE49-F238E27FC236}">
                <a16:creationId xmlns:a16="http://schemas.microsoft.com/office/drawing/2014/main" id="{5DB41D75-32C5-4D05-A5BD-136ABC9F1C49}"/>
              </a:ext>
            </a:extLst>
          </p:cNvPr>
          <p:cNvSpPr/>
          <p:nvPr/>
        </p:nvSpPr>
        <p:spPr>
          <a:xfrm rot="10800000">
            <a:off x="3854723" y="3339357"/>
            <a:ext cx="360000" cy="540000"/>
          </a:xfrm>
          <a:prstGeom prst="down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nvGrpSpPr>
          <p:cNvPr id="71" name="Group 70">
            <a:extLst>
              <a:ext uri="{FF2B5EF4-FFF2-40B4-BE49-F238E27FC236}">
                <a16:creationId xmlns:a16="http://schemas.microsoft.com/office/drawing/2014/main" id="{0A16AF82-46B0-4A72-8191-8F8D1EECE0C1}"/>
              </a:ext>
            </a:extLst>
          </p:cNvPr>
          <p:cNvGrpSpPr/>
          <p:nvPr/>
        </p:nvGrpSpPr>
        <p:grpSpPr>
          <a:xfrm>
            <a:off x="4998388" y="729873"/>
            <a:ext cx="2880000" cy="1512000"/>
            <a:chOff x="4998388" y="729873"/>
            <a:chExt cx="2880000" cy="1512000"/>
          </a:xfrm>
          <a:noFill/>
        </p:grpSpPr>
        <p:sp>
          <p:nvSpPr>
            <p:cNvPr id="22" name="Rounded Rectangle 30">
              <a:extLst>
                <a:ext uri="{FF2B5EF4-FFF2-40B4-BE49-F238E27FC236}">
                  <a16:creationId xmlns:a16="http://schemas.microsoft.com/office/drawing/2014/main" id="{77775F02-BC02-4485-947B-9BBE2793B0E8}"/>
                </a:ext>
              </a:extLst>
            </p:cNvPr>
            <p:cNvSpPr/>
            <p:nvPr/>
          </p:nvSpPr>
          <p:spPr>
            <a:xfrm>
              <a:off x="4998388" y="729873"/>
              <a:ext cx="2880000" cy="1512000"/>
            </a:xfrm>
            <a:prstGeom prst="roundRect">
              <a:avLst/>
            </a:prstGeom>
            <a:grpFill/>
            <a:ln w="825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9D096C63-C75F-4B38-8C97-2A9B8F0A4C1F}"/>
                </a:ext>
              </a:extLst>
            </p:cNvPr>
            <p:cNvSpPr txBox="1"/>
            <p:nvPr/>
          </p:nvSpPr>
          <p:spPr>
            <a:xfrm>
              <a:off x="5005649" y="744391"/>
              <a:ext cx="2849709" cy="461665"/>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Description</a:t>
              </a:r>
            </a:p>
          </p:txBody>
        </p:sp>
        <p:sp>
          <p:nvSpPr>
            <p:cNvPr id="26" name="TextBox 25">
              <a:extLst>
                <a:ext uri="{FF2B5EF4-FFF2-40B4-BE49-F238E27FC236}">
                  <a16:creationId xmlns:a16="http://schemas.microsoft.com/office/drawing/2014/main" id="{E27D034A-E656-448D-93F1-6CFFC02448F1}"/>
                </a:ext>
              </a:extLst>
            </p:cNvPr>
            <p:cNvSpPr txBox="1"/>
            <p:nvPr/>
          </p:nvSpPr>
          <p:spPr>
            <a:xfrm>
              <a:off x="5004262" y="1084727"/>
              <a:ext cx="2842953" cy="707886"/>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What happened?</a:t>
              </a:r>
            </a:p>
          </p:txBody>
        </p:sp>
      </p:grpSp>
      <p:grpSp>
        <p:nvGrpSpPr>
          <p:cNvPr id="70" name="Group 69">
            <a:extLst>
              <a:ext uri="{FF2B5EF4-FFF2-40B4-BE49-F238E27FC236}">
                <a16:creationId xmlns:a16="http://schemas.microsoft.com/office/drawing/2014/main" id="{9B2BBC97-7C54-48BB-886C-59A3054A1CE6}"/>
              </a:ext>
            </a:extLst>
          </p:cNvPr>
          <p:cNvGrpSpPr/>
          <p:nvPr/>
        </p:nvGrpSpPr>
        <p:grpSpPr>
          <a:xfrm>
            <a:off x="8866936" y="1692710"/>
            <a:ext cx="2880000" cy="1512000"/>
            <a:chOff x="8866936" y="1692710"/>
            <a:chExt cx="2880000" cy="1512000"/>
          </a:xfrm>
          <a:noFill/>
        </p:grpSpPr>
        <p:sp>
          <p:nvSpPr>
            <p:cNvPr id="5" name="Rounded Rectangle 12">
              <a:extLst>
                <a:ext uri="{FF2B5EF4-FFF2-40B4-BE49-F238E27FC236}">
                  <a16:creationId xmlns:a16="http://schemas.microsoft.com/office/drawing/2014/main" id="{CB54502C-6777-41E4-BD28-5B0A170C27D8}"/>
                </a:ext>
              </a:extLst>
            </p:cNvPr>
            <p:cNvSpPr/>
            <p:nvPr/>
          </p:nvSpPr>
          <p:spPr>
            <a:xfrm>
              <a:off x="8866936" y="1692710"/>
              <a:ext cx="2880000" cy="1512000"/>
            </a:xfrm>
            <a:prstGeom prst="roundRect">
              <a:avLst/>
            </a:prstGeom>
            <a:grpFill/>
            <a:ln w="825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3675821B-16B2-436E-B143-852A84B4ABEA}"/>
                </a:ext>
              </a:extLst>
            </p:cNvPr>
            <p:cNvSpPr txBox="1"/>
            <p:nvPr/>
          </p:nvSpPr>
          <p:spPr>
            <a:xfrm>
              <a:off x="8874188" y="1714488"/>
              <a:ext cx="2849709" cy="461665"/>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Feelings</a:t>
              </a:r>
            </a:p>
          </p:txBody>
        </p:sp>
        <p:sp>
          <p:nvSpPr>
            <p:cNvPr id="28" name="TextBox 27">
              <a:extLst>
                <a:ext uri="{FF2B5EF4-FFF2-40B4-BE49-F238E27FC236}">
                  <a16:creationId xmlns:a16="http://schemas.microsoft.com/office/drawing/2014/main" id="{50502296-164E-4B61-9D44-AB562E9A1233}"/>
                </a:ext>
              </a:extLst>
            </p:cNvPr>
            <p:cNvSpPr txBox="1"/>
            <p:nvPr/>
          </p:nvSpPr>
          <p:spPr>
            <a:xfrm>
              <a:off x="8880761" y="2182735"/>
              <a:ext cx="2842953" cy="769441"/>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What were you thinking and feeling?</a:t>
              </a:r>
            </a:p>
          </p:txBody>
        </p:sp>
      </p:grpSp>
      <p:grpSp>
        <p:nvGrpSpPr>
          <p:cNvPr id="69" name="Group 68">
            <a:extLst>
              <a:ext uri="{FF2B5EF4-FFF2-40B4-BE49-F238E27FC236}">
                <a16:creationId xmlns:a16="http://schemas.microsoft.com/office/drawing/2014/main" id="{C758D218-D39E-4FB2-80B8-45D380A42A0B}"/>
              </a:ext>
            </a:extLst>
          </p:cNvPr>
          <p:cNvGrpSpPr/>
          <p:nvPr/>
        </p:nvGrpSpPr>
        <p:grpSpPr>
          <a:xfrm>
            <a:off x="8866906" y="3963164"/>
            <a:ext cx="2880027" cy="1540340"/>
            <a:chOff x="8866906" y="3963164"/>
            <a:chExt cx="2880027" cy="1540340"/>
          </a:xfrm>
          <a:noFill/>
        </p:grpSpPr>
        <p:sp>
          <p:nvSpPr>
            <p:cNvPr id="6" name="Rounded Rectangle 14">
              <a:extLst>
                <a:ext uri="{FF2B5EF4-FFF2-40B4-BE49-F238E27FC236}">
                  <a16:creationId xmlns:a16="http://schemas.microsoft.com/office/drawing/2014/main" id="{55335720-1D0B-448A-8EC0-6433EA735758}"/>
                </a:ext>
              </a:extLst>
            </p:cNvPr>
            <p:cNvSpPr/>
            <p:nvPr/>
          </p:nvSpPr>
          <p:spPr>
            <a:xfrm>
              <a:off x="8866933" y="3963164"/>
              <a:ext cx="2880000" cy="1512000"/>
            </a:xfrm>
            <a:prstGeom prst="roundRect">
              <a:avLst/>
            </a:prstGeom>
            <a:grpFill/>
            <a:ln w="825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CCB4DA6-C1F4-4E66-AA75-454E47261DD6}"/>
                </a:ext>
              </a:extLst>
            </p:cNvPr>
            <p:cNvSpPr txBox="1"/>
            <p:nvPr/>
          </p:nvSpPr>
          <p:spPr>
            <a:xfrm>
              <a:off x="8866933" y="3984938"/>
              <a:ext cx="2849709" cy="461665"/>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Evaluation</a:t>
              </a:r>
            </a:p>
          </p:txBody>
        </p:sp>
        <p:sp>
          <p:nvSpPr>
            <p:cNvPr id="30" name="TextBox 29">
              <a:extLst>
                <a:ext uri="{FF2B5EF4-FFF2-40B4-BE49-F238E27FC236}">
                  <a16:creationId xmlns:a16="http://schemas.microsoft.com/office/drawing/2014/main" id="{458A78BE-7B70-435E-8C7C-6B0A925EC57B}"/>
                </a:ext>
              </a:extLst>
            </p:cNvPr>
            <p:cNvSpPr txBox="1"/>
            <p:nvPr/>
          </p:nvSpPr>
          <p:spPr>
            <a:xfrm>
              <a:off x="8866906" y="4395508"/>
              <a:ext cx="2842953" cy="1107996"/>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What was good &amp; bad about the experience?</a:t>
              </a:r>
            </a:p>
          </p:txBody>
        </p:sp>
      </p:grpSp>
      <p:grpSp>
        <p:nvGrpSpPr>
          <p:cNvPr id="68" name="Group 67">
            <a:extLst>
              <a:ext uri="{FF2B5EF4-FFF2-40B4-BE49-F238E27FC236}">
                <a16:creationId xmlns:a16="http://schemas.microsoft.com/office/drawing/2014/main" id="{7B98AA97-0AC4-4F2F-A9A4-001E57DDC452}"/>
              </a:ext>
            </a:extLst>
          </p:cNvPr>
          <p:cNvGrpSpPr/>
          <p:nvPr/>
        </p:nvGrpSpPr>
        <p:grpSpPr>
          <a:xfrm>
            <a:off x="5012243" y="5051742"/>
            <a:ext cx="2880000" cy="1531115"/>
            <a:chOff x="5012243" y="5051742"/>
            <a:chExt cx="2880000" cy="1531115"/>
          </a:xfrm>
          <a:noFill/>
        </p:grpSpPr>
        <p:sp>
          <p:nvSpPr>
            <p:cNvPr id="4" name="Rounded Rectangle 10">
              <a:extLst>
                <a:ext uri="{FF2B5EF4-FFF2-40B4-BE49-F238E27FC236}">
                  <a16:creationId xmlns:a16="http://schemas.microsoft.com/office/drawing/2014/main" id="{684DC11A-7760-482B-955F-1E18A9C6711A}"/>
                </a:ext>
              </a:extLst>
            </p:cNvPr>
            <p:cNvSpPr/>
            <p:nvPr/>
          </p:nvSpPr>
          <p:spPr>
            <a:xfrm>
              <a:off x="5012243" y="5051742"/>
              <a:ext cx="2880000" cy="1512000"/>
            </a:xfrm>
            <a:prstGeom prst="roundRect">
              <a:avLst/>
            </a:prstGeom>
            <a:grpFill/>
            <a:ln w="825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3C22378B-AE16-40C3-AE71-932DA214052D}"/>
                </a:ext>
              </a:extLst>
            </p:cNvPr>
            <p:cNvSpPr txBox="1"/>
            <p:nvPr/>
          </p:nvSpPr>
          <p:spPr>
            <a:xfrm>
              <a:off x="5019504" y="5066260"/>
              <a:ext cx="2849709" cy="461665"/>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Analysis</a:t>
              </a:r>
            </a:p>
          </p:txBody>
        </p:sp>
        <p:sp>
          <p:nvSpPr>
            <p:cNvPr id="32" name="TextBox 31">
              <a:extLst>
                <a:ext uri="{FF2B5EF4-FFF2-40B4-BE49-F238E27FC236}">
                  <a16:creationId xmlns:a16="http://schemas.microsoft.com/office/drawing/2014/main" id="{377E3FE5-7778-46C2-B227-3C97AE3006AF}"/>
                </a:ext>
              </a:extLst>
            </p:cNvPr>
            <p:cNvSpPr txBox="1"/>
            <p:nvPr/>
          </p:nvSpPr>
          <p:spPr>
            <a:xfrm>
              <a:off x="5029190" y="5474861"/>
              <a:ext cx="2842953" cy="1107996"/>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What else can you make of the situation?</a:t>
              </a:r>
            </a:p>
          </p:txBody>
        </p:sp>
      </p:grpSp>
      <p:grpSp>
        <p:nvGrpSpPr>
          <p:cNvPr id="67" name="Group 66">
            <a:extLst>
              <a:ext uri="{FF2B5EF4-FFF2-40B4-BE49-F238E27FC236}">
                <a16:creationId xmlns:a16="http://schemas.microsoft.com/office/drawing/2014/main" id="{917B335D-D6FD-45C5-A9CE-F8A8357D8DE7}"/>
              </a:ext>
            </a:extLst>
          </p:cNvPr>
          <p:cNvGrpSpPr/>
          <p:nvPr/>
        </p:nvGrpSpPr>
        <p:grpSpPr>
          <a:xfrm>
            <a:off x="1243490" y="4018546"/>
            <a:ext cx="2880000" cy="1512000"/>
            <a:chOff x="1243490" y="4018546"/>
            <a:chExt cx="2880000" cy="1512000"/>
          </a:xfrm>
          <a:noFill/>
        </p:grpSpPr>
        <p:sp>
          <p:nvSpPr>
            <p:cNvPr id="8" name="Rounded Rectangle 16">
              <a:extLst>
                <a:ext uri="{FF2B5EF4-FFF2-40B4-BE49-F238E27FC236}">
                  <a16:creationId xmlns:a16="http://schemas.microsoft.com/office/drawing/2014/main" id="{E9DE8E92-AB7E-4CD7-AC13-29E2DBDBA715}"/>
                </a:ext>
              </a:extLst>
            </p:cNvPr>
            <p:cNvSpPr/>
            <p:nvPr/>
          </p:nvSpPr>
          <p:spPr>
            <a:xfrm>
              <a:off x="1243490" y="4018546"/>
              <a:ext cx="2880000" cy="1512000"/>
            </a:xfrm>
            <a:prstGeom prst="roundRect">
              <a:avLst/>
            </a:prstGeom>
            <a:grpFill/>
            <a:ln w="825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52D060AD-E39B-4A8E-AED7-01022EE2B2D2}"/>
                </a:ext>
              </a:extLst>
            </p:cNvPr>
            <p:cNvSpPr txBox="1"/>
            <p:nvPr/>
          </p:nvSpPr>
          <p:spPr>
            <a:xfrm>
              <a:off x="1265265" y="4018549"/>
              <a:ext cx="2849709" cy="461665"/>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Conclusion</a:t>
              </a:r>
            </a:p>
          </p:txBody>
        </p:sp>
        <p:sp>
          <p:nvSpPr>
            <p:cNvPr id="64" name="TextBox 63">
              <a:extLst>
                <a:ext uri="{FF2B5EF4-FFF2-40B4-BE49-F238E27FC236}">
                  <a16:creationId xmlns:a16="http://schemas.microsoft.com/office/drawing/2014/main" id="{1221C331-E62F-4CB8-B285-62C46E30440F}"/>
                </a:ext>
              </a:extLst>
            </p:cNvPr>
            <p:cNvSpPr txBox="1"/>
            <p:nvPr/>
          </p:nvSpPr>
          <p:spPr>
            <a:xfrm>
              <a:off x="1265532" y="4527651"/>
              <a:ext cx="2842953" cy="769441"/>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What else could you have done?</a:t>
              </a:r>
            </a:p>
          </p:txBody>
        </p:sp>
      </p:grpSp>
      <p:grpSp>
        <p:nvGrpSpPr>
          <p:cNvPr id="72" name="Group 71">
            <a:extLst>
              <a:ext uri="{FF2B5EF4-FFF2-40B4-BE49-F238E27FC236}">
                <a16:creationId xmlns:a16="http://schemas.microsoft.com/office/drawing/2014/main" id="{2256FA8E-97AA-4B00-849D-227A2001CAE0}"/>
              </a:ext>
            </a:extLst>
          </p:cNvPr>
          <p:cNvGrpSpPr/>
          <p:nvPr/>
        </p:nvGrpSpPr>
        <p:grpSpPr>
          <a:xfrm>
            <a:off x="1243493" y="1740839"/>
            <a:ext cx="2880000" cy="1519251"/>
            <a:chOff x="1243493" y="1740839"/>
            <a:chExt cx="2880000" cy="1519251"/>
          </a:xfrm>
          <a:noFill/>
        </p:grpSpPr>
        <p:sp>
          <p:nvSpPr>
            <p:cNvPr id="7" name="Rounded Rectangle 15">
              <a:extLst>
                <a:ext uri="{FF2B5EF4-FFF2-40B4-BE49-F238E27FC236}">
                  <a16:creationId xmlns:a16="http://schemas.microsoft.com/office/drawing/2014/main" id="{4FCD13AE-727D-434D-8881-1A56EE0E8BE0}"/>
                </a:ext>
              </a:extLst>
            </p:cNvPr>
            <p:cNvSpPr/>
            <p:nvPr/>
          </p:nvSpPr>
          <p:spPr>
            <a:xfrm>
              <a:off x="1243493" y="1748090"/>
              <a:ext cx="2880000" cy="1512000"/>
            </a:xfrm>
            <a:prstGeom prst="roundRect">
              <a:avLst/>
            </a:prstGeom>
            <a:grpFill/>
            <a:ln w="825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9B783C67-2AE7-44D6-A6AB-2992A335ED2C}"/>
                </a:ext>
              </a:extLst>
            </p:cNvPr>
            <p:cNvSpPr txBox="1"/>
            <p:nvPr/>
          </p:nvSpPr>
          <p:spPr>
            <a:xfrm>
              <a:off x="1243493" y="1740839"/>
              <a:ext cx="2849709" cy="461665"/>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Action Plan</a:t>
              </a:r>
            </a:p>
          </p:txBody>
        </p:sp>
        <p:sp>
          <p:nvSpPr>
            <p:cNvPr id="66" name="TextBox 65">
              <a:extLst>
                <a:ext uri="{FF2B5EF4-FFF2-40B4-BE49-F238E27FC236}">
                  <a16:creationId xmlns:a16="http://schemas.microsoft.com/office/drawing/2014/main" id="{21408BDC-572B-4AF7-AAA6-E67A910F4BAA}"/>
                </a:ext>
              </a:extLst>
            </p:cNvPr>
            <p:cNvSpPr txBox="1"/>
            <p:nvPr/>
          </p:nvSpPr>
          <p:spPr>
            <a:xfrm>
              <a:off x="1261325" y="2246585"/>
              <a:ext cx="2842953" cy="769441"/>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If it arose again, what would you do?</a:t>
              </a:r>
            </a:p>
          </p:txBody>
        </p:sp>
      </p:grpSp>
      <p:sp>
        <p:nvSpPr>
          <p:cNvPr id="34" name="Title 5">
            <a:extLst>
              <a:ext uri="{FF2B5EF4-FFF2-40B4-BE49-F238E27FC236}">
                <a16:creationId xmlns:a16="http://schemas.microsoft.com/office/drawing/2014/main" id="{A52648D9-B37C-491D-B07B-638F121E7356}"/>
              </a:ext>
            </a:extLst>
          </p:cNvPr>
          <p:cNvSpPr>
            <a:spLocks noGrp="1"/>
          </p:cNvSpPr>
          <p:nvPr>
            <p:ph type="title"/>
          </p:nvPr>
        </p:nvSpPr>
        <p:spPr>
          <a:xfrm>
            <a:off x="433967" y="8224"/>
            <a:ext cx="9562198" cy="1325563"/>
          </a:xfrm>
        </p:spPr>
        <p:txBody>
          <a:bodyPr/>
          <a:lstStyle/>
          <a:p>
            <a:r>
              <a:rPr lang="en-GB" dirty="0">
                <a:solidFill>
                  <a:schemeClr val="tx1"/>
                </a:solidFill>
              </a:rPr>
              <a:t>Models of reflection</a:t>
            </a:r>
          </a:p>
        </p:txBody>
      </p:sp>
    </p:spTree>
    <p:extLst>
      <p:ext uri="{BB962C8B-B14F-4D97-AF65-F5344CB8AC3E}">
        <p14:creationId xmlns:p14="http://schemas.microsoft.com/office/powerpoint/2010/main" val="2065554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43346-6A7C-4E4C-ACA6-6C5BFD1958E1}"/>
              </a:ext>
            </a:extLst>
          </p:cNvPr>
          <p:cNvSpPr>
            <a:spLocks noGrp="1"/>
          </p:cNvSpPr>
          <p:nvPr>
            <p:ph type="title"/>
          </p:nvPr>
        </p:nvSpPr>
        <p:spPr/>
        <p:txBody>
          <a:bodyPr/>
          <a:lstStyle/>
          <a:p>
            <a:r>
              <a:rPr lang="en-GB" dirty="0"/>
              <a:t>Combining critical thinking with reflection</a:t>
            </a:r>
          </a:p>
        </p:txBody>
      </p:sp>
      <p:sp>
        <p:nvSpPr>
          <p:cNvPr id="3" name="Content Placeholder 2">
            <a:extLst>
              <a:ext uri="{FF2B5EF4-FFF2-40B4-BE49-F238E27FC236}">
                <a16:creationId xmlns:a16="http://schemas.microsoft.com/office/drawing/2014/main" id="{8FD9ED37-58A4-4733-B6BE-99AC01A32918}"/>
              </a:ext>
            </a:extLst>
          </p:cNvPr>
          <p:cNvSpPr>
            <a:spLocks noGrp="1"/>
          </p:cNvSpPr>
          <p:nvPr>
            <p:ph idx="1"/>
          </p:nvPr>
        </p:nvSpPr>
        <p:spPr/>
        <p:txBody>
          <a:bodyPr>
            <a:normAutofit/>
          </a:bodyPr>
          <a:lstStyle/>
          <a:p>
            <a:r>
              <a:rPr lang="en-GB" sz="2800" dirty="0"/>
              <a:t>How can you bring critical thinking into your reflection?</a:t>
            </a:r>
          </a:p>
          <a:p>
            <a:endParaRPr lang="en-GB" sz="2800" dirty="0"/>
          </a:p>
          <a:p>
            <a:r>
              <a:rPr lang="en-GB" sz="2800" dirty="0"/>
              <a:t>Where does this fit in reflective frameworks e.g. Gibbs, Kolb?</a:t>
            </a:r>
          </a:p>
          <a:p>
            <a:endParaRPr lang="en-GB" sz="2800" dirty="0"/>
          </a:p>
          <a:p>
            <a:r>
              <a:rPr lang="en-GB" sz="2800" dirty="0"/>
              <a:t>What plans can you make for yourself to incorporate critical thinking into the way you approach things?</a:t>
            </a:r>
          </a:p>
        </p:txBody>
      </p:sp>
    </p:spTree>
    <p:extLst>
      <p:ext uri="{BB962C8B-B14F-4D97-AF65-F5344CB8AC3E}">
        <p14:creationId xmlns:p14="http://schemas.microsoft.com/office/powerpoint/2010/main" val="582113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704BC-573A-CA2D-3E0A-0B81D6589CB3}"/>
              </a:ext>
            </a:extLst>
          </p:cNvPr>
          <p:cNvSpPr>
            <a:spLocks noGrp="1"/>
          </p:cNvSpPr>
          <p:nvPr>
            <p:ph type="title"/>
          </p:nvPr>
        </p:nvSpPr>
        <p:spPr>
          <a:xfrm>
            <a:off x="1507924" y="0"/>
            <a:ext cx="9027271" cy="1325563"/>
          </a:xfrm>
        </p:spPr>
        <p:txBody>
          <a:bodyPr>
            <a:normAutofit fontScale="90000"/>
          </a:bodyPr>
          <a:lstStyle/>
          <a:p>
            <a:r>
              <a:rPr lang="en-GB" dirty="0"/>
              <a:t>Critical Thinking Reflective Cycle (Rawles 2023 p125)</a:t>
            </a:r>
          </a:p>
        </p:txBody>
      </p:sp>
      <p:graphicFrame>
        <p:nvGraphicFramePr>
          <p:cNvPr id="4" name="Content Placeholder 3">
            <a:extLst>
              <a:ext uri="{FF2B5EF4-FFF2-40B4-BE49-F238E27FC236}">
                <a16:creationId xmlns:a16="http://schemas.microsoft.com/office/drawing/2014/main" id="{06923DEB-0C61-A7C2-355B-2EEA22AE2A91}"/>
              </a:ext>
            </a:extLst>
          </p:cNvPr>
          <p:cNvGraphicFramePr>
            <a:graphicFrameLocks noGrp="1"/>
          </p:cNvGraphicFramePr>
          <p:nvPr>
            <p:ph idx="1"/>
            <p:extLst>
              <p:ext uri="{D42A27DB-BD31-4B8C-83A1-F6EECF244321}">
                <p14:modId xmlns:p14="http://schemas.microsoft.com/office/powerpoint/2010/main" val="3681433291"/>
              </p:ext>
            </p:extLst>
          </p:nvPr>
        </p:nvGraphicFramePr>
        <p:xfrm>
          <a:off x="219075" y="1314450"/>
          <a:ext cx="1122045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694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FC85F-5653-A2BB-D397-357312F9F78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8787C12-B68C-E3B6-B98C-58534AA6B381}"/>
              </a:ext>
            </a:extLst>
          </p:cNvPr>
          <p:cNvSpPr>
            <a:spLocks noGrp="1"/>
          </p:cNvSpPr>
          <p:nvPr>
            <p:ph idx="1"/>
          </p:nvPr>
        </p:nvSpPr>
        <p:spPr/>
        <p:txBody>
          <a:bodyPr>
            <a:normAutofit fontScale="85000" lnSpcReduction="20000"/>
          </a:bodyPr>
          <a:lstStyle/>
          <a:p>
            <a:r>
              <a:rPr lang="en-GB" sz="2800" dirty="0"/>
              <a:t>In the next section I will go through what and how I teach social work students in the classroom about critical thinking.</a:t>
            </a:r>
          </a:p>
          <a:p>
            <a:endParaRPr lang="en-GB" sz="2800" dirty="0"/>
          </a:p>
          <a:p>
            <a:r>
              <a:rPr lang="en-GB" sz="2800" dirty="0"/>
              <a:t>As we go along consider how you might want to adapt this to work in your environment, as educators in practice.</a:t>
            </a:r>
          </a:p>
          <a:p>
            <a:r>
              <a:rPr lang="en-GB" sz="2800" dirty="0"/>
              <a:t>  </a:t>
            </a:r>
          </a:p>
          <a:p>
            <a:r>
              <a:rPr lang="en-GB" sz="2800" dirty="0"/>
              <a:t>What issues might you need to consider? </a:t>
            </a:r>
          </a:p>
          <a:p>
            <a:r>
              <a:rPr lang="en-GB" sz="2800" dirty="0"/>
              <a:t>What opportunities could it bring? </a:t>
            </a:r>
          </a:p>
          <a:p>
            <a:r>
              <a:rPr lang="en-GB" sz="2800" dirty="0"/>
              <a:t>What challenges might there be? </a:t>
            </a:r>
          </a:p>
          <a:p>
            <a:r>
              <a:rPr lang="en-GB" sz="2800" dirty="0"/>
              <a:t>How could you overcome these?</a:t>
            </a:r>
          </a:p>
        </p:txBody>
      </p:sp>
    </p:spTree>
    <p:extLst>
      <p:ext uri="{BB962C8B-B14F-4D97-AF65-F5344CB8AC3E}">
        <p14:creationId xmlns:p14="http://schemas.microsoft.com/office/powerpoint/2010/main" val="2659091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2F05F-ADAE-D63A-BD5B-3A6A25F6D10C}"/>
              </a:ext>
            </a:extLst>
          </p:cNvPr>
          <p:cNvSpPr>
            <a:spLocks noGrp="1"/>
          </p:cNvSpPr>
          <p:nvPr>
            <p:ph type="title"/>
          </p:nvPr>
        </p:nvSpPr>
        <p:spPr/>
        <p:txBody>
          <a:bodyPr/>
          <a:lstStyle/>
          <a:p>
            <a:r>
              <a:rPr lang="en-GB" dirty="0"/>
              <a:t>I will leave you with a question…</a:t>
            </a:r>
          </a:p>
        </p:txBody>
      </p:sp>
      <p:sp>
        <p:nvSpPr>
          <p:cNvPr id="3" name="Content Placeholder 2">
            <a:extLst>
              <a:ext uri="{FF2B5EF4-FFF2-40B4-BE49-F238E27FC236}">
                <a16:creationId xmlns:a16="http://schemas.microsoft.com/office/drawing/2014/main" id="{A89958DA-43C3-318D-7A8F-830C2B4349DE}"/>
              </a:ext>
            </a:extLst>
          </p:cNvPr>
          <p:cNvSpPr>
            <a:spLocks noGrp="1"/>
          </p:cNvSpPr>
          <p:nvPr>
            <p:ph idx="1"/>
          </p:nvPr>
        </p:nvSpPr>
        <p:spPr/>
        <p:txBody>
          <a:bodyPr/>
          <a:lstStyle/>
          <a:p>
            <a:pPr marL="0" indent="0">
              <a:buNone/>
            </a:pPr>
            <a:r>
              <a:rPr lang="en-GB" dirty="0"/>
              <a:t> </a:t>
            </a:r>
          </a:p>
          <a:p>
            <a:pPr marL="0" indent="0">
              <a:buNone/>
            </a:pPr>
            <a:endParaRPr lang="en-GB" sz="2800" dirty="0"/>
          </a:p>
          <a:p>
            <a:pPr marL="0" indent="0">
              <a:buNone/>
            </a:pPr>
            <a:r>
              <a:rPr lang="en-GB" sz="2800" dirty="0"/>
              <a:t>Does the current social work practice environment make it challenging for social workers to be assertive in disrupting the status quo? If so, how do you reconcile that with your role in enabling the next generation of social workers to be critically disruptive thinkers?</a:t>
            </a:r>
          </a:p>
        </p:txBody>
      </p:sp>
    </p:spTree>
    <p:extLst>
      <p:ext uri="{BB962C8B-B14F-4D97-AF65-F5344CB8AC3E}">
        <p14:creationId xmlns:p14="http://schemas.microsoft.com/office/powerpoint/2010/main" val="24577409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BECE8-4A56-4BE6-9B92-7A33875211C5}"/>
              </a:ext>
            </a:extLst>
          </p:cNvPr>
          <p:cNvSpPr>
            <a:spLocks noGrp="1"/>
          </p:cNvSpPr>
          <p:nvPr>
            <p:ph type="title"/>
          </p:nvPr>
        </p:nvSpPr>
        <p:spPr/>
        <p:txBody>
          <a:bodyPr/>
          <a:lstStyle/>
          <a:p>
            <a:pPr algn="ctr"/>
            <a:r>
              <a:rPr lang="en-GB" dirty="0"/>
              <a:t>	References</a:t>
            </a:r>
          </a:p>
        </p:txBody>
      </p:sp>
      <p:sp>
        <p:nvSpPr>
          <p:cNvPr id="3" name="Content Placeholder 2">
            <a:extLst>
              <a:ext uri="{FF2B5EF4-FFF2-40B4-BE49-F238E27FC236}">
                <a16:creationId xmlns:a16="http://schemas.microsoft.com/office/drawing/2014/main" id="{42090925-80CF-4F51-A1FA-5068C0DDBFB8}"/>
              </a:ext>
            </a:extLst>
          </p:cNvPr>
          <p:cNvSpPr>
            <a:spLocks noGrp="1"/>
          </p:cNvSpPr>
          <p:nvPr>
            <p:ph idx="1"/>
          </p:nvPr>
        </p:nvSpPr>
        <p:spPr/>
        <p:txBody>
          <a:bodyPr>
            <a:normAutofit fontScale="32500" lnSpcReduction="20000"/>
          </a:bodyPr>
          <a:lstStyle/>
          <a:p>
            <a:r>
              <a:rPr lang="en-GB" sz="5000" dirty="0"/>
              <a:t>Beckett, C., Maynard, A. &amp; Jordan, P (2017) </a:t>
            </a:r>
            <a:r>
              <a:rPr lang="en-GB" sz="5000" i="1" dirty="0"/>
              <a:t>Values and ethics in social work: </a:t>
            </a:r>
            <a:r>
              <a:rPr lang="en-GB" sz="5000" dirty="0"/>
              <a:t>London. Sage</a:t>
            </a:r>
          </a:p>
          <a:p>
            <a:r>
              <a:rPr lang="en-GB" sz="5000" dirty="0"/>
              <a:t>Brookfield, S (1997) </a:t>
            </a:r>
            <a:r>
              <a:rPr lang="en-GB" sz="5000" i="1" dirty="0"/>
              <a:t>Developing Critical Thinking</a:t>
            </a:r>
            <a:r>
              <a:rPr lang="en-GB" sz="5000" dirty="0"/>
              <a:t>: Buckinghamshire. The Open University Press</a:t>
            </a:r>
          </a:p>
          <a:p>
            <a:r>
              <a:rPr lang="en-GB" sz="5000" dirty="0"/>
              <a:t>Damasio, A (1994) </a:t>
            </a:r>
            <a:r>
              <a:rPr lang="en-GB" sz="5000" i="1" dirty="0" err="1"/>
              <a:t>Decartes</a:t>
            </a:r>
            <a:r>
              <a:rPr lang="en-GB" sz="5000" i="1" dirty="0"/>
              <a:t>’ error: Emotion, reason and the human brain:</a:t>
            </a:r>
            <a:r>
              <a:rPr lang="en-GB" sz="5000" dirty="0"/>
              <a:t> New York. Harper Collins</a:t>
            </a:r>
          </a:p>
          <a:p>
            <a:r>
              <a:rPr lang="en-GB" sz="5000" dirty="0"/>
              <a:t>Jones, K., Cooper, B. &amp; Ferguson, H. (2008) </a:t>
            </a:r>
            <a:r>
              <a:rPr lang="en-GB" sz="5000" i="1" dirty="0"/>
              <a:t>Best practice in social work: critical perspectives</a:t>
            </a:r>
            <a:r>
              <a:rPr lang="en-GB" sz="5000" dirty="0"/>
              <a:t>: Basingstoke. Palgrave Macmillan</a:t>
            </a:r>
          </a:p>
          <a:p>
            <a:r>
              <a:rPr lang="en-GB" sz="5000" dirty="0"/>
              <a:t>Rawles, J. (2021) How social work students develop the skill of professional judgement: implications for practice educators Journal of Practice Teaching and Learning, 17(3), 2021, pp.10-30</a:t>
            </a:r>
          </a:p>
          <a:p>
            <a:r>
              <a:rPr lang="en-GB" sz="5000" dirty="0"/>
              <a:t>Rawles, J. (2023) ‘Critical thinking and reflective practice’ in Parker, J (ed) (202) </a:t>
            </a:r>
            <a:r>
              <a:rPr lang="en-GB" sz="5000" i="1" dirty="0"/>
              <a:t>Introducing social work</a:t>
            </a:r>
            <a:r>
              <a:rPr lang="en-GB" sz="5000" dirty="0"/>
              <a:t>: London. Learning Matters</a:t>
            </a:r>
          </a:p>
          <a:p>
            <a:r>
              <a:rPr lang="en-GB" sz="5000" dirty="0"/>
              <a:t>Taylor, B. J (2016) ‘Heuristics in professional judgement: a psycho-social rationality model’ in </a:t>
            </a:r>
            <a:r>
              <a:rPr lang="en-GB" sz="5000" i="1" dirty="0"/>
              <a:t>British Journal of Social Work </a:t>
            </a:r>
            <a:r>
              <a:rPr lang="en-GB" sz="5000" dirty="0"/>
              <a:t>4(1) p1043-1060</a:t>
            </a:r>
          </a:p>
          <a:p>
            <a:r>
              <a:rPr lang="en-GB" sz="4900" dirty="0"/>
              <a:t>Thompson &amp; Thompson (2018) </a:t>
            </a:r>
            <a:r>
              <a:rPr lang="en-GB" sz="4900" i="1" dirty="0"/>
              <a:t>The Critically Reflective Practitioner:</a:t>
            </a:r>
            <a:r>
              <a:rPr lang="en-GB" sz="4900" dirty="0"/>
              <a:t> Basingstoke.</a:t>
            </a:r>
            <a:r>
              <a:rPr lang="en-GB" sz="4900" i="1" dirty="0"/>
              <a:t> </a:t>
            </a:r>
            <a:r>
              <a:rPr lang="en-GB" sz="4900" dirty="0"/>
              <a:t>Palgrave Macmillan</a:t>
            </a:r>
          </a:p>
          <a:p>
            <a:endParaRPr lang="en-GB" sz="5000" dirty="0"/>
          </a:p>
          <a:p>
            <a:endParaRPr lang="en-GB" dirty="0"/>
          </a:p>
          <a:p>
            <a:endParaRPr lang="en-GB" dirty="0"/>
          </a:p>
        </p:txBody>
      </p:sp>
    </p:spTree>
    <p:extLst>
      <p:ext uri="{BB962C8B-B14F-4D97-AF65-F5344CB8AC3E}">
        <p14:creationId xmlns:p14="http://schemas.microsoft.com/office/powerpoint/2010/main" val="2714363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28715-CB15-8F27-B041-82291EEA903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14BA334-9DED-0334-B099-02E7C5776A40}"/>
              </a:ext>
            </a:extLst>
          </p:cNvPr>
          <p:cNvSpPr>
            <a:spLocks noGrp="1"/>
          </p:cNvSpPr>
          <p:nvPr>
            <p:ph idx="1"/>
          </p:nvPr>
        </p:nvSpPr>
        <p:spPr/>
        <p:txBody>
          <a:bodyPr>
            <a:normAutofit/>
          </a:bodyPr>
          <a:lstStyle/>
          <a:p>
            <a:endParaRPr lang="en-GB" sz="3600" dirty="0">
              <a:effectLst/>
              <a:latin typeface="Calibri" panose="020F0502020204030204" pitchFamily="34" charset="0"/>
              <a:ea typeface="DengXian" panose="02010600030101010101" pitchFamily="2" charset="-122"/>
              <a:cs typeface="Arial" panose="020B0604020202020204" pitchFamily="34" charset="0"/>
            </a:endParaRPr>
          </a:p>
          <a:p>
            <a:r>
              <a:rPr lang="en-GB" sz="3600" dirty="0">
                <a:effectLst/>
                <a:latin typeface="Calibri" panose="020F0502020204030204" pitchFamily="34" charset="0"/>
                <a:ea typeface="DengXian" panose="02010600030101010101" pitchFamily="2" charset="-122"/>
                <a:cs typeface="Arial" panose="020B0604020202020204" pitchFamily="34" charset="0"/>
              </a:rPr>
              <a:t>How have you tried to enable students to reflect? </a:t>
            </a:r>
          </a:p>
          <a:p>
            <a:endParaRPr lang="en-GB" sz="3600" dirty="0">
              <a:effectLst/>
              <a:latin typeface="Calibri" panose="020F0502020204030204" pitchFamily="34" charset="0"/>
              <a:ea typeface="DengXian" panose="02010600030101010101" pitchFamily="2" charset="-122"/>
              <a:cs typeface="Arial" panose="020B0604020202020204" pitchFamily="34" charset="0"/>
            </a:endParaRPr>
          </a:p>
          <a:p>
            <a:r>
              <a:rPr lang="en-GB" sz="3600" dirty="0">
                <a:effectLst/>
                <a:latin typeface="Calibri" panose="020F0502020204030204" pitchFamily="34" charset="0"/>
                <a:ea typeface="DengXian" panose="02010600030101010101" pitchFamily="2" charset="-122"/>
                <a:cs typeface="Arial" panose="020B0604020202020204" pitchFamily="34" charset="0"/>
              </a:rPr>
              <a:t>Think of an example that has worked well think of an example that has not worked so well and share this </a:t>
            </a:r>
          </a:p>
          <a:p>
            <a:endParaRPr lang="en-GB" sz="3600" dirty="0"/>
          </a:p>
        </p:txBody>
      </p:sp>
    </p:spTree>
    <p:extLst>
      <p:ext uri="{BB962C8B-B14F-4D97-AF65-F5344CB8AC3E}">
        <p14:creationId xmlns:p14="http://schemas.microsoft.com/office/powerpoint/2010/main" val="5770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524A3-39D6-9230-59ED-1EF2DCAEBE2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5DF8774-A747-22A8-C9A5-43F43D2F0E4B}"/>
              </a:ext>
            </a:extLst>
          </p:cNvPr>
          <p:cNvSpPr>
            <a:spLocks noGrp="1"/>
          </p:cNvSpPr>
          <p:nvPr>
            <p:ph idx="1"/>
          </p:nvPr>
        </p:nvSpPr>
        <p:spPr/>
        <p:txBody>
          <a:bodyPr>
            <a:normAutofit/>
          </a:bodyPr>
          <a:lstStyle/>
          <a:p>
            <a:endParaRPr lang="en-GB" dirty="0"/>
          </a:p>
          <a:p>
            <a:pPr marL="0" indent="0">
              <a:buNone/>
            </a:pPr>
            <a:r>
              <a:rPr lang="en-GB" sz="2800" dirty="0"/>
              <a:t>What helped it go well in your first example, what part did  you play in</a:t>
            </a:r>
            <a:r>
              <a:rPr lang="en-GB" sz="2800" i="1" dirty="0"/>
              <a:t> </a:t>
            </a:r>
            <a:r>
              <a:rPr lang="en-GB" sz="2800" b="1" i="1" dirty="0"/>
              <a:t>enabling</a:t>
            </a:r>
            <a:r>
              <a:rPr lang="en-GB" sz="2800" i="1" dirty="0"/>
              <a:t> </a:t>
            </a:r>
            <a:r>
              <a:rPr lang="en-GB" sz="2800" dirty="0"/>
              <a:t>this?</a:t>
            </a:r>
          </a:p>
          <a:p>
            <a:endParaRPr lang="en-GB" dirty="0"/>
          </a:p>
          <a:p>
            <a:pPr marL="0" indent="0">
              <a:buNone/>
            </a:pPr>
            <a:endParaRPr lang="en-GB" dirty="0"/>
          </a:p>
          <a:p>
            <a:r>
              <a:rPr lang="en-GB" sz="2800" dirty="0"/>
              <a:t>To what extent were the examples you chose individualistic, to what extent did they involve some </a:t>
            </a:r>
            <a:r>
              <a:rPr lang="en-GB" sz="2800" b="1" i="1" dirty="0"/>
              <a:t>criticality</a:t>
            </a:r>
            <a:r>
              <a:rPr lang="en-GB" sz="2800" dirty="0"/>
              <a:t>?</a:t>
            </a:r>
          </a:p>
        </p:txBody>
      </p:sp>
    </p:spTree>
    <p:extLst>
      <p:ext uri="{BB962C8B-B14F-4D97-AF65-F5344CB8AC3E}">
        <p14:creationId xmlns:p14="http://schemas.microsoft.com/office/powerpoint/2010/main" val="2894492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8DFE1-BD53-C125-2912-69BE6FADFE1C}"/>
              </a:ext>
            </a:extLst>
          </p:cNvPr>
          <p:cNvSpPr>
            <a:spLocks noGrp="1"/>
          </p:cNvSpPr>
          <p:nvPr>
            <p:ph type="title"/>
          </p:nvPr>
        </p:nvSpPr>
        <p:spPr/>
        <p:txBody>
          <a:bodyPr/>
          <a:lstStyle/>
          <a:p>
            <a:r>
              <a:rPr lang="en-GB" b="1" i="1" dirty="0"/>
              <a:t>Enabling</a:t>
            </a:r>
            <a:r>
              <a:rPr lang="en-GB" b="1" dirty="0"/>
              <a:t> learning</a:t>
            </a:r>
          </a:p>
        </p:txBody>
      </p:sp>
      <p:sp>
        <p:nvSpPr>
          <p:cNvPr id="3" name="Content Placeholder 2">
            <a:extLst>
              <a:ext uri="{FF2B5EF4-FFF2-40B4-BE49-F238E27FC236}">
                <a16:creationId xmlns:a16="http://schemas.microsoft.com/office/drawing/2014/main" id="{7DAA6DF3-DEB6-E4CA-DFD0-33DD253B32EF}"/>
              </a:ext>
            </a:extLst>
          </p:cNvPr>
          <p:cNvSpPr>
            <a:spLocks noGrp="1"/>
          </p:cNvSpPr>
          <p:nvPr>
            <p:ph idx="1"/>
          </p:nvPr>
        </p:nvSpPr>
        <p:spPr/>
        <p:txBody>
          <a:bodyPr/>
          <a:lstStyle/>
          <a:p>
            <a:endParaRPr lang="en-GB" dirty="0"/>
          </a:p>
          <a:p>
            <a:r>
              <a:rPr lang="en-GB" sz="3200" dirty="0"/>
              <a:t>Social work student learned best in practice when their autonomy was supported </a:t>
            </a:r>
          </a:p>
          <a:p>
            <a:endParaRPr lang="en-GB" dirty="0"/>
          </a:p>
          <a:p>
            <a:pPr lvl="8">
              <a:buFont typeface="Wingdings" panose="05000000000000000000" pitchFamily="2" charset="2"/>
              <a:buChar char="q"/>
            </a:pPr>
            <a:r>
              <a:rPr lang="en-GB" sz="3200" dirty="0"/>
              <a:t>Professional responsibility</a:t>
            </a:r>
          </a:p>
          <a:p>
            <a:pPr lvl="8">
              <a:buFont typeface="Wingdings" panose="05000000000000000000" pitchFamily="2" charset="2"/>
              <a:buChar char="q"/>
            </a:pPr>
            <a:r>
              <a:rPr lang="en-GB" sz="3200" dirty="0"/>
              <a:t>Facilitation of the professional voice</a:t>
            </a:r>
          </a:p>
          <a:p>
            <a:pPr lvl="8">
              <a:buFont typeface="Wingdings" panose="05000000000000000000" pitchFamily="2" charset="2"/>
              <a:buChar char="q"/>
            </a:pPr>
            <a:r>
              <a:rPr lang="en-GB" sz="3200" dirty="0"/>
              <a:t>Learner agency</a:t>
            </a:r>
          </a:p>
          <a:p>
            <a:pPr marL="1471400" lvl="8" indent="0">
              <a:buNone/>
            </a:pPr>
            <a:r>
              <a:rPr lang="en-GB" sz="3200" dirty="0"/>
              <a:t>                          </a:t>
            </a:r>
            <a:r>
              <a:rPr lang="en-GB" sz="2400" dirty="0"/>
              <a:t>(Rawles 2021)</a:t>
            </a:r>
          </a:p>
        </p:txBody>
      </p:sp>
    </p:spTree>
    <p:extLst>
      <p:ext uri="{BB962C8B-B14F-4D97-AF65-F5344CB8AC3E}">
        <p14:creationId xmlns:p14="http://schemas.microsoft.com/office/powerpoint/2010/main" val="1311786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FC85F-5653-A2BB-D397-357312F9F78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8787C12-B68C-E3B6-B98C-58534AA6B381}"/>
              </a:ext>
            </a:extLst>
          </p:cNvPr>
          <p:cNvSpPr>
            <a:spLocks noGrp="1"/>
          </p:cNvSpPr>
          <p:nvPr>
            <p:ph idx="1"/>
          </p:nvPr>
        </p:nvSpPr>
        <p:spPr/>
        <p:txBody>
          <a:bodyPr>
            <a:normAutofit fontScale="85000" lnSpcReduction="20000"/>
          </a:bodyPr>
          <a:lstStyle/>
          <a:p>
            <a:r>
              <a:rPr lang="en-GB" sz="2800" dirty="0"/>
              <a:t>In the next section I will go through what and how I teach social work students in the classroom about critical thinking.</a:t>
            </a:r>
          </a:p>
          <a:p>
            <a:endParaRPr lang="en-GB" sz="2800" dirty="0"/>
          </a:p>
          <a:p>
            <a:r>
              <a:rPr lang="en-GB" sz="2800" dirty="0"/>
              <a:t>As we go along consider how you might want to adapt this to work in your environment, as educators in practice.</a:t>
            </a:r>
          </a:p>
          <a:p>
            <a:r>
              <a:rPr lang="en-GB" sz="2800" dirty="0"/>
              <a:t>  </a:t>
            </a:r>
          </a:p>
          <a:p>
            <a:r>
              <a:rPr lang="en-GB" sz="2800" dirty="0"/>
              <a:t>What issues might you need to consider? </a:t>
            </a:r>
          </a:p>
          <a:p>
            <a:r>
              <a:rPr lang="en-GB" sz="2800" dirty="0"/>
              <a:t>What opportunities could it bring? </a:t>
            </a:r>
          </a:p>
          <a:p>
            <a:r>
              <a:rPr lang="en-GB" sz="2800" dirty="0"/>
              <a:t>What challenges might there be? </a:t>
            </a:r>
          </a:p>
          <a:p>
            <a:r>
              <a:rPr lang="en-GB" sz="2800" dirty="0"/>
              <a:t>How could you overcome these?</a:t>
            </a:r>
          </a:p>
        </p:txBody>
      </p:sp>
    </p:spTree>
    <p:extLst>
      <p:ext uri="{BB962C8B-B14F-4D97-AF65-F5344CB8AC3E}">
        <p14:creationId xmlns:p14="http://schemas.microsoft.com/office/powerpoint/2010/main" val="2596384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1EF140-3861-4EFA-BE4F-CCD876F4B467}"/>
              </a:ext>
            </a:extLst>
          </p:cNvPr>
          <p:cNvSpPr>
            <a:spLocks noGrp="1"/>
          </p:cNvSpPr>
          <p:nvPr>
            <p:ph sz="half" idx="1"/>
          </p:nvPr>
        </p:nvSpPr>
        <p:spPr/>
        <p:txBody>
          <a:bodyPr>
            <a:normAutofit/>
          </a:bodyPr>
          <a:lstStyle/>
          <a:p>
            <a:endParaRPr lang="en-GB" dirty="0"/>
          </a:p>
          <a:p>
            <a:endParaRPr lang="en-GB" dirty="0"/>
          </a:p>
          <a:p>
            <a:pPr marL="0" indent="0">
              <a:buNone/>
            </a:pPr>
            <a:endParaRPr lang="en-GB" dirty="0"/>
          </a:p>
          <a:p>
            <a:pPr marL="0" indent="0">
              <a:buNone/>
            </a:pPr>
            <a:r>
              <a:rPr lang="en-GB" dirty="0"/>
              <a:t>“Social work is not just about doing: it is also about thinking.  It is the thinking that makes the doing meaningful” (Rawles 2023 p114)</a:t>
            </a:r>
          </a:p>
          <a:p>
            <a:endParaRPr lang="en-GB" dirty="0"/>
          </a:p>
          <a:p>
            <a:endParaRPr lang="en-GB" dirty="0"/>
          </a:p>
        </p:txBody>
      </p:sp>
      <p:pic>
        <p:nvPicPr>
          <p:cNvPr id="5" name="Picture 4" descr="Person wearing yellow">
            <a:extLst>
              <a:ext uri="{FF2B5EF4-FFF2-40B4-BE49-F238E27FC236}">
                <a16:creationId xmlns:a16="http://schemas.microsoft.com/office/drawing/2014/main" id="{7BF00E1B-D144-4D13-80AA-5CB713C92B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5307" y="1645900"/>
            <a:ext cx="5277395" cy="3522661"/>
          </a:xfrm>
          <a:prstGeom prst="rect">
            <a:avLst/>
          </a:prstGeom>
          <a:noFill/>
        </p:spPr>
      </p:pic>
    </p:spTree>
    <p:extLst>
      <p:ext uri="{BB962C8B-B14F-4D97-AF65-F5344CB8AC3E}">
        <p14:creationId xmlns:p14="http://schemas.microsoft.com/office/powerpoint/2010/main" val="2359216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CC3EF-6F0C-4F80-8036-2965AAEBC583}"/>
              </a:ext>
            </a:extLst>
          </p:cNvPr>
          <p:cNvSpPr>
            <a:spLocks noGrp="1"/>
          </p:cNvSpPr>
          <p:nvPr>
            <p:ph type="title"/>
          </p:nvPr>
        </p:nvSpPr>
        <p:spPr/>
        <p:txBody>
          <a:bodyPr/>
          <a:lstStyle/>
          <a:p>
            <a:r>
              <a:rPr lang="en-GB" dirty="0"/>
              <a:t>And…..</a:t>
            </a:r>
          </a:p>
        </p:txBody>
      </p:sp>
      <p:sp>
        <p:nvSpPr>
          <p:cNvPr id="3" name="Content Placeholder 2">
            <a:extLst>
              <a:ext uri="{FF2B5EF4-FFF2-40B4-BE49-F238E27FC236}">
                <a16:creationId xmlns:a16="http://schemas.microsoft.com/office/drawing/2014/main" id="{C4EE35E6-86C9-47B8-ACF0-A72B36910F24}"/>
              </a:ext>
            </a:extLst>
          </p:cNvPr>
          <p:cNvSpPr>
            <a:spLocks noGrp="1"/>
          </p:cNvSpPr>
          <p:nvPr>
            <p:ph idx="1"/>
          </p:nvPr>
        </p:nvSpPr>
        <p:spPr/>
        <p:txBody>
          <a:bodyPr/>
          <a:lstStyle/>
          <a:p>
            <a:r>
              <a:rPr lang="en-GB" sz="3200" dirty="0"/>
              <a:t>“Thinking is informed by knowledge but it is also influenced by ..other things that we as human beings experience in our lives without even realising</a:t>
            </a:r>
          </a:p>
          <a:p>
            <a:r>
              <a:rPr lang="en-GB" sz="3200" dirty="0"/>
              <a:t>The key to effective thinking for social work is to be able to uncover and understand what these influences are. To make them explicit rather than leave them as implicit” (Rawles 2023 p114/115)</a:t>
            </a:r>
          </a:p>
          <a:p>
            <a:endParaRPr lang="en-GB" dirty="0"/>
          </a:p>
        </p:txBody>
      </p:sp>
    </p:spTree>
    <p:extLst>
      <p:ext uri="{BB962C8B-B14F-4D97-AF65-F5344CB8AC3E}">
        <p14:creationId xmlns:p14="http://schemas.microsoft.com/office/powerpoint/2010/main" val="286573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endParaRPr lang="en-GB"/>
          </a:p>
        </p:txBody>
      </p:sp>
      <p:pic>
        <p:nvPicPr>
          <p:cNvPr id="22530" name="Content Placeholder 5" descr="bloom.gif"/>
          <p:cNvPicPr>
            <a:picLocks noGrp="1" noChangeAspect="1"/>
          </p:cNvPicPr>
          <p:nvPr>
            <p:ph idx="1"/>
          </p:nvPr>
        </p:nvPicPr>
        <p:blipFill>
          <a:blip r:embed="rId2" cstate="print"/>
          <a:srcRect/>
          <a:stretch>
            <a:fillRect/>
          </a:stretch>
        </p:blipFill>
        <p:spPr>
          <a:xfrm>
            <a:off x="1990725" y="838200"/>
            <a:ext cx="7639050" cy="5200649"/>
          </a:xfrm>
        </p:spPr>
      </p:pic>
      <p:sp>
        <p:nvSpPr>
          <p:cNvPr id="4" name="Date Placeholder 3"/>
          <p:cNvSpPr>
            <a:spLocks noGrp="1"/>
          </p:cNvSpPr>
          <p:nvPr>
            <p:ph type="dt" sz="half" idx="10"/>
          </p:nvPr>
        </p:nvSpPr>
        <p:spPr>
          <a:xfrm>
            <a:off x="1142996" y="6223828"/>
            <a:ext cx="2329074"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9EC2AA13-9A4F-43E2-9CBF-10F79A9A2775}" type="datetimeFigureOut">
              <a:rPr lang="en-GB" smtClean="0"/>
              <a:pPr>
                <a:defRPr/>
              </a:pPr>
              <a:t>14/07/2023</a:t>
            </a:fld>
            <a:endParaRPr lang="en-GB"/>
          </a:p>
        </p:txBody>
      </p:sp>
      <p:sp>
        <p:nvSpPr>
          <p:cNvPr id="5" name="Footer Placeholder 4"/>
          <p:cNvSpPr>
            <a:spLocks noGrp="1"/>
          </p:cNvSpPr>
          <p:nvPr>
            <p:ph type="ftr" sz="quarter" idx="11"/>
          </p:nvPr>
        </p:nvSpPr>
        <p:spPr>
          <a:xfrm>
            <a:off x="3949148" y="6223828"/>
            <a:ext cx="4717774"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GB"/>
          </a:p>
        </p:txBody>
      </p:sp>
    </p:spTree>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0</TotalTime>
  <Words>1480</Words>
  <Application>Microsoft Office PowerPoint</Application>
  <PresentationFormat>Widescreen</PresentationFormat>
  <Paragraphs>175</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MuseoSans</vt:lpstr>
      <vt:lpstr>Arial</vt:lpstr>
      <vt:lpstr>Calibri</vt:lpstr>
      <vt:lpstr>Calibri Light</vt:lpstr>
      <vt:lpstr>Lato</vt:lpstr>
      <vt:lpstr>Wingdings</vt:lpstr>
      <vt:lpstr>Retrospect</vt:lpstr>
      <vt:lpstr>Dr Joanna Rawles Principal Lecturer  Nottingham Trent University   joanna.rawles@ntu.ac.uk  @jorawles  NOPT Conference 2023</vt:lpstr>
      <vt:lpstr>Based on the following….</vt:lpstr>
      <vt:lpstr>PowerPoint Presentation</vt:lpstr>
      <vt:lpstr>PowerPoint Presentation</vt:lpstr>
      <vt:lpstr>Enabling learning</vt:lpstr>
      <vt:lpstr>PowerPoint Presentation</vt:lpstr>
      <vt:lpstr>PowerPoint Presentation</vt:lpstr>
      <vt:lpstr>And…..</vt:lpstr>
      <vt:lpstr>PowerPoint Presentation</vt:lpstr>
      <vt:lpstr>What do we NOT mean when we say critical thinking</vt:lpstr>
      <vt:lpstr>What we do mean – A critique</vt:lpstr>
      <vt:lpstr>Critical thinking derived from critical theory</vt:lpstr>
      <vt:lpstr>So whenever you encounter information you should ask yourself..</vt:lpstr>
      <vt:lpstr>Why is this important for social work?  1. Assumptions</vt:lpstr>
      <vt:lpstr>2. Context</vt:lpstr>
      <vt:lpstr>3. Imagining Alternatives</vt:lpstr>
      <vt:lpstr>Professional Capabilities Framework</vt:lpstr>
      <vt:lpstr>Social Work England Professional Standards</vt:lpstr>
      <vt:lpstr>A re-cap on reflection. How is it going?</vt:lpstr>
      <vt:lpstr>   “Helicopter Vision” </vt:lpstr>
      <vt:lpstr>Experiential learning and reflection in and reflection on learning action</vt:lpstr>
      <vt:lpstr>Models of reflection</vt:lpstr>
      <vt:lpstr>Combining critical thinking with reflection</vt:lpstr>
      <vt:lpstr>Critical Thinking Reflective Cycle (Rawles 2023 p125)</vt:lpstr>
      <vt:lpstr>PowerPoint Presentation</vt:lpstr>
      <vt:lpstr>I will leave you with a question…</vt:lpstr>
      <vt:lpstr> 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Joanna Rawles Principal Lecturer  Nottingham Trent University   joanna.rawles@ntu.ac.uk  @jorawles  NOPT Conference 2023</dc:title>
  <dc:creator>Rawles, Joanna</dc:creator>
  <cp:lastModifiedBy>Rawles, Joanna</cp:lastModifiedBy>
  <cp:revision>18</cp:revision>
  <dcterms:created xsi:type="dcterms:W3CDTF">2023-07-10T11:17:35Z</dcterms:created>
  <dcterms:modified xsi:type="dcterms:W3CDTF">2023-07-14T13:36:33Z</dcterms:modified>
</cp:coreProperties>
</file>