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  <p:sldId id="285" r:id="rId6"/>
    <p:sldId id="258" r:id="rId7"/>
    <p:sldId id="289" r:id="rId8"/>
    <p:sldId id="287" r:id="rId9"/>
    <p:sldId id="292" r:id="rId10"/>
    <p:sldId id="283" r:id="rId11"/>
    <p:sldId id="272" r:id="rId12"/>
    <p:sldId id="281" r:id="rId13"/>
    <p:sldId id="282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76"/>
    <a:srgbClr val="5261AC"/>
    <a:srgbClr val="00AEEF"/>
    <a:srgbClr val="8CC63F"/>
    <a:srgbClr val="EBE729"/>
    <a:srgbClr val="E31937"/>
    <a:srgbClr val="F89828"/>
    <a:srgbClr val="EC008C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45169-C3C5-49C3-95E8-A894940B08EC}" v="2" dt="2022-08-26T09:45:48.149"/>
    <p1510:client id="{B0556A05-6CD5-433F-8AE6-46EE29BBF3E7}" v="2" dt="2022-07-13T09:40:58.3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558"/>
  </p:normalViewPr>
  <p:slideViewPr>
    <p:cSldViewPr snapToGrid="0">
      <p:cViewPr varScale="1">
        <p:scale>
          <a:sx n="78" d="100"/>
          <a:sy n="78" d="100"/>
        </p:scale>
        <p:origin x="9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1102519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1213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names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41DB69-6C14-4D49-AB94-23333AE30423}"/>
              </a:ext>
            </a:extLst>
          </p:cNvPr>
          <p:cNvSpPr txBox="1"/>
          <p:nvPr userDrawn="1"/>
        </p:nvSpPr>
        <p:spPr>
          <a:xfrm>
            <a:off x="4006143" y="3758684"/>
            <a:ext cx="2499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latin typeface="+mj-lt"/>
              </a:rPr>
              <a:t>@Hud_HHS</a:t>
            </a:r>
          </a:p>
        </p:txBody>
      </p:sp>
      <p:pic>
        <p:nvPicPr>
          <p:cNvPr id="8" name="Picture 7" descr="Logo, icon&#10;&#10;Description automatically generated">
            <a:extLst>
              <a:ext uri="{FF2B5EF4-FFF2-40B4-BE49-F238E27FC236}">
                <a16:creationId xmlns:a16="http://schemas.microsoft.com/office/drawing/2014/main" id="{42EB3E7B-0046-59D0-9AE4-0422520F6E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64" y="3843774"/>
            <a:ext cx="240461" cy="24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40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13425A6-8508-46B0-9554-D91CBD8B1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2pPr marL="742950" indent="-285750">
              <a:buFont typeface="Calibri" panose="020F0502020204030204" pitchFamily="34" charset="0"/>
              <a:buChar char="ꟷ"/>
              <a:defRPr sz="24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5pPr marL="1828800" indent="0"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5630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1951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81772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0195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381772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0911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5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86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74203"/>
            <a:ext cx="3008313" cy="871538"/>
          </a:xfrm>
        </p:spPr>
        <p:txBody>
          <a:bodyPr anchor="b"/>
          <a:lstStyle>
            <a:lvl1pPr algn="l"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89553"/>
            <a:ext cx="5111750" cy="340237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 marL="1257300" indent="-342900">
              <a:buFont typeface="Arial" panose="020B0604020202020204" pitchFamily="34" charset="0"/>
              <a:buChar char="•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5741"/>
            <a:ext cx="3008313" cy="25461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61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C631-9449-4EF8-95AF-50075A742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0D55FE-456C-47C0-9D08-980384086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49687" y="809430"/>
            <a:ext cx="4038532" cy="36234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E35F8-30CB-407C-B622-F33405172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809430"/>
            <a:ext cx="4393096" cy="36234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200150" indent="-285750">
              <a:buFont typeface="Arial" panose="020B0604020202020204" pitchFamily="34" charset="0"/>
              <a:buChar char="•"/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710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nd 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568148"/>
            <a:ext cx="5486400" cy="353750"/>
          </a:xfrm>
        </p:spPr>
        <p:txBody>
          <a:bodyPr anchor="b"/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9552"/>
            <a:ext cx="5486400" cy="27003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921900"/>
            <a:ext cx="5486400" cy="43204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242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Details">
    <p:bg>
      <p:bgPr>
        <a:solidFill>
          <a:srgbClr val="0039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96FB44-5662-46E6-AECD-DD808580D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33990" y="110200"/>
            <a:ext cx="1352810" cy="47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C71A45-5857-4613-8AE2-F2FE89169B20}"/>
              </a:ext>
            </a:extLst>
          </p:cNvPr>
          <p:cNvSpPr txBox="1"/>
          <p:nvPr userDrawn="1"/>
        </p:nvSpPr>
        <p:spPr>
          <a:xfrm>
            <a:off x="4006143" y="4546084"/>
            <a:ext cx="2499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>
                <a:solidFill>
                  <a:schemeClr val="bg1"/>
                </a:solidFill>
                <a:latin typeface="+mj-lt"/>
              </a:rPr>
              <a:t>@Hud_HHS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EAA6BBF-49BA-4DBA-8819-F2917BE39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135" y="4632196"/>
            <a:ext cx="222508" cy="2225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F88C00-1F88-446F-BE1D-CC21748B44D2}"/>
              </a:ext>
            </a:extLst>
          </p:cNvPr>
          <p:cNvSpPr txBox="1"/>
          <p:nvPr userDrawn="1"/>
        </p:nvSpPr>
        <p:spPr>
          <a:xfrm>
            <a:off x="3093243" y="4148038"/>
            <a:ext cx="2957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School of Human and Health Sciences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D73A430-9D06-4E4C-9A3C-1D69A7B29B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1102519"/>
          </a:xfrm>
        </p:spPr>
        <p:txBody>
          <a:bodyPr/>
          <a:lstStyle/>
          <a:p>
            <a:r>
              <a:rPr lang="en-GB" dirty="0"/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8481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79648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9552"/>
            <a:ext cx="8229600" cy="3402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677984"/>
            <a:ext cx="9144000" cy="465516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4677984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333990" y="110200"/>
            <a:ext cx="1352810" cy="4734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E878D82-92BD-E448-8514-E831BDB3B22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824" y="4710168"/>
            <a:ext cx="1230332" cy="401147"/>
          </a:xfrm>
          <a:prstGeom prst="rect">
            <a:avLst/>
          </a:prstGeom>
        </p:spPr>
      </p:pic>
      <p:pic>
        <p:nvPicPr>
          <p:cNvPr id="14" name="Picture 13" descr="A picture containing arrow&#10;&#10;Description automatically generated">
            <a:extLst>
              <a:ext uri="{FF2B5EF4-FFF2-40B4-BE49-F238E27FC236}">
                <a16:creationId xmlns:a16="http://schemas.microsoft.com/office/drawing/2014/main" id="{CB4BEE08-8F8F-9B46-B0B4-B06604ABD46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449" y="4616301"/>
            <a:ext cx="715497" cy="5918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3816BF-11CE-4300-95A5-1376E63FF186}"/>
              </a:ext>
            </a:extLst>
          </p:cNvPr>
          <p:cNvSpPr txBox="1"/>
          <p:nvPr userDrawn="1"/>
        </p:nvSpPr>
        <p:spPr>
          <a:xfrm>
            <a:off x="0" y="4693434"/>
            <a:ext cx="1686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Foco"/>
                <a:cs typeface="Arial" panose="020B0604020202020204" pitchFamily="34" charset="0"/>
              </a:rPr>
              <a:t>School of Human</a:t>
            </a:r>
          </a:p>
          <a:p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Foco"/>
                <a:cs typeface="Arial" panose="020B0604020202020204" pitchFamily="34" charset="0"/>
              </a:rPr>
              <a:t>and Health Sciences</a:t>
            </a:r>
          </a:p>
        </p:txBody>
      </p:sp>
    </p:spTree>
    <p:extLst>
      <p:ext uri="{BB962C8B-B14F-4D97-AF65-F5344CB8AC3E}">
        <p14:creationId xmlns:p14="http://schemas.microsoft.com/office/powerpoint/2010/main" val="201725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9" r:id="rId7"/>
    <p:sldLayoutId id="2147483657" r:id="rId8"/>
    <p:sldLayoutId id="2147483661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spcBef>
          <a:spcPct val="20000"/>
        </a:spcBef>
        <a:buFont typeface="Calibri" panose="020F0502020204030204" pitchFamily="34" charset="0"/>
        <a:buChar char="ꟷ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pt.co.uk/2023/09/20/new-article-in-community-care/" TargetMode="External"/><Relationship Id="rId2" Type="http://schemas.openxmlformats.org/officeDocument/2006/relationships/hyperlink" Target="https://www.communitycare.co.uk/2023/07/04/the-key-challenges-facing-practice-educators-today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6783-100E-527A-C6A7-4B609ABF7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43559"/>
            <a:ext cx="7772400" cy="879106"/>
          </a:xfrm>
        </p:spPr>
        <p:txBody>
          <a:bodyPr/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National Organisation for Practice Teaching Conference June 10th 2025</a:t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dirty="0">
                <a:solidFill>
                  <a:srgbClr val="FFFF00"/>
                </a:solidFill>
              </a:rPr>
              <a:t>Seeking to develop &amp; enhance a team-based approach to resilience.</a:t>
            </a:r>
            <a:br>
              <a:rPr lang="en-GB" dirty="0">
                <a:solidFill>
                  <a:srgbClr val="FFFF00"/>
                </a:solidFill>
              </a:rPr>
            </a:br>
            <a:r>
              <a:rPr lang="en-GB" dirty="0"/>
              <a:t>Dr Tom Considine </a:t>
            </a:r>
            <a:br>
              <a:rPr lang="en-GB" dirty="0">
                <a:solidFill>
                  <a:srgbClr val="FFFF00"/>
                </a:solidFill>
              </a:rPr>
            </a:br>
            <a:r>
              <a:rPr lang="en-GB" dirty="0"/>
              <a:t>University of Huddersfield </a:t>
            </a:r>
            <a:br>
              <a:rPr lang="en-GB" dirty="0">
                <a:solidFill>
                  <a:srgbClr val="92D050"/>
                </a:solidFill>
              </a:rPr>
            </a:br>
            <a:br>
              <a:rPr lang="en-GB" dirty="0">
                <a:solidFill>
                  <a:srgbClr val="92D050"/>
                </a:solidFill>
              </a:rPr>
            </a:b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09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0296-A908-4AD4-8DBA-AD5B9B04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A567-105F-41C9-9297-7EFF38668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1936"/>
            <a:ext cx="8557260" cy="3810544"/>
          </a:xfrm>
        </p:spPr>
        <p:txBody>
          <a:bodyPr>
            <a:normAutofit fontScale="40000" lnSpcReduction="20000"/>
          </a:bodyPr>
          <a:lstStyle/>
          <a:p>
            <a:endParaRPr lang="en-GB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3500" dirty="0">
                <a:solidFill>
                  <a:srgbClr val="222222"/>
                </a:solidFill>
                <a:latin typeface="Arial" panose="020B0604020202020204" pitchFamily="34" charset="0"/>
              </a:rPr>
              <a:t>Considine, T.P (2019) How do social work students perceive the meaning of resilience in their practice?(Doctoral dissertation, University of Huddersfield </a:t>
            </a:r>
            <a:endParaRPr lang="en-GB" sz="3500" dirty="0"/>
          </a:p>
          <a:p>
            <a:r>
              <a:rPr lang="en-GB" sz="4000" dirty="0"/>
              <a:t>Considine, T.(2024) Maybe you can be too resilient: a sociological investigation into how student social workers perceive resilience in their practice. </a:t>
            </a:r>
            <a:r>
              <a:rPr lang="en-GB" sz="4000" i="1" dirty="0"/>
              <a:t>Critical and Radical Social Work</a:t>
            </a:r>
            <a:r>
              <a:rPr lang="en-GB" sz="4000" dirty="0"/>
              <a:t> 12(4) 521-539.</a:t>
            </a:r>
          </a:p>
          <a:p>
            <a:r>
              <a:rPr lang="en-GB" sz="4000" dirty="0"/>
              <a:t>Cottam, H.(2018) </a:t>
            </a:r>
            <a:r>
              <a:rPr lang="en-GB" sz="4000" i="1" dirty="0"/>
              <a:t>Radical Help: How we can Remake the Relationship Between Us and Revolutionise the Welfare State</a:t>
            </a:r>
            <a:r>
              <a:rPr lang="en-GB" sz="4000" dirty="0"/>
              <a:t>, Virago Books.</a:t>
            </a:r>
          </a:p>
          <a:p>
            <a:r>
              <a:rPr lang="en-GB" sz="4000" dirty="0"/>
              <a:t>Fox, C. and Deakin, J.(2025) Breaking Good? Young people’s mechanisms of resilience, resistance and control. </a:t>
            </a:r>
            <a:r>
              <a:rPr lang="en-GB" sz="4000" i="1" dirty="0"/>
              <a:t>The British Journal of Sociology </a:t>
            </a:r>
            <a:r>
              <a:rPr lang="en-GB" sz="4000" dirty="0"/>
              <a:t>76(2) 316-335.</a:t>
            </a:r>
          </a:p>
          <a:p>
            <a:r>
              <a:rPr lang="en-GB" sz="4000" dirty="0"/>
              <a:t>Grant, L. and Kinman, G. (2014) </a:t>
            </a:r>
            <a:r>
              <a:rPr lang="en-GB" sz="4000" i="1" dirty="0"/>
              <a:t>Developing Resilience for Social Work Practice,</a:t>
            </a:r>
            <a:r>
              <a:rPr lang="en-GB" sz="4000" dirty="0"/>
              <a:t> Palgrave. </a:t>
            </a:r>
          </a:p>
          <a:p>
            <a:r>
              <a:rPr lang="en-GB" sz="4000" dirty="0"/>
              <a:t>Greer, J. (2016) </a:t>
            </a:r>
            <a:r>
              <a:rPr lang="en-GB" sz="4000" i="1" dirty="0"/>
              <a:t>Resilience and Personal Effectiveness for Social Work</a:t>
            </a:r>
            <a:r>
              <a:rPr lang="en-GB" sz="4000" dirty="0"/>
              <a:t>, London: Sage.</a:t>
            </a:r>
          </a:p>
          <a:p>
            <a:r>
              <a:rPr lang="en-GB" sz="4000" dirty="0"/>
              <a:t>Rose, S. and </a:t>
            </a:r>
            <a:r>
              <a:rPr lang="en-GB" sz="4000" dirty="0" err="1"/>
              <a:t>Palattiyil,G</a:t>
            </a:r>
            <a:r>
              <a:rPr lang="en-GB" sz="4000" dirty="0"/>
              <a:t>.(2018) Surviving or thriving? Enhancing the emotional resilience of social workers in their organisational settings</a:t>
            </a:r>
            <a:r>
              <a:rPr lang="en-GB" sz="4000" i="1" dirty="0"/>
              <a:t>. Journal of Social Work </a:t>
            </a:r>
            <a:r>
              <a:rPr lang="en-GB" sz="4000" dirty="0"/>
              <a:t>20(1) 23-42.</a:t>
            </a:r>
          </a:p>
          <a:p>
            <a:r>
              <a:rPr lang="en-GB" sz="4000" dirty="0"/>
              <a:t>Ungar, M,(2019) </a:t>
            </a:r>
            <a:r>
              <a:rPr lang="en-GB" sz="4000" i="1" dirty="0"/>
              <a:t>Change Your World: The Science of Resilience and the True Path to Success,</a:t>
            </a:r>
            <a:r>
              <a:rPr lang="en-GB" sz="4000" dirty="0"/>
              <a:t> Sutherland House.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2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A891C-4D8D-69F0-FFBA-093F338A2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43558"/>
            <a:ext cx="7772400" cy="936256"/>
          </a:xfrm>
        </p:spPr>
        <p:txBody>
          <a:bodyPr/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Outline of the session:</a:t>
            </a:r>
            <a:br>
              <a:rPr lang="en-GB" dirty="0"/>
            </a:br>
            <a:br>
              <a:rPr lang="en-GB" dirty="0"/>
            </a:br>
            <a:r>
              <a:rPr lang="en-GB" dirty="0">
                <a:solidFill>
                  <a:srgbClr val="FFFF00"/>
                </a:solidFill>
              </a:rPr>
              <a:t>1) What do we mean by resilience?</a:t>
            </a:r>
            <a:br>
              <a:rPr lang="en-GB" dirty="0">
                <a:solidFill>
                  <a:srgbClr val="FFFF00"/>
                </a:solidFill>
              </a:rPr>
            </a:br>
            <a:br>
              <a:rPr lang="en-GB" dirty="0">
                <a:solidFill>
                  <a:srgbClr val="FFFF00"/>
                </a:solidFill>
              </a:rPr>
            </a:br>
            <a:r>
              <a:rPr lang="en-GB" dirty="0">
                <a:solidFill>
                  <a:srgbClr val="FFFF00"/>
                </a:solidFill>
              </a:rPr>
              <a:t>2)What are the challenges facing PEs and student SWs?</a:t>
            </a:r>
            <a:br>
              <a:rPr lang="en-GB" dirty="0">
                <a:solidFill>
                  <a:srgbClr val="FFFF00"/>
                </a:solidFill>
              </a:rPr>
            </a:br>
            <a:br>
              <a:rPr lang="en-GB" dirty="0">
                <a:solidFill>
                  <a:srgbClr val="FFFF00"/>
                </a:solidFill>
              </a:rPr>
            </a:br>
            <a:r>
              <a:rPr lang="en-GB" dirty="0">
                <a:solidFill>
                  <a:srgbClr val="FFFF00"/>
                </a:solidFill>
              </a:rPr>
              <a:t>3) What can help develop &amp; enhance a team-model of resilience?</a:t>
            </a:r>
            <a:br>
              <a:rPr lang="en-GB" dirty="0">
                <a:solidFill>
                  <a:srgbClr val="FFFF00"/>
                </a:solidFill>
              </a:rPr>
            </a:b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6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8D4C5-18A4-767D-9514-BE313491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37084"/>
          </a:xfrm>
        </p:spPr>
        <p:txBody>
          <a:bodyPr/>
          <a:lstStyle/>
          <a:p>
            <a:r>
              <a:rPr lang="en-GB" dirty="0"/>
              <a:t>What do we mean by resilience?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C099-87BF-99C1-AD1B-1B0E8B3C2E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5280" y="1066800"/>
            <a:ext cx="8724900" cy="3535680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1) </a:t>
            </a:r>
            <a:r>
              <a:rPr lang="en-GB" b="1" u="sng" dirty="0">
                <a:solidFill>
                  <a:srgbClr val="7030A0"/>
                </a:solidFill>
              </a:rPr>
              <a:t>Psychological</a:t>
            </a:r>
            <a:r>
              <a:rPr lang="en-GB" dirty="0"/>
              <a:t>: heavily influenced by positive psychology and ideas from Martin Seligman; resilience arises from enabling characteristic traits; e.g. emotional intelligence, critical reflection, e.g. Grant and Kinman 2014 );</a:t>
            </a:r>
          </a:p>
          <a:p>
            <a:r>
              <a:rPr lang="en-GB" dirty="0"/>
              <a:t>2) </a:t>
            </a:r>
            <a:r>
              <a:rPr lang="en-GB" b="1" u="sng" dirty="0">
                <a:solidFill>
                  <a:srgbClr val="0070C0"/>
                </a:solidFill>
              </a:rPr>
              <a:t>Interactional:</a:t>
            </a:r>
            <a:r>
              <a:rPr lang="en-GB" dirty="0"/>
              <a:t> identifies what supports the above traits </a:t>
            </a:r>
            <a:r>
              <a:rPr lang="en-GB" dirty="0" err="1"/>
              <a:t>e.g.use</a:t>
            </a:r>
            <a:r>
              <a:rPr lang="en-GB" dirty="0"/>
              <a:t> of supportive supervision; coaching and use of training </a:t>
            </a:r>
            <a:r>
              <a:rPr lang="en-GB" dirty="0" err="1"/>
              <a:t>e.g.Greer</a:t>
            </a:r>
            <a:r>
              <a:rPr lang="en-GB" dirty="0"/>
              <a:t> 2016);</a:t>
            </a:r>
          </a:p>
          <a:p>
            <a:r>
              <a:rPr lang="en-GB" dirty="0"/>
              <a:t>3) </a:t>
            </a:r>
            <a:r>
              <a:rPr lang="en-GB" b="1" u="sng" dirty="0">
                <a:solidFill>
                  <a:srgbClr val="C00000"/>
                </a:solidFill>
              </a:rPr>
              <a:t>Ecological:</a:t>
            </a:r>
            <a:r>
              <a:rPr lang="en-GB" dirty="0"/>
              <a:t>  key figure is Michael Ungar broadens the model to include systemic and social justice issues;  explore sustainable and adaptive responses (e.g. Fox and Deakin 2025).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11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A75FD-C47C-8110-D579-1BF78A66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facing PEs&amp; student SWs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6815B-48DF-55C8-0520-D7F3262340D6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highlight>
                  <a:srgbClr val="FFFF00"/>
                </a:highlight>
              </a:rPr>
              <a:t>Diversity of students –neurodivergent; mature; international ;</a:t>
            </a:r>
          </a:p>
          <a:p>
            <a:r>
              <a:rPr lang="en-GB" dirty="0">
                <a:highlight>
                  <a:srgbClr val="00FF00"/>
                </a:highlight>
              </a:rPr>
              <a:t>Pressure to pass ‘failing’ students</a:t>
            </a:r>
            <a:r>
              <a:rPr lang="en-GB" dirty="0"/>
              <a:t>;</a:t>
            </a:r>
          </a:p>
          <a:p>
            <a:r>
              <a:rPr lang="en-GB" dirty="0">
                <a:highlight>
                  <a:srgbClr val="00FFFF"/>
                </a:highlight>
              </a:rPr>
              <a:t>Financial pressures students face;</a:t>
            </a:r>
          </a:p>
          <a:p>
            <a:r>
              <a:rPr lang="en-GB" dirty="0">
                <a:highlight>
                  <a:srgbClr val="FF00FF"/>
                </a:highlight>
              </a:rPr>
              <a:t>Remote/online working;</a:t>
            </a:r>
          </a:p>
          <a:p>
            <a:r>
              <a:rPr lang="en-GB" dirty="0">
                <a:highlight>
                  <a:srgbClr val="FF00FF"/>
                </a:highlight>
              </a:rPr>
              <a:t>Shortage of PEs.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5FD7B-87B0-D0A5-1338-D44F491383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>
              <a:hlinkClick r:id="rId2"/>
            </a:endParaRPr>
          </a:p>
          <a:p>
            <a:r>
              <a:rPr lang="en-GB" dirty="0">
                <a:hlinkClick r:id="rId3"/>
              </a:rPr>
              <a:t>New Article in Community Care - NOPT2</a:t>
            </a:r>
            <a:endParaRPr lang="en-GB" dirty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The key challenges facing practice educators today - Community Care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11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E6D7D-A2AB-2428-B1AD-E617B242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563072" cy="475562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2800" dirty="0"/>
              <a:t>Responding to the challenge :  new paradigm for care ( and resilience?).</a:t>
            </a:r>
          </a:p>
        </p:txBody>
      </p:sp>
      <p:pic>
        <p:nvPicPr>
          <p:cNvPr id="4" name="Picture 2" descr="Hilary Cottam">
            <a:extLst>
              <a:ext uri="{FF2B5EF4-FFF2-40B4-BE49-F238E27FC236}">
                <a16:creationId xmlns:a16="http://schemas.microsoft.com/office/drawing/2014/main" id="{628ACE1B-D4D1-C16B-C244-84C5779E7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4267"/>
          <a:stretch/>
        </p:blipFill>
        <p:spPr bwMode="auto">
          <a:xfrm>
            <a:off x="4949687" y="809430"/>
            <a:ext cx="4038532" cy="362342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DEBA1-3FA5-3E1A-CF07-217922758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809430"/>
            <a:ext cx="4393096" cy="362342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1800" dirty="0"/>
              <a:t>A model of social resilience , applying a new paradigm in social care</a:t>
            </a:r>
          </a:p>
          <a:p>
            <a:pPr>
              <a:lnSpc>
                <a:spcPct val="90000"/>
              </a:lnSpc>
            </a:pPr>
            <a:r>
              <a:rPr lang="en-GB" sz="1800" dirty="0"/>
              <a:t>(Considine 2019)</a:t>
            </a:r>
          </a:p>
          <a:p>
            <a:pPr>
              <a:lnSpc>
                <a:spcPct val="90000"/>
              </a:lnSpc>
            </a:pPr>
            <a:r>
              <a:rPr lang="en-GB" sz="1800" dirty="0"/>
              <a:t>Radical </a:t>
            </a:r>
            <a:r>
              <a:rPr lang="en-GB" sz="1800"/>
              <a:t>Help Hilary Cottam 2018</a:t>
            </a: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1800" dirty="0"/>
              <a:t>New Care Paradigm;</a:t>
            </a:r>
          </a:p>
          <a:p>
            <a:pPr>
              <a:lnSpc>
                <a:spcPct val="90000"/>
              </a:lnSpc>
            </a:pPr>
            <a:r>
              <a:rPr lang="en-GB" sz="1800" dirty="0"/>
              <a:t>Six Principles: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Wellbeing and the Aristotelian principle of the ‘Good Life;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Capabilities;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Relationships;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Opportunities;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Share Experiences;</a:t>
            </a:r>
          </a:p>
          <a:p>
            <a:pPr>
              <a:lnSpc>
                <a:spcPct val="90000"/>
              </a:lnSpc>
            </a:pPr>
            <a:r>
              <a:rPr lang="en-GB" sz="1800" u="sng" dirty="0"/>
              <a:t>Inclusivity.</a:t>
            </a:r>
          </a:p>
          <a:p>
            <a:pPr>
              <a:lnSpc>
                <a:spcPct val="9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7093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942D-4C92-7627-BC4C-58D5EB4B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Resilient Paradigm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495AE7-7BA2-517F-F573-87C720C0028E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4C5D0D7-CD89-5266-351D-8090824588E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9450918"/>
              </p:ext>
            </p:extLst>
          </p:nvPr>
        </p:nvGraphicFramePr>
        <p:xfrm>
          <a:off x="1" y="710648"/>
          <a:ext cx="9143999" cy="7009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131">
                  <a:extLst>
                    <a:ext uri="{9D8B030D-6E8A-4147-A177-3AD203B41FA5}">
                      <a16:colId xmlns:a16="http://schemas.microsoft.com/office/drawing/2014/main" val="3455339605"/>
                    </a:ext>
                  </a:extLst>
                </a:gridCol>
                <a:gridCol w="2236302">
                  <a:extLst>
                    <a:ext uri="{9D8B030D-6E8A-4147-A177-3AD203B41FA5}">
                      <a16:colId xmlns:a16="http://schemas.microsoft.com/office/drawing/2014/main" val="3402695712"/>
                    </a:ext>
                  </a:extLst>
                </a:gridCol>
                <a:gridCol w="2294283">
                  <a:extLst>
                    <a:ext uri="{9D8B030D-6E8A-4147-A177-3AD203B41FA5}">
                      <a16:colId xmlns:a16="http://schemas.microsoft.com/office/drawing/2014/main" val="269240607"/>
                    </a:ext>
                  </a:extLst>
                </a:gridCol>
                <a:gridCol w="2294283">
                  <a:extLst>
                    <a:ext uri="{9D8B030D-6E8A-4147-A177-3AD203B41FA5}">
                      <a16:colId xmlns:a16="http://schemas.microsoft.com/office/drawing/2014/main" val="3291801252"/>
                    </a:ext>
                  </a:extLst>
                </a:gridCol>
              </a:tblGrid>
              <a:tr h="743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u="sng" dirty="0"/>
                        <a:t>Wellbeing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sng" dirty="0"/>
                        <a:t>Relationships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sng" dirty="0"/>
                        <a:t>Capabilities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u="sng" dirty="0"/>
                        <a:t>Opportunities; Share Experiences; Inclusivity.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42167"/>
                  </a:ext>
                </a:extLst>
              </a:tr>
              <a:tr h="2032301">
                <a:tc>
                  <a:txBody>
                    <a:bodyPr/>
                    <a:lstStyle/>
                    <a:p>
                      <a:r>
                        <a:rPr lang="en-GB" sz="1600" dirty="0"/>
                        <a:t>Rather than asking people to show their resilience in the face of difficulties, promote an environment where people seek the resources to be resilient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1" dirty="0">
                          <a:solidFill>
                            <a:srgbClr val="C00000"/>
                          </a:solidFill>
                        </a:rPr>
                        <a:t>Resilience depends more on what we receive than what we have</a:t>
                      </a:r>
                      <a:r>
                        <a:rPr lang="en-GB" sz="1600" dirty="0">
                          <a:solidFill>
                            <a:srgbClr val="C00000"/>
                          </a:solidFill>
                        </a:rPr>
                        <a:t>’</a:t>
                      </a:r>
                      <a:r>
                        <a:rPr lang="en-GB" sz="1600" dirty="0"/>
                        <a:t> Ungar (2019:10).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Resilience arises from our connections and the opportunity to learn from each other;</a:t>
                      </a:r>
                    </a:p>
                    <a:p>
                      <a:r>
                        <a:rPr lang="en-GB" sz="1400" i="1" dirty="0">
                          <a:solidFill>
                            <a:srgbClr val="C00000"/>
                          </a:solidFill>
                        </a:rPr>
                        <a:t>If we want to understand why some people succeed and others do not…we will need…much more help from the people in our… workplaces,</a:t>
                      </a:r>
                      <a:r>
                        <a:rPr lang="en-GB" sz="1400" dirty="0"/>
                        <a:t>(Ungar 2019:</a:t>
                      </a:r>
                    </a:p>
                    <a:p>
                      <a:r>
                        <a:rPr lang="en-GB" sz="1400" dirty="0"/>
                        <a:t> 25).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endParaRPr lang="en-GB" sz="1800" u="sng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The opportunity to say who decides and where is the correct application of resilience;</a:t>
                      </a:r>
                    </a:p>
                    <a:p>
                      <a:r>
                        <a:rPr lang="en-GB" sz="1400" dirty="0"/>
                        <a:t>(This presents an ethical dimension </a:t>
                      </a:r>
                    </a:p>
                    <a:p>
                      <a:r>
                        <a:rPr lang="en-GB" sz="1400" dirty="0"/>
                        <a:t>A ‘one –size’ resilience or a bespoke resilience)</a:t>
                      </a:r>
                    </a:p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Recognise the challenges to personal resilience </a:t>
                      </a:r>
                    </a:p>
                    <a:p>
                      <a:r>
                        <a:rPr lang="en-GB" sz="1400" dirty="0"/>
                        <a:t>(Rose and </a:t>
                      </a:r>
                      <a:r>
                        <a:rPr lang="en-GB" sz="1400" dirty="0" err="1"/>
                        <a:t>Palattiyil</a:t>
                      </a:r>
                      <a:r>
                        <a:rPr lang="en-GB" sz="1400" dirty="0"/>
                        <a:t> 2018)</a:t>
                      </a:r>
                    </a:p>
                    <a:p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What opportunities for  supportive networks?</a:t>
                      </a:r>
                    </a:p>
                    <a:p>
                      <a:r>
                        <a:rPr lang="en-GB" sz="1400" dirty="0"/>
                        <a:t>Forums to  allow all voices to be heard, an outlet for all experiences- bad as well as good, and a chance to offer emotional support?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Resilience is nurture, not nature and depends on two things; identifying what our needs are, and knowing how they can be met</a:t>
                      </a:r>
                      <a:r>
                        <a:rPr lang="en-GB" sz="1400" dirty="0"/>
                        <a:t>(Ungar 2019).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30333"/>
                  </a:ext>
                </a:extLst>
              </a:tr>
              <a:tr h="185881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664315"/>
                  </a:ext>
                </a:extLst>
              </a:tr>
              <a:tr h="2974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383353"/>
                  </a:ext>
                </a:extLst>
              </a:tr>
              <a:tr h="2974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053578"/>
                  </a:ext>
                </a:extLst>
              </a:tr>
              <a:tr h="29741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99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3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3F230-E652-83BF-91D0-AEBB42DF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5A89B-B387-81C5-9B3C-DAD762B90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Consider </a:t>
            </a:r>
          </a:p>
          <a:p>
            <a:r>
              <a:rPr lang="en-GB" dirty="0">
                <a:highlight>
                  <a:srgbClr val="FF0000"/>
                </a:highlight>
              </a:rPr>
              <a:t>Wellbeing </a:t>
            </a:r>
            <a:r>
              <a:rPr lang="en-GB" dirty="0"/>
              <a:t>– what are our needs and how can they be met?</a:t>
            </a:r>
          </a:p>
          <a:p>
            <a:r>
              <a:rPr lang="en-GB" dirty="0"/>
              <a:t> </a:t>
            </a:r>
            <a:r>
              <a:rPr lang="en-GB" dirty="0">
                <a:highlight>
                  <a:srgbClr val="FFFF00"/>
                </a:highlight>
              </a:rPr>
              <a:t>Relationships </a:t>
            </a:r>
            <a:r>
              <a:rPr lang="en-GB" dirty="0"/>
              <a:t>– how can we support each other?</a:t>
            </a:r>
          </a:p>
          <a:p>
            <a:r>
              <a:rPr lang="en-GB" dirty="0">
                <a:highlight>
                  <a:srgbClr val="0000FF"/>
                </a:highlight>
              </a:rPr>
              <a:t>Capabilities </a:t>
            </a:r>
            <a:r>
              <a:rPr lang="en-GB" dirty="0"/>
              <a:t>– what are the limits to ‘resilience’?</a:t>
            </a:r>
          </a:p>
          <a:p>
            <a:r>
              <a:rPr lang="en-GB" dirty="0">
                <a:highlight>
                  <a:srgbClr val="00FFFF"/>
                </a:highlight>
              </a:rPr>
              <a:t>Opportunities,</a:t>
            </a:r>
            <a:r>
              <a:rPr lang="en-GB" dirty="0"/>
              <a:t> share experiences and be inclusive-how do we support each other, create networks?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965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om's Leaflet (spelling corrected)">
            <a:extLst>
              <a:ext uri="{FF2B5EF4-FFF2-40B4-BE49-F238E27FC236}">
                <a16:creationId xmlns:a16="http://schemas.microsoft.com/office/drawing/2014/main" id="{9C168A64-E3B6-4095-83E9-3F521A56A5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969" y="678180"/>
            <a:ext cx="7773889" cy="405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FE6AA05-3043-428E-A556-FC8DA66F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3936"/>
            <a:ext cx="6697980" cy="368504"/>
          </a:xfrm>
        </p:spPr>
        <p:txBody>
          <a:bodyPr/>
          <a:lstStyle/>
          <a:p>
            <a:r>
              <a:rPr lang="en-GB" dirty="0"/>
              <a:t>One Example: Action Research (Post C-19)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323877-BF36-4389-B32F-D68CFADDEAE6}"/>
              </a:ext>
            </a:extLst>
          </p:cNvPr>
          <p:cNvSpPr/>
          <p:nvPr/>
        </p:nvSpPr>
        <p:spPr>
          <a:xfrm flipH="1">
            <a:off x="5265420" y="3893820"/>
            <a:ext cx="3878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https://wp.inspiringsocialwork.org/app/uploads/2022/06/Leaflet-Final-Copy-White-Logo.pdf</a:t>
            </a:r>
          </a:p>
        </p:txBody>
      </p:sp>
    </p:spTree>
    <p:extLst>
      <p:ext uri="{BB962C8B-B14F-4D97-AF65-F5344CB8AC3E}">
        <p14:creationId xmlns:p14="http://schemas.microsoft.com/office/powerpoint/2010/main" val="311204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452D4-BD10-4800-B90A-98089180C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Themes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CD819-6F05-4E23-A773-5B14038FB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Embed networks – both formal and informal;</a:t>
            </a:r>
          </a:p>
          <a:p>
            <a:r>
              <a:rPr lang="en-GB" dirty="0"/>
              <a:t>Sustain culture of supportive and developmental relationships;</a:t>
            </a:r>
          </a:p>
          <a:p>
            <a:r>
              <a:rPr lang="en-GB" dirty="0"/>
              <a:t>Share innovative practice and leadership ideas;</a:t>
            </a:r>
          </a:p>
          <a:p>
            <a:r>
              <a:rPr lang="en-GB" dirty="0"/>
              <a:t>Maintain and enhance post Covid-19 networks</a:t>
            </a:r>
          </a:p>
        </p:txBody>
      </p:sp>
    </p:spTree>
    <p:extLst>
      <p:ext uri="{BB962C8B-B14F-4D97-AF65-F5344CB8AC3E}">
        <p14:creationId xmlns:p14="http://schemas.microsoft.com/office/powerpoint/2010/main" val="1027312458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DD7BAEF39E6149A579E24F9E4751F2" ma:contentTypeVersion="2" ma:contentTypeDescription="Create a new document." ma:contentTypeScope="" ma:versionID="4ba86f5bcaeda2d19f8b9d45eb0c157e">
  <xsd:schema xmlns:xsd="http://www.w3.org/2001/XMLSchema" xmlns:xs="http://www.w3.org/2001/XMLSchema" xmlns:p="http://schemas.microsoft.com/office/2006/metadata/properties" xmlns:ns2="cca61b54-df60-4531-b815-28de45460bf8" targetNamespace="http://schemas.microsoft.com/office/2006/metadata/properties" ma:root="true" ma:fieldsID="bd4caf9ec7f4df9c41199b49fe4c8b81" ns2:_="">
    <xsd:import namespace="cca61b54-df60-4531-b815-28de45460b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61b54-df60-4531-b815-28de45460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F526F2-3FE8-49B7-B637-8D626B67E0DE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cca61b54-df60-4531-b815-28de45460bf8"/>
    <ds:schemaRef ds:uri="http://www.w3.org/XML/1998/namespace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A511F47-FC9D-4E43-AB9D-640F45893C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7DA09C-6718-4F86-B330-76B913222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a61b54-df60-4531-b815-28de45460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862</Words>
  <Application>Microsoft Office PowerPoint</Application>
  <PresentationFormat>On-screen Show (16:9)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Foco</vt:lpstr>
      <vt:lpstr>Wingdings</vt:lpstr>
      <vt:lpstr>Blue</vt:lpstr>
      <vt:lpstr>       National Organisation for Practice Teaching Conference June 10th 2025 Seeking to develop &amp; enhance a team-based approach to resilience. Dr Tom Considine  University of Huddersfield   </vt:lpstr>
      <vt:lpstr>    Outline of the session:  1) What do we mean by resilience?  2)What are the challenges facing PEs and student SWs?  3) What can help develop &amp; enhance a team-model of resilience? </vt:lpstr>
      <vt:lpstr>What do we mean by resilience?</vt:lpstr>
      <vt:lpstr>Challenges facing PEs&amp; student SWs </vt:lpstr>
      <vt:lpstr>Responding to the challenge :  new paradigm for care ( and resilience?).</vt:lpstr>
      <vt:lpstr>Resilient Paradigm </vt:lpstr>
      <vt:lpstr>Exercise </vt:lpstr>
      <vt:lpstr>One Example: Action Research (Post C-19)</vt:lpstr>
      <vt:lpstr>General Themes </vt:lpstr>
      <vt:lpstr>References 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Thomas Considine</cp:lastModifiedBy>
  <cp:revision>104</cp:revision>
  <dcterms:created xsi:type="dcterms:W3CDTF">2017-11-03T09:46:15Z</dcterms:created>
  <dcterms:modified xsi:type="dcterms:W3CDTF">2025-06-06T11:02:07Z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0x01010089DD7BAEF39E6149A579E24F9E4751F2</vt:lpwstr>
  </property>
  <property fmtid="{D5CDD505-2E9C-101B-9397-08002B2CF9AE}" pid="3" name="MediaServiceImageTags">
    <vt:lpwstr/>
  </property>
</Properties>
</file>