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8288000" cy="10287000"/>
  <p:notesSz cx="6858000" cy="9144000"/>
  <p:embeddedFontLst>
    <p:embeddedFont>
      <p:font typeface="ABeeZee" panose="02000000000000000000" pitchFamily="2" charset="0"/>
      <p:regular r:id="rId26"/>
    </p:embeddedFont>
    <p:embeddedFont>
      <p:font typeface="ABeeZee Bold" panose="02000000000000000000" pitchFamily="2" charset="0"/>
      <p:regular r:id="rId27"/>
      <p:bold r:id="rId28"/>
    </p:embeddedFont>
    <p:embeddedFont>
      <p:font typeface="Breathing" panose="02000500000000000000" pitchFamily="2" charset="0"/>
      <p:regular r:id="rId29"/>
    </p:embeddedFont>
    <p:embeddedFont>
      <p:font typeface="Canva Sans Bold" panose="020B0803030501040103" pitchFamily="34" charset="0"/>
      <p:regular r:id="rId30"/>
      <p:bold r:id="rId31"/>
    </p:embeddedFont>
    <p:embeddedFont>
      <p:font typeface="League Spartan" pitchFamily="2" charset="77"/>
      <p:regular r:id="rId32"/>
      <p:bold r:id="rId33"/>
    </p:embeddedFont>
    <p:embeddedFont>
      <p:font typeface="TT Commons Pro Bold" panose="020B0103030102020204" pitchFamily="34" charset="77"/>
      <p:regular r:id="rId34"/>
      <p:bold r:id="rId35"/>
    </p:embeddedFont>
    <p:embeddedFont>
      <p:font typeface="TT Hoves" panose="02000003020000060003" pitchFamily="2" charset="0"/>
      <p:regular r:id="rId36"/>
    </p:embeddedFont>
    <p:embeddedFont>
      <p:font typeface="TT Hoves Bold" panose="02000003020000060003" pitchFamily="2" charset="0"/>
      <p:regular r:id="rId37"/>
      <p:bold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637" autoAdjust="0"/>
  </p:normalViewPr>
  <p:slideViewPr>
    <p:cSldViewPr>
      <p:cViewPr varScale="1">
        <p:scale>
          <a:sx n="72" d="100"/>
          <a:sy n="72" d="100"/>
        </p:scale>
        <p:origin x="760"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09.06.2025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Welcome and acknowledge theme of the conference.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2.05pm - Nadine </a:t>
            </a:r>
          </a:p>
          <a:p>
            <a:endParaRPr lang="en-US"/>
          </a:p>
          <a:p>
            <a:r>
              <a:rPr lang="en-US"/>
              <a:t>Need to follow a process to become SAVI – inspired by appreciative inquiry </a:t>
            </a:r>
          </a:p>
          <a:p>
            <a:r>
              <a:rPr lang="en-US"/>
              <a:t>Essentially taking the strengths based approach that was traditionally used to change culture in organisations, in socisl work exploring possibilities with families </a:t>
            </a:r>
          </a:p>
          <a:p>
            <a:r>
              <a:rPr lang="en-US"/>
              <a:t>In this case applying it to ourselves </a:t>
            </a:r>
          </a:p>
          <a:p>
            <a:r>
              <a:rPr lang="en-US"/>
              <a:t>Decide – what is -  something has to change by why</a:t>
            </a:r>
          </a:p>
          <a:p>
            <a:r>
              <a:rPr lang="en-US"/>
              <a:t>Discover – what is – discovery you</a:t>
            </a:r>
          </a:p>
          <a:p>
            <a:r>
              <a:rPr lang="en-US"/>
              <a:t>Dream – what might/could be – </a:t>
            </a:r>
          </a:p>
          <a:p>
            <a:r>
              <a:rPr lang="en-US"/>
              <a:t>Design - What should be</a:t>
            </a:r>
          </a:p>
          <a:p>
            <a:r>
              <a:rPr lang="en-US"/>
              <a:t>Do - What will be</a:t>
            </a:r>
          </a:p>
          <a:p>
            <a:endParaRPr lang="en-US"/>
          </a:p>
          <a:p>
            <a:r>
              <a:rPr lang="en-US"/>
              <a:t>We will go through these phases – you will get the sloides and the resource will give you more details about this process. </a:t>
            </a:r>
          </a:p>
          <a:p>
            <a:endParaRPr lang="en-US"/>
          </a:p>
          <a:p>
            <a:r>
              <a:rPr lang="en-US"/>
              <a:t>Writing a book that I am aiming to publish this year…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2.10pm - Nadine </a:t>
            </a:r>
          </a:p>
          <a:p>
            <a:endParaRPr lang="en-US"/>
          </a:p>
          <a:p>
            <a:r>
              <a:rPr lang="en-US"/>
              <a:t>1.	Define – What is the topic of inquiry? – It is important to define the overall focus of the inquiry (what the system wants more of). Definition is used to clarify the area of work to be considered. </a:t>
            </a:r>
          </a:p>
          <a:p>
            <a:endParaRPr lang="en-US"/>
          </a:p>
          <a:p>
            <a:endParaRPr lang="en-US"/>
          </a:p>
          <a:p>
            <a:r>
              <a:rPr lang="en-US"/>
              <a:t>Make a decision – </a:t>
            </a:r>
          </a:p>
          <a:p>
            <a:r>
              <a:rPr lang="en-US"/>
              <a:t>I was sick and tired of being sick and tired as well as feeling like I was failing on everything. </a:t>
            </a:r>
          </a:p>
          <a:p>
            <a:endParaRPr lang="en-US"/>
          </a:p>
          <a:p>
            <a:r>
              <a:rPr lang="en-US"/>
              <a:t>Research says that decisions are made as a result of these two things – </a:t>
            </a:r>
          </a:p>
          <a:p>
            <a:r>
              <a:rPr lang="en-US"/>
              <a:t>Avoiding pain </a:t>
            </a:r>
          </a:p>
          <a:p>
            <a:r>
              <a:rPr lang="en-US"/>
              <a:t>Going after passion. </a:t>
            </a:r>
          </a:p>
          <a:p>
            <a:endParaRPr lang="en-US"/>
          </a:p>
          <a:p>
            <a:r>
              <a:rPr lang="en-US"/>
              <a:t>More likely avoiding pain. </a:t>
            </a:r>
          </a:p>
          <a:p>
            <a:endParaRPr lang="en-US"/>
          </a:p>
          <a:p>
            <a:r>
              <a:rPr lang="en-US"/>
              <a:t>In social work we know some of the highlights of the challenges it can have for her personally. </a:t>
            </a:r>
          </a:p>
          <a:p>
            <a:r>
              <a:rPr lang="en-US"/>
              <a:t>-	Poor work life balance </a:t>
            </a:r>
          </a:p>
          <a:p>
            <a:r>
              <a:rPr lang="en-US"/>
              <a:t>-	Feeling undervalued</a:t>
            </a:r>
          </a:p>
          <a:p>
            <a:r>
              <a:rPr lang="en-US"/>
              <a:t>-	Underpaid</a:t>
            </a:r>
          </a:p>
          <a:p>
            <a:r>
              <a:rPr lang="en-US"/>
              <a:t>-	Stressed</a:t>
            </a:r>
          </a:p>
          <a:p>
            <a:r>
              <a:rPr lang="en-US"/>
              <a:t>-	Compromised relationships </a:t>
            </a:r>
          </a:p>
          <a:p>
            <a:r>
              <a:rPr lang="en-US"/>
              <a:t>-	Quietly quitting – great resignation </a:t>
            </a:r>
          </a:p>
          <a:p>
            <a:endParaRPr lang="en-US"/>
          </a:p>
          <a:p>
            <a:endParaRPr lang="en-US"/>
          </a:p>
          <a:p>
            <a:endParaRPr lang="en-US"/>
          </a:p>
          <a:p>
            <a:r>
              <a:rPr lang="en-US"/>
              <a:t>We also have passions </a:t>
            </a:r>
          </a:p>
          <a:p>
            <a:r>
              <a:rPr lang="en-US"/>
              <a:t>Social justice </a:t>
            </a:r>
          </a:p>
          <a:p>
            <a:r>
              <a:rPr lang="en-US"/>
              <a:t>Helping people </a:t>
            </a:r>
          </a:p>
          <a:p>
            <a:r>
              <a:rPr lang="en-US"/>
              <a:t>Having influence </a:t>
            </a:r>
          </a:p>
          <a:p>
            <a:r>
              <a:rPr lang="en-US"/>
              <a:t>Making a better world</a:t>
            </a:r>
          </a:p>
          <a:p>
            <a:r>
              <a:rPr lang="en-US"/>
              <a:t>Emplowerment. </a:t>
            </a:r>
          </a:p>
          <a:p>
            <a:r>
              <a:rPr lang="en-US"/>
              <a:t>Promotion – up the ladder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2.15pm - Nadine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2.20pm - Katrina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2.25pm - Katrina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2.30pm - Nadine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2.03 - Katrina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2.42pm - Katrina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Take some inspiration from the dream section we did. little while ago.. </a:t>
            </a:r>
          </a:p>
          <a:p>
            <a:endParaRPr lang="en-US"/>
          </a:p>
          <a:p>
            <a:r>
              <a:rPr lang="en-US"/>
              <a:t>If you need some support then join the tribe</a:t>
            </a:r>
          </a:p>
          <a:p>
            <a:endParaRPr lang="en-US"/>
          </a:p>
          <a:p>
            <a:r>
              <a:rPr lang="en-US"/>
              <a:t>host weekly live on instagram. </a:t>
            </a:r>
          </a:p>
          <a:p>
            <a:endParaRPr lang="en-US"/>
          </a:p>
          <a:p>
            <a:r>
              <a:rPr lang="en-US"/>
              <a:t>Join the tribe and get a monthly mosterclass and (and there backlog) </a:t>
            </a:r>
          </a:p>
          <a:p>
            <a:r>
              <a:rPr lang="en-US"/>
              <a:t>WhatsApp group </a:t>
            </a:r>
          </a:p>
          <a:p>
            <a:r>
              <a:rPr lang="en-US"/>
              <a:t>weekly accountability calls (am/pm/weekend)</a:t>
            </a:r>
          </a:p>
          <a:p>
            <a:endParaRPr lang="en-US"/>
          </a:p>
          <a:p>
            <a:r>
              <a:rPr lang="en-US"/>
              <a:t>£13 per month and as a special offer. Your first payment will be a preorder for the Social Work is not self Harm book which will retail at £13.99 and will be shipped to you on release date.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2.45pm - Katrina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3.00pm</a:t>
            </a:r>
          </a:p>
          <a:p>
            <a:r>
              <a:rPr lang="en-US"/>
              <a:t>play music. </a:t>
            </a:r>
          </a:p>
          <a:p>
            <a:endParaRPr lang="en-US"/>
          </a:p>
          <a:p>
            <a:r>
              <a:rPr lang="en-US"/>
              <a:t>set up seats for panel members and arrange mic's accordingly. </a:t>
            </a:r>
          </a:p>
          <a:p>
            <a:endParaRPr lang="en-US"/>
          </a:p>
          <a:p>
            <a:r>
              <a:rPr lang="en-US"/>
              <a:t>3.10pm</a:t>
            </a:r>
          </a:p>
          <a:p>
            <a:r>
              <a:rPr lang="en-US"/>
              <a:t>get the panel members to sit and give mic's etc.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4.15pm </a:t>
            </a:r>
          </a:p>
          <a:p>
            <a:endParaRPr lang="en-US"/>
          </a:p>
          <a:p>
            <a:r>
              <a:rPr lang="en-US"/>
              <a:t>add QRCode for this to complete this </a:t>
            </a:r>
          </a:p>
          <a:p>
            <a:endParaRPr lang="en-US"/>
          </a:p>
          <a:p>
            <a:r>
              <a:rPr lang="en-US"/>
              <a:t>at 4.25 we will announce a winner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4.00pm </a:t>
            </a:r>
          </a:p>
          <a:p>
            <a:r>
              <a:rPr lang="en-US"/>
              <a:t>take 2/3 questions have until 4.20pm to be in with a chance to win 2 tickets to our networking event on Sunday in Brixton </a:t>
            </a:r>
          </a:p>
          <a:p>
            <a:endParaRPr lang="en-US"/>
          </a:p>
          <a:p>
            <a:r>
              <a:rPr lang="en-US"/>
              <a:t>Mum/Andrea with roaming mic. </a:t>
            </a:r>
          </a:p>
          <a:p>
            <a:endParaRPr lang="en-US"/>
          </a:p>
          <a:p>
            <a:r>
              <a:rPr lang="en-US"/>
              <a:t>Add evaluation QRCode.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1.42 - Nadine </a:t>
            </a:r>
          </a:p>
          <a:p>
            <a:endParaRPr lang="en-US"/>
          </a:p>
          <a:p>
            <a:r>
              <a:rPr lang="en-US"/>
              <a:t>These are our "professional" photos </a:t>
            </a:r>
          </a:p>
          <a:p>
            <a:endParaRPr lang="en-US"/>
          </a:p>
          <a:p>
            <a:r>
              <a:rPr lang="en-US"/>
              <a:t>- this session is about our authentic self</a:t>
            </a:r>
          </a:p>
          <a:p>
            <a:endParaRPr lang="en-US"/>
          </a:p>
          <a:p>
            <a:r>
              <a:rPr lang="en-US"/>
              <a:t>wanted to do introductions our way. this is PAPE afterall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1.45am - Nadine </a:t>
            </a:r>
          </a:p>
          <a:p>
            <a:endParaRPr lang="en-US"/>
          </a:p>
          <a:p>
            <a:r>
              <a:rPr lang="en-US"/>
              <a:t>-This was 2024 My Whole self campaign from Mental Health First Aid England</a:t>
            </a:r>
          </a:p>
          <a:p>
            <a:r>
              <a:rPr lang="en-US"/>
              <a:t>- This was mine from last year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1.47 - Katrina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is not just theory, it is should and sustainability.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1.53 - Nadine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1.37pm - Nadine </a:t>
            </a:r>
          </a:p>
          <a:p>
            <a:endParaRPr lang="en-US"/>
          </a:p>
          <a:p>
            <a:r>
              <a:rPr lang="en-US"/>
              <a:t>What if.... you could follow a process that could help you have a longer healthier and happier career in social work. </a:t>
            </a:r>
          </a:p>
          <a:p>
            <a:endParaRPr lang="en-US"/>
          </a:p>
          <a:p>
            <a:endParaRPr lang="en-US"/>
          </a:p>
          <a:p>
            <a:r>
              <a:rPr lang="en-US"/>
              <a:t>You do not need to burn out whilst doing it and in fact could have implications for your life also? </a:t>
            </a:r>
          </a:p>
          <a:p>
            <a:endParaRPr lang="en-US"/>
          </a:p>
          <a:p>
            <a:endParaRPr lang="en-US"/>
          </a:p>
          <a:p>
            <a:r>
              <a:rPr lang="en-US"/>
              <a:t>today you will learn... about the SAVI approach that will help you... </a:t>
            </a:r>
          </a:p>
          <a:p>
            <a:endParaRPr lang="en-US"/>
          </a:p>
          <a:p>
            <a:r>
              <a:rPr lang="en-US"/>
              <a:t>Give example from practice. </a:t>
            </a:r>
          </a:p>
          <a:p>
            <a:r>
              <a:rPr lang="en-US"/>
              <a:t>OSS and OSPE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2.03 - Katrina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6/9/25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6/9/25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6/9/25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18" Type="http://schemas.openxmlformats.org/officeDocument/2006/relationships/image" Target="../media/image50.png"/><Relationship Id="rId26" Type="http://schemas.openxmlformats.org/officeDocument/2006/relationships/image" Target="../media/image58.png"/><Relationship Id="rId3" Type="http://schemas.openxmlformats.org/officeDocument/2006/relationships/image" Target="../media/image2.png"/><Relationship Id="rId21" Type="http://schemas.openxmlformats.org/officeDocument/2006/relationships/image" Target="../media/image53.svg"/><Relationship Id="rId7" Type="http://schemas.openxmlformats.org/officeDocument/2006/relationships/image" Target="../media/image39.svg"/><Relationship Id="rId12" Type="http://schemas.openxmlformats.org/officeDocument/2006/relationships/image" Target="../media/image44.png"/><Relationship Id="rId17" Type="http://schemas.openxmlformats.org/officeDocument/2006/relationships/image" Target="../media/image49.svg"/><Relationship Id="rId25" Type="http://schemas.openxmlformats.org/officeDocument/2006/relationships/image" Target="../media/image57.svg"/><Relationship Id="rId2" Type="http://schemas.openxmlformats.org/officeDocument/2006/relationships/notesSlide" Target="../notesSlides/notesSlide10.xml"/><Relationship Id="rId16" Type="http://schemas.openxmlformats.org/officeDocument/2006/relationships/image" Target="../media/image48.png"/><Relationship Id="rId20" Type="http://schemas.openxmlformats.org/officeDocument/2006/relationships/image" Target="../media/image52.png"/><Relationship Id="rId29" Type="http://schemas.openxmlformats.org/officeDocument/2006/relationships/image" Target="../media/image61.sv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svg"/><Relationship Id="rId24" Type="http://schemas.openxmlformats.org/officeDocument/2006/relationships/image" Target="../media/image56.png"/><Relationship Id="rId5" Type="http://schemas.openxmlformats.org/officeDocument/2006/relationships/image" Target="../media/image37.svg"/><Relationship Id="rId15" Type="http://schemas.openxmlformats.org/officeDocument/2006/relationships/image" Target="../media/image47.svg"/><Relationship Id="rId23" Type="http://schemas.openxmlformats.org/officeDocument/2006/relationships/image" Target="../media/image55.svg"/><Relationship Id="rId28" Type="http://schemas.openxmlformats.org/officeDocument/2006/relationships/image" Target="../media/image60.png"/><Relationship Id="rId10" Type="http://schemas.openxmlformats.org/officeDocument/2006/relationships/image" Target="../media/image42.png"/><Relationship Id="rId19" Type="http://schemas.openxmlformats.org/officeDocument/2006/relationships/image" Target="../media/image51.svg"/><Relationship Id="rId31" Type="http://schemas.openxmlformats.org/officeDocument/2006/relationships/image" Target="../media/image10.svg"/><Relationship Id="rId4" Type="http://schemas.openxmlformats.org/officeDocument/2006/relationships/image" Target="../media/image36.png"/><Relationship Id="rId9" Type="http://schemas.openxmlformats.org/officeDocument/2006/relationships/image" Target="../media/image41.svg"/><Relationship Id="rId14" Type="http://schemas.openxmlformats.org/officeDocument/2006/relationships/image" Target="../media/image46.png"/><Relationship Id="rId22" Type="http://schemas.openxmlformats.org/officeDocument/2006/relationships/image" Target="../media/image54.png"/><Relationship Id="rId27" Type="http://schemas.openxmlformats.org/officeDocument/2006/relationships/image" Target="../media/image59.svg"/><Relationship Id="rId30"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65.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svg"/><Relationship Id="rId4" Type="http://schemas.openxmlformats.org/officeDocument/2006/relationships/image" Target="../media/image62.png"/><Relationship Id="rId9" Type="http://schemas.openxmlformats.org/officeDocument/2006/relationships/image" Target="../media/image10.sv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10.svg"/><Relationship Id="rId3" Type="http://schemas.openxmlformats.org/officeDocument/2006/relationships/image" Target="../media/image2.png"/><Relationship Id="rId7" Type="http://schemas.openxmlformats.org/officeDocument/2006/relationships/image" Target="../media/image69.png"/><Relationship Id="rId12"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75.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74.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2.png"/><Relationship Id="rId7" Type="http://schemas.openxmlformats.org/officeDocument/2006/relationships/image" Target="../media/image77.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10.svg"/><Relationship Id="rId10" Type="http://schemas.openxmlformats.org/officeDocument/2006/relationships/image" Target="../media/image80.png"/><Relationship Id="rId4" Type="http://schemas.openxmlformats.org/officeDocument/2006/relationships/image" Target="../media/image9.png"/><Relationship Id="rId9" Type="http://schemas.openxmlformats.org/officeDocument/2006/relationships/image" Target="../media/image79.sv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0.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2.sv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10.sv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1.gif"/><Relationship Id="rId5" Type="http://schemas.openxmlformats.org/officeDocument/2006/relationships/image" Target="../media/image10.sv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0.svg"/><Relationship Id="rId18" Type="http://schemas.openxmlformats.org/officeDocument/2006/relationships/image" Target="../media/image34.png"/><Relationship Id="rId3" Type="http://schemas.openxmlformats.org/officeDocument/2006/relationships/image" Target="../media/image2.png"/><Relationship Id="rId7" Type="http://schemas.openxmlformats.org/officeDocument/2006/relationships/image" Target="../media/image25.png"/><Relationship Id="rId12" Type="http://schemas.openxmlformats.org/officeDocument/2006/relationships/image" Target="../media/image9.png"/><Relationship Id="rId17" Type="http://schemas.openxmlformats.org/officeDocument/2006/relationships/image" Target="../media/image33.png"/><Relationship Id="rId2" Type="http://schemas.openxmlformats.org/officeDocument/2006/relationships/notesSlide" Target="../notesSlides/notesSlide8.xml"/><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1.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714500"/>
            <a:ext cx="18549625" cy="13912219"/>
          </a:xfrm>
          <a:custGeom>
            <a:avLst/>
            <a:gdLst/>
            <a:ahLst/>
            <a:cxnLst/>
            <a:rect l="l" t="t" r="r" b="b"/>
            <a:pathLst>
              <a:path w="18549625" h="13912219">
                <a:moveTo>
                  <a:pt x="0" y="0"/>
                </a:moveTo>
                <a:lnTo>
                  <a:pt x="18549625" y="0"/>
                </a:lnTo>
                <a:lnTo>
                  <a:pt x="18549625" y="13912219"/>
                </a:lnTo>
                <a:lnTo>
                  <a:pt x="0" y="13912219"/>
                </a:lnTo>
                <a:lnTo>
                  <a:pt x="0" y="0"/>
                </a:lnTo>
                <a:close/>
              </a:path>
            </a:pathLst>
          </a:custGeom>
          <a:blipFill>
            <a:blip r:embed="rId3">
              <a:alphaModFix amt="19999"/>
            </a:blip>
            <a:stretch>
              <a:fillRect/>
            </a:stretch>
          </a:blipFill>
        </p:spPr>
        <p:txBody>
          <a:bodyPr/>
          <a:lstStyle/>
          <a:p>
            <a:endParaRPr lang="en-US"/>
          </a:p>
        </p:txBody>
      </p:sp>
      <p:grpSp>
        <p:nvGrpSpPr>
          <p:cNvPr id="3" name="Group 3"/>
          <p:cNvGrpSpPr/>
          <p:nvPr/>
        </p:nvGrpSpPr>
        <p:grpSpPr>
          <a:xfrm>
            <a:off x="7594159" y="6708396"/>
            <a:ext cx="3928329" cy="527115"/>
            <a:chOff x="0" y="0"/>
            <a:chExt cx="812800" cy="109064"/>
          </a:xfrm>
        </p:grpSpPr>
        <p:sp>
          <p:nvSpPr>
            <p:cNvPr id="4" name="Freeform 4"/>
            <p:cNvSpPr/>
            <p:nvPr/>
          </p:nvSpPr>
          <p:spPr>
            <a:xfrm>
              <a:off x="0" y="0"/>
              <a:ext cx="812800" cy="109064"/>
            </a:xfrm>
            <a:custGeom>
              <a:avLst/>
              <a:gdLst/>
              <a:ahLst/>
              <a:cxnLst/>
              <a:rect l="l" t="t" r="r" b="b"/>
              <a:pathLst>
                <a:path w="812800" h="109064">
                  <a:moveTo>
                    <a:pt x="0" y="0"/>
                  </a:moveTo>
                  <a:lnTo>
                    <a:pt x="812800" y="0"/>
                  </a:lnTo>
                  <a:lnTo>
                    <a:pt x="812800" y="109064"/>
                  </a:lnTo>
                  <a:lnTo>
                    <a:pt x="0" y="109064"/>
                  </a:lnTo>
                  <a:close/>
                </a:path>
              </a:pathLst>
            </a:custGeom>
            <a:solidFill>
              <a:srgbClr val="000000">
                <a:alpha val="0"/>
              </a:srgbClr>
            </a:solidFill>
          </p:spPr>
          <p:txBody>
            <a:bodyPr/>
            <a:lstStyle/>
            <a:p>
              <a:endParaRPr lang="en-US"/>
            </a:p>
          </p:txBody>
        </p:sp>
        <p:sp>
          <p:nvSpPr>
            <p:cNvPr id="5" name="TextBox 5"/>
            <p:cNvSpPr txBox="1"/>
            <p:nvPr/>
          </p:nvSpPr>
          <p:spPr>
            <a:xfrm>
              <a:off x="0" y="28575"/>
              <a:ext cx="812800" cy="80489"/>
            </a:xfrm>
            <a:prstGeom prst="rect">
              <a:avLst/>
            </a:prstGeom>
          </p:spPr>
          <p:txBody>
            <a:bodyPr lIns="56920" tIns="56920" rIns="56920" bIns="56920" rtlCol="0" anchor="ctr"/>
            <a:lstStyle/>
            <a:p>
              <a:pPr algn="ctr">
                <a:lnSpc>
                  <a:spcPts val="2117"/>
                </a:lnSpc>
              </a:pPr>
              <a:endParaRPr/>
            </a:p>
          </p:txBody>
        </p:sp>
      </p:grpSp>
      <p:sp>
        <p:nvSpPr>
          <p:cNvPr id="6" name="Freeform 6"/>
          <p:cNvSpPr/>
          <p:nvPr/>
        </p:nvSpPr>
        <p:spPr>
          <a:xfrm>
            <a:off x="15634082" y="330969"/>
            <a:ext cx="2400723" cy="1395462"/>
          </a:xfrm>
          <a:custGeom>
            <a:avLst/>
            <a:gdLst/>
            <a:ahLst/>
            <a:cxnLst/>
            <a:rect l="l" t="t" r="r" b="b"/>
            <a:pathLst>
              <a:path w="2400723" h="1395462">
                <a:moveTo>
                  <a:pt x="0" y="0"/>
                </a:moveTo>
                <a:lnTo>
                  <a:pt x="2400723" y="0"/>
                </a:lnTo>
                <a:lnTo>
                  <a:pt x="2400723" y="1395462"/>
                </a:lnTo>
                <a:lnTo>
                  <a:pt x="0" y="1395462"/>
                </a:lnTo>
                <a:lnTo>
                  <a:pt x="0" y="0"/>
                </a:lnTo>
                <a:close/>
              </a:path>
            </a:pathLst>
          </a:custGeom>
          <a:blipFill>
            <a:blip r:embed="rId4"/>
            <a:stretch>
              <a:fillRect/>
            </a:stretch>
          </a:blipFill>
        </p:spPr>
        <p:txBody>
          <a:bodyPr/>
          <a:lstStyle/>
          <a:p>
            <a:endParaRPr lang="en-US"/>
          </a:p>
        </p:txBody>
      </p:sp>
      <p:sp>
        <p:nvSpPr>
          <p:cNvPr id="7" name="Freeform 7"/>
          <p:cNvSpPr/>
          <p:nvPr/>
        </p:nvSpPr>
        <p:spPr>
          <a:xfrm>
            <a:off x="10771528" y="5485263"/>
            <a:ext cx="657205" cy="657205"/>
          </a:xfrm>
          <a:custGeom>
            <a:avLst/>
            <a:gdLst/>
            <a:ahLst/>
            <a:cxnLst/>
            <a:rect l="l" t="t" r="r" b="b"/>
            <a:pathLst>
              <a:path w="657205" h="657205">
                <a:moveTo>
                  <a:pt x="0" y="0"/>
                </a:moveTo>
                <a:lnTo>
                  <a:pt x="657204" y="0"/>
                </a:lnTo>
                <a:lnTo>
                  <a:pt x="657204" y="657204"/>
                </a:lnTo>
                <a:lnTo>
                  <a:pt x="0" y="6572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TextBox 8"/>
          <p:cNvSpPr txBox="1"/>
          <p:nvPr/>
        </p:nvSpPr>
        <p:spPr>
          <a:xfrm>
            <a:off x="-431800" y="764896"/>
            <a:ext cx="12964171" cy="6207058"/>
          </a:xfrm>
          <a:prstGeom prst="rect">
            <a:avLst/>
          </a:prstGeom>
        </p:spPr>
        <p:txBody>
          <a:bodyPr lIns="0" tIns="0" rIns="0" bIns="0" rtlCol="0" anchor="t">
            <a:spAutoFit/>
          </a:bodyPr>
          <a:lstStyle/>
          <a:p>
            <a:pPr algn="ctr">
              <a:lnSpc>
                <a:spcPts val="12120"/>
              </a:lnSpc>
            </a:pPr>
            <a:r>
              <a:rPr lang="en-US" sz="12120" b="1" spc="-484">
                <a:solidFill>
                  <a:srgbClr val="000000"/>
                </a:solidFill>
                <a:latin typeface="TT Hoves Bold"/>
                <a:ea typeface="TT Hoves Bold"/>
                <a:cs typeface="TT Hoves Bold"/>
                <a:sym typeface="TT Hoves Bold"/>
              </a:rPr>
              <a:t>from personal</a:t>
            </a:r>
          </a:p>
          <a:p>
            <a:pPr algn="ctr">
              <a:lnSpc>
                <a:spcPts val="12120"/>
              </a:lnSpc>
            </a:pPr>
            <a:r>
              <a:rPr lang="en-US" sz="12120" b="1" spc="-484">
                <a:solidFill>
                  <a:srgbClr val="000000"/>
                </a:solidFill>
                <a:latin typeface="TT Hoves Bold"/>
                <a:ea typeface="TT Hoves Bold"/>
                <a:cs typeface="TT Hoves Bold"/>
                <a:sym typeface="TT Hoves Bold"/>
              </a:rPr>
              <a:t>AWARENESS</a:t>
            </a:r>
          </a:p>
          <a:p>
            <a:pPr algn="ctr">
              <a:lnSpc>
                <a:spcPts val="12120"/>
              </a:lnSpc>
            </a:pPr>
            <a:r>
              <a:rPr lang="en-US" sz="12120" b="1" spc="-484">
                <a:solidFill>
                  <a:srgbClr val="000000"/>
                </a:solidFill>
                <a:latin typeface="TT Hoves Bold"/>
                <a:ea typeface="TT Hoves Bold"/>
                <a:cs typeface="TT Hoves Bold"/>
                <a:sym typeface="TT Hoves Bold"/>
              </a:rPr>
              <a:t>to professional</a:t>
            </a:r>
          </a:p>
          <a:p>
            <a:pPr marL="0" lvl="0" indent="0" algn="ctr">
              <a:lnSpc>
                <a:spcPts val="12120"/>
              </a:lnSpc>
              <a:spcBef>
                <a:spcPct val="0"/>
              </a:spcBef>
            </a:pPr>
            <a:r>
              <a:rPr lang="en-US" sz="12120" b="1" spc="-484">
                <a:solidFill>
                  <a:srgbClr val="000000"/>
                </a:solidFill>
                <a:latin typeface="TT Hoves Bold"/>
                <a:ea typeface="TT Hoves Bold"/>
                <a:cs typeface="TT Hoves Bold"/>
                <a:sym typeface="TT Hoves Bold"/>
              </a:rPr>
              <a:t>EXCELLENCE</a:t>
            </a:r>
          </a:p>
        </p:txBody>
      </p:sp>
      <p:sp>
        <p:nvSpPr>
          <p:cNvPr id="9" name="Freeform 9"/>
          <p:cNvSpPr/>
          <p:nvPr/>
        </p:nvSpPr>
        <p:spPr>
          <a:xfrm>
            <a:off x="12193394" y="6080641"/>
            <a:ext cx="5065906" cy="1657933"/>
          </a:xfrm>
          <a:custGeom>
            <a:avLst/>
            <a:gdLst/>
            <a:ahLst/>
            <a:cxnLst/>
            <a:rect l="l" t="t" r="r" b="b"/>
            <a:pathLst>
              <a:path w="5065906" h="1657933">
                <a:moveTo>
                  <a:pt x="0" y="0"/>
                </a:moveTo>
                <a:lnTo>
                  <a:pt x="5065906" y="0"/>
                </a:lnTo>
                <a:lnTo>
                  <a:pt x="5065906" y="1657933"/>
                </a:lnTo>
                <a:lnTo>
                  <a:pt x="0" y="1657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10694222" y="7824299"/>
            <a:ext cx="8064251" cy="555623"/>
          </a:xfrm>
          <a:prstGeom prst="rect">
            <a:avLst/>
          </a:prstGeom>
        </p:spPr>
        <p:txBody>
          <a:bodyPr lIns="0" tIns="0" rIns="0" bIns="0" rtlCol="0" anchor="t">
            <a:spAutoFit/>
          </a:bodyPr>
          <a:lstStyle/>
          <a:p>
            <a:pPr marL="0" lvl="0" indent="0" algn="ctr">
              <a:lnSpc>
                <a:spcPts val="4249"/>
              </a:lnSpc>
              <a:spcBef>
                <a:spcPct val="0"/>
              </a:spcBef>
            </a:pPr>
            <a:r>
              <a:rPr lang="en-US" sz="4249" b="1" spc="-169">
                <a:solidFill>
                  <a:srgbClr val="000000"/>
                </a:solidFill>
                <a:latin typeface="TT Hoves Bold"/>
                <a:ea typeface="TT Hoves Bold"/>
                <a:cs typeface="TT Hoves Bold"/>
                <a:sym typeface="TT Hoves Bold"/>
              </a:rPr>
              <a:t>Annual Conference</a:t>
            </a:r>
          </a:p>
        </p:txBody>
      </p:sp>
      <p:sp>
        <p:nvSpPr>
          <p:cNvPr id="11" name="TextBox 11"/>
          <p:cNvSpPr txBox="1"/>
          <p:nvPr/>
        </p:nvSpPr>
        <p:spPr>
          <a:xfrm>
            <a:off x="3504151" y="6895754"/>
            <a:ext cx="5092268" cy="645351"/>
          </a:xfrm>
          <a:prstGeom prst="rect">
            <a:avLst/>
          </a:prstGeom>
        </p:spPr>
        <p:txBody>
          <a:bodyPr lIns="0" tIns="0" rIns="0" bIns="0" rtlCol="0" anchor="t">
            <a:spAutoFit/>
          </a:bodyPr>
          <a:lstStyle/>
          <a:p>
            <a:pPr algn="ctr">
              <a:lnSpc>
                <a:spcPts val="5243"/>
              </a:lnSpc>
            </a:pPr>
            <a:r>
              <a:rPr lang="en-US" sz="3745">
                <a:solidFill>
                  <a:srgbClr val="000000"/>
                </a:solidFill>
                <a:latin typeface="Breathing"/>
                <a:ea typeface="Breathing"/>
                <a:cs typeface="Breathing"/>
                <a:sym typeface="Breathing"/>
              </a:rPr>
              <a:t>in Practice Education</a:t>
            </a:r>
          </a:p>
        </p:txBody>
      </p:sp>
      <p:sp>
        <p:nvSpPr>
          <p:cNvPr id="12" name="TextBox 12"/>
          <p:cNvSpPr txBox="1"/>
          <p:nvPr/>
        </p:nvSpPr>
        <p:spPr>
          <a:xfrm>
            <a:off x="13011665" y="1869492"/>
            <a:ext cx="4097695" cy="504276"/>
          </a:xfrm>
          <a:prstGeom prst="rect">
            <a:avLst/>
          </a:prstGeom>
        </p:spPr>
        <p:txBody>
          <a:bodyPr lIns="0" tIns="0" rIns="0" bIns="0" rtlCol="0" anchor="t">
            <a:spAutoFit/>
          </a:bodyPr>
          <a:lstStyle/>
          <a:p>
            <a:pPr algn="ctr">
              <a:lnSpc>
                <a:spcPts val="4119"/>
              </a:lnSpc>
            </a:pPr>
            <a:r>
              <a:rPr lang="en-US" sz="2942">
                <a:solidFill>
                  <a:srgbClr val="000000"/>
                </a:solidFill>
                <a:latin typeface="Breathing"/>
                <a:ea typeface="Breathing"/>
                <a:cs typeface="Breathing"/>
                <a:sym typeface="Breathing"/>
              </a:rPr>
              <a:t>Tuesday 10th June 2025</a:t>
            </a:r>
          </a:p>
        </p:txBody>
      </p:sp>
      <p:sp>
        <p:nvSpPr>
          <p:cNvPr id="13" name="TextBox 13"/>
          <p:cNvSpPr txBox="1"/>
          <p:nvPr/>
        </p:nvSpPr>
        <p:spPr>
          <a:xfrm>
            <a:off x="11756172" y="8549511"/>
            <a:ext cx="5940351" cy="673018"/>
          </a:xfrm>
          <a:prstGeom prst="rect">
            <a:avLst/>
          </a:prstGeom>
        </p:spPr>
        <p:txBody>
          <a:bodyPr lIns="0" tIns="0" rIns="0" bIns="0" rtlCol="0" anchor="t">
            <a:spAutoFit/>
          </a:bodyPr>
          <a:lstStyle/>
          <a:p>
            <a:pPr algn="ctr">
              <a:lnSpc>
                <a:spcPts val="2728"/>
              </a:lnSpc>
            </a:pPr>
            <a:r>
              <a:rPr lang="en-US" sz="1948" b="1">
                <a:solidFill>
                  <a:srgbClr val="000000"/>
                </a:solidFill>
                <a:latin typeface="TT Hoves Bold"/>
                <a:ea typeface="TT Hoves Bold"/>
                <a:cs typeface="TT Hoves Bold"/>
                <a:sym typeface="TT Hoves Bold"/>
              </a:rPr>
              <a:t>Promoting Wellbeing: </a:t>
            </a:r>
          </a:p>
          <a:p>
            <a:pPr algn="ctr">
              <a:lnSpc>
                <a:spcPts val="2728"/>
              </a:lnSpc>
            </a:pPr>
            <a:r>
              <a:rPr lang="en-US" sz="1948" b="1">
                <a:solidFill>
                  <a:srgbClr val="000000"/>
                </a:solidFill>
                <a:latin typeface="TT Hoves Bold"/>
                <a:ea typeface="TT Hoves Bold"/>
                <a:cs typeface="TT Hoves Bold"/>
                <a:sym typeface="TT Hoves Bold"/>
              </a:rPr>
              <a:t>Supporting Students and Practice Educators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419209" y="7085726"/>
            <a:ext cx="3852070" cy="516883"/>
            <a:chOff x="0" y="0"/>
            <a:chExt cx="812800" cy="109064"/>
          </a:xfrm>
        </p:grpSpPr>
        <p:sp>
          <p:nvSpPr>
            <p:cNvPr id="3" name="Freeform 3"/>
            <p:cNvSpPr/>
            <p:nvPr/>
          </p:nvSpPr>
          <p:spPr>
            <a:xfrm>
              <a:off x="0" y="0"/>
              <a:ext cx="812800" cy="109064"/>
            </a:xfrm>
            <a:custGeom>
              <a:avLst/>
              <a:gdLst/>
              <a:ahLst/>
              <a:cxnLst/>
              <a:rect l="l" t="t" r="r" b="b"/>
              <a:pathLst>
                <a:path w="812800" h="109064">
                  <a:moveTo>
                    <a:pt x="0" y="0"/>
                  </a:moveTo>
                  <a:lnTo>
                    <a:pt x="812800" y="0"/>
                  </a:lnTo>
                  <a:lnTo>
                    <a:pt x="812800" y="109064"/>
                  </a:lnTo>
                  <a:lnTo>
                    <a:pt x="0" y="109064"/>
                  </a:lnTo>
                  <a:close/>
                </a:path>
              </a:pathLst>
            </a:custGeom>
            <a:solidFill>
              <a:srgbClr val="000000">
                <a:alpha val="0"/>
              </a:srgbClr>
            </a:solidFill>
          </p:spPr>
          <p:txBody>
            <a:bodyPr/>
            <a:lstStyle/>
            <a:p>
              <a:endParaRPr lang="en-US"/>
            </a:p>
          </p:txBody>
        </p:sp>
        <p:sp>
          <p:nvSpPr>
            <p:cNvPr id="4" name="TextBox 4"/>
            <p:cNvSpPr txBox="1"/>
            <p:nvPr/>
          </p:nvSpPr>
          <p:spPr>
            <a:xfrm>
              <a:off x="0" y="28575"/>
              <a:ext cx="812800" cy="80489"/>
            </a:xfrm>
            <a:prstGeom prst="rect">
              <a:avLst/>
            </a:prstGeom>
          </p:spPr>
          <p:txBody>
            <a:bodyPr lIns="56920" tIns="56920" rIns="56920" bIns="56920" rtlCol="0" anchor="ctr"/>
            <a:lstStyle/>
            <a:p>
              <a:pPr algn="ctr">
                <a:lnSpc>
                  <a:spcPts val="2117"/>
                </a:lnSpc>
              </a:pPr>
              <a:endParaRPr/>
            </a:p>
          </p:txBody>
        </p:sp>
      </p:grpSp>
      <p:sp>
        <p:nvSpPr>
          <p:cNvPr id="5" name="Freeform 5"/>
          <p:cNvSpPr/>
          <p:nvPr/>
        </p:nvSpPr>
        <p:spPr>
          <a:xfrm>
            <a:off x="774142" y="8289588"/>
            <a:ext cx="2400723" cy="1395462"/>
          </a:xfrm>
          <a:custGeom>
            <a:avLst/>
            <a:gdLst/>
            <a:ahLst/>
            <a:cxnLst/>
            <a:rect l="l" t="t" r="r" b="b"/>
            <a:pathLst>
              <a:path w="2400723" h="1395462">
                <a:moveTo>
                  <a:pt x="0" y="0"/>
                </a:moveTo>
                <a:lnTo>
                  <a:pt x="2400723" y="0"/>
                </a:lnTo>
                <a:lnTo>
                  <a:pt x="2400723" y="1395461"/>
                </a:lnTo>
                <a:lnTo>
                  <a:pt x="0" y="1395461"/>
                </a:lnTo>
                <a:lnTo>
                  <a:pt x="0" y="0"/>
                </a:lnTo>
                <a:close/>
              </a:path>
            </a:pathLst>
          </a:custGeom>
          <a:blipFill>
            <a:blip r:embed="rId3"/>
            <a:stretch>
              <a:fillRect/>
            </a:stretch>
          </a:blipFill>
        </p:spPr>
        <p:txBody>
          <a:bodyPr/>
          <a:lstStyle/>
          <a:p>
            <a:endParaRPr lang="en-US"/>
          </a:p>
        </p:txBody>
      </p:sp>
      <p:grpSp>
        <p:nvGrpSpPr>
          <p:cNvPr id="6" name="Group 6"/>
          <p:cNvGrpSpPr/>
          <p:nvPr/>
        </p:nvGrpSpPr>
        <p:grpSpPr>
          <a:xfrm>
            <a:off x="1028700" y="3649325"/>
            <a:ext cx="16485158" cy="1278304"/>
            <a:chOff x="0" y="0"/>
            <a:chExt cx="21980211" cy="1704405"/>
          </a:xfrm>
        </p:grpSpPr>
        <p:grpSp>
          <p:nvGrpSpPr>
            <p:cNvPr id="7" name="Group 7"/>
            <p:cNvGrpSpPr/>
            <p:nvPr/>
          </p:nvGrpSpPr>
          <p:grpSpPr>
            <a:xfrm>
              <a:off x="0" y="0"/>
              <a:ext cx="5132332" cy="1365502"/>
              <a:chOff x="0" y="0"/>
              <a:chExt cx="1036723" cy="275829"/>
            </a:xfrm>
          </p:grpSpPr>
          <p:sp>
            <p:nvSpPr>
              <p:cNvPr id="8" name="Freeform 8"/>
              <p:cNvSpPr/>
              <p:nvPr/>
            </p:nvSpPr>
            <p:spPr>
              <a:xfrm>
                <a:off x="0" y="0"/>
                <a:ext cx="1036723" cy="275829"/>
              </a:xfrm>
              <a:custGeom>
                <a:avLst/>
                <a:gdLst/>
                <a:ahLst/>
                <a:cxnLst/>
                <a:rect l="l" t="t" r="r" b="b"/>
                <a:pathLst>
                  <a:path w="1036723" h="275829">
                    <a:moveTo>
                      <a:pt x="99394" y="0"/>
                    </a:moveTo>
                    <a:lnTo>
                      <a:pt x="937329" y="0"/>
                    </a:lnTo>
                    <a:cubicBezTo>
                      <a:pt x="963690" y="0"/>
                      <a:pt x="988971" y="10472"/>
                      <a:pt x="1007611" y="29112"/>
                    </a:cubicBezTo>
                    <a:cubicBezTo>
                      <a:pt x="1026251" y="47752"/>
                      <a:pt x="1036723" y="73033"/>
                      <a:pt x="1036723" y="99394"/>
                    </a:cubicBezTo>
                    <a:lnTo>
                      <a:pt x="1036723" y="176436"/>
                    </a:lnTo>
                    <a:cubicBezTo>
                      <a:pt x="1036723" y="202796"/>
                      <a:pt x="1026251" y="228078"/>
                      <a:pt x="1007611" y="246718"/>
                    </a:cubicBezTo>
                    <a:cubicBezTo>
                      <a:pt x="988971" y="265357"/>
                      <a:pt x="963690" y="275829"/>
                      <a:pt x="937329" y="275829"/>
                    </a:cubicBezTo>
                    <a:lnTo>
                      <a:pt x="99394" y="275829"/>
                    </a:lnTo>
                    <a:cubicBezTo>
                      <a:pt x="73033" y="275829"/>
                      <a:pt x="47752" y="265357"/>
                      <a:pt x="29112" y="246718"/>
                    </a:cubicBezTo>
                    <a:cubicBezTo>
                      <a:pt x="10472" y="228078"/>
                      <a:pt x="0" y="202796"/>
                      <a:pt x="0" y="176436"/>
                    </a:cubicBezTo>
                    <a:lnTo>
                      <a:pt x="0" y="99394"/>
                    </a:lnTo>
                    <a:cubicBezTo>
                      <a:pt x="0" y="73033"/>
                      <a:pt x="10472" y="47752"/>
                      <a:pt x="29112" y="29112"/>
                    </a:cubicBezTo>
                    <a:cubicBezTo>
                      <a:pt x="47752" y="10472"/>
                      <a:pt x="73033" y="0"/>
                      <a:pt x="99394" y="0"/>
                    </a:cubicBezTo>
                    <a:close/>
                  </a:path>
                </a:pathLst>
              </a:custGeom>
              <a:solidFill>
                <a:srgbClr val="F20606"/>
              </a:solidFill>
            </p:spPr>
            <p:txBody>
              <a:bodyPr/>
              <a:lstStyle/>
              <a:p>
                <a:endParaRPr lang="en-US"/>
              </a:p>
            </p:txBody>
          </p:sp>
          <p:sp>
            <p:nvSpPr>
              <p:cNvPr id="9" name="TextBox 9"/>
              <p:cNvSpPr txBox="1"/>
              <p:nvPr/>
            </p:nvSpPr>
            <p:spPr>
              <a:xfrm>
                <a:off x="0" y="38100"/>
                <a:ext cx="1036723" cy="237729"/>
              </a:xfrm>
              <a:prstGeom prst="rect">
                <a:avLst/>
              </a:prstGeom>
            </p:spPr>
            <p:txBody>
              <a:bodyPr lIns="66439" tIns="66439" rIns="66439" bIns="66439" rtlCol="0" anchor="ctr"/>
              <a:lstStyle/>
              <a:p>
                <a:pPr algn="ctr">
                  <a:lnSpc>
                    <a:spcPts val="2471"/>
                  </a:lnSpc>
                </a:pPr>
                <a:r>
                  <a:rPr lang="en-US" sz="2354">
                    <a:solidFill>
                      <a:srgbClr val="000000"/>
                    </a:solidFill>
                    <a:latin typeface="TT Hoves"/>
                    <a:ea typeface="TT Hoves"/>
                    <a:cs typeface="TT Hoves"/>
                    <a:sym typeface="TT Hoves"/>
                  </a:rPr>
                  <a:t>ELF-AWARE</a:t>
                </a:r>
              </a:p>
            </p:txBody>
          </p:sp>
        </p:grpSp>
        <p:grpSp>
          <p:nvGrpSpPr>
            <p:cNvPr id="10" name="Group 10"/>
            <p:cNvGrpSpPr/>
            <p:nvPr/>
          </p:nvGrpSpPr>
          <p:grpSpPr>
            <a:xfrm>
              <a:off x="11296402" y="0"/>
              <a:ext cx="5132332" cy="1365502"/>
              <a:chOff x="0" y="0"/>
              <a:chExt cx="1036723" cy="275829"/>
            </a:xfrm>
          </p:grpSpPr>
          <p:sp>
            <p:nvSpPr>
              <p:cNvPr id="11" name="Freeform 11"/>
              <p:cNvSpPr/>
              <p:nvPr/>
            </p:nvSpPr>
            <p:spPr>
              <a:xfrm>
                <a:off x="0" y="0"/>
                <a:ext cx="1036723" cy="275829"/>
              </a:xfrm>
              <a:custGeom>
                <a:avLst/>
                <a:gdLst/>
                <a:ahLst/>
                <a:cxnLst/>
                <a:rect l="l" t="t" r="r" b="b"/>
                <a:pathLst>
                  <a:path w="1036723" h="275829">
                    <a:moveTo>
                      <a:pt x="99394" y="0"/>
                    </a:moveTo>
                    <a:lnTo>
                      <a:pt x="937329" y="0"/>
                    </a:lnTo>
                    <a:cubicBezTo>
                      <a:pt x="963690" y="0"/>
                      <a:pt x="988971" y="10472"/>
                      <a:pt x="1007611" y="29112"/>
                    </a:cubicBezTo>
                    <a:cubicBezTo>
                      <a:pt x="1026251" y="47752"/>
                      <a:pt x="1036723" y="73033"/>
                      <a:pt x="1036723" y="99394"/>
                    </a:cubicBezTo>
                    <a:lnTo>
                      <a:pt x="1036723" y="176436"/>
                    </a:lnTo>
                    <a:cubicBezTo>
                      <a:pt x="1036723" y="202796"/>
                      <a:pt x="1026251" y="228078"/>
                      <a:pt x="1007611" y="246718"/>
                    </a:cubicBezTo>
                    <a:cubicBezTo>
                      <a:pt x="988971" y="265357"/>
                      <a:pt x="963690" y="275829"/>
                      <a:pt x="937329" y="275829"/>
                    </a:cubicBezTo>
                    <a:lnTo>
                      <a:pt x="99394" y="275829"/>
                    </a:lnTo>
                    <a:cubicBezTo>
                      <a:pt x="73033" y="275829"/>
                      <a:pt x="47752" y="265357"/>
                      <a:pt x="29112" y="246718"/>
                    </a:cubicBezTo>
                    <a:cubicBezTo>
                      <a:pt x="10472" y="228078"/>
                      <a:pt x="0" y="202796"/>
                      <a:pt x="0" y="176436"/>
                    </a:cubicBezTo>
                    <a:lnTo>
                      <a:pt x="0" y="99394"/>
                    </a:lnTo>
                    <a:cubicBezTo>
                      <a:pt x="0" y="73033"/>
                      <a:pt x="10472" y="47752"/>
                      <a:pt x="29112" y="29112"/>
                    </a:cubicBezTo>
                    <a:cubicBezTo>
                      <a:pt x="47752" y="10472"/>
                      <a:pt x="73033" y="0"/>
                      <a:pt x="99394" y="0"/>
                    </a:cubicBezTo>
                    <a:close/>
                  </a:path>
                </a:pathLst>
              </a:custGeom>
              <a:solidFill>
                <a:srgbClr val="77BC00"/>
              </a:solidFill>
            </p:spPr>
            <p:txBody>
              <a:bodyPr/>
              <a:lstStyle/>
              <a:p>
                <a:endParaRPr lang="en-US"/>
              </a:p>
            </p:txBody>
          </p:sp>
          <p:sp>
            <p:nvSpPr>
              <p:cNvPr id="12" name="TextBox 12"/>
              <p:cNvSpPr txBox="1"/>
              <p:nvPr/>
            </p:nvSpPr>
            <p:spPr>
              <a:xfrm>
                <a:off x="0" y="38100"/>
                <a:ext cx="1036723" cy="237729"/>
              </a:xfrm>
              <a:prstGeom prst="rect">
                <a:avLst/>
              </a:prstGeom>
            </p:spPr>
            <p:txBody>
              <a:bodyPr lIns="66439" tIns="66439" rIns="66439" bIns="66439" rtlCol="0" anchor="ctr"/>
              <a:lstStyle/>
              <a:p>
                <a:pPr algn="ctr">
                  <a:lnSpc>
                    <a:spcPts val="2471"/>
                  </a:lnSpc>
                </a:pPr>
                <a:r>
                  <a:rPr lang="en-US" sz="2354">
                    <a:solidFill>
                      <a:srgbClr val="000000"/>
                    </a:solidFill>
                    <a:latin typeface="TT Hoves"/>
                    <a:ea typeface="TT Hoves"/>
                    <a:cs typeface="TT Hoves"/>
                    <a:sym typeface="TT Hoves"/>
                  </a:rPr>
                  <a:t>ALUING</a:t>
                </a:r>
              </a:p>
            </p:txBody>
          </p:sp>
        </p:grpSp>
        <p:grpSp>
          <p:nvGrpSpPr>
            <p:cNvPr id="13" name="Group 13"/>
            <p:cNvGrpSpPr/>
            <p:nvPr/>
          </p:nvGrpSpPr>
          <p:grpSpPr>
            <a:xfrm>
              <a:off x="5745662" y="0"/>
              <a:ext cx="5132332" cy="1365502"/>
              <a:chOff x="0" y="0"/>
              <a:chExt cx="1036723" cy="275829"/>
            </a:xfrm>
          </p:grpSpPr>
          <p:sp>
            <p:nvSpPr>
              <p:cNvPr id="14" name="Freeform 14"/>
              <p:cNvSpPr/>
              <p:nvPr/>
            </p:nvSpPr>
            <p:spPr>
              <a:xfrm>
                <a:off x="0" y="0"/>
                <a:ext cx="1036723" cy="275829"/>
              </a:xfrm>
              <a:custGeom>
                <a:avLst/>
                <a:gdLst/>
                <a:ahLst/>
                <a:cxnLst/>
                <a:rect l="l" t="t" r="r" b="b"/>
                <a:pathLst>
                  <a:path w="1036723" h="275829">
                    <a:moveTo>
                      <a:pt x="99394" y="0"/>
                    </a:moveTo>
                    <a:lnTo>
                      <a:pt x="937329" y="0"/>
                    </a:lnTo>
                    <a:cubicBezTo>
                      <a:pt x="963690" y="0"/>
                      <a:pt x="988971" y="10472"/>
                      <a:pt x="1007611" y="29112"/>
                    </a:cubicBezTo>
                    <a:cubicBezTo>
                      <a:pt x="1026251" y="47752"/>
                      <a:pt x="1036723" y="73033"/>
                      <a:pt x="1036723" y="99394"/>
                    </a:cubicBezTo>
                    <a:lnTo>
                      <a:pt x="1036723" y="176436"/>
                    </a:lnTo>
                    <a:cubicBezTo>
                      <a:pt x="1036723" y="202796"/>
                      <a:pt x="1026251" y="228078"/>
                      <a:pt x="1007611" y="246718"/>
                    </a:cubicBezTo>
                    <a:cubicBezTo>
                      <a:pt x="988971" y="265357"/>
                      <a:pt x="963690" y="275829"/>
                      <a:pt x="937329" y="275829"/>
                    </a:cubicBezTo>
                    <a:lnTo>
                      <a:pt x="99394" y="275829"/>
                    </a:lnTo>
                    <a:cubicBezTo>
                      <a:pt x="73033" y="275829"/>
                      <a:pt x="47752" y="265357"/>
                      <a:pt x="29112" y="246718"/>
                    </a:cubicBezTo>
                    <a:cubicBezTo>
                      <a:pt x="10472" y="228078"/>
                      <a:pt x="0" y="202796"/>
                      <a:pt x="0" y="176436"/>
                    </a:cubicBezTo>
                    <a:lnTo>
                      <a:pt x="0" y="99394"/>
                    </a:lnTo>
                    <a:cubicBezTo>
                      <a:pt x="0" y="73033"/>
                      <a:pt x="10472" y="47752"/>
                      <a:pt x="29112" y="29112"/>
                    </a:cubicBezTo>
                    <a:cubicBezTo>
                      <a:pt x="47752" y="10472"/>
                      <a:pt x="73033" y="0"/>
                      <a:pt x="99394" y="0"/>
                    </a:cubicBezTo>
                    <a:close/>
                  </a:path>
                </a:pathLst>
              </a:custGeom>
              <a:solidFill>
                <a:srgbClr val="FFB600"/>
              </a:solidFill>
            </p:spPr>
            <p:txBody>
              <a:bodyPr/>
              <a:lstStyle/>
              <a:p>
                <a:endParaRPr lang="en-US"/>
              </a:p>
            </p:txBody>
          </p:sp>
          <p:sp>
            <p:nvSpPr>
              <p:cNvPr id="15" name="TextBox 15"/>
              <p:cNvSpPr txBox="1"/>
              <p:nvPr/>
            </p:nvSpPr>
            <p:spPr>
              <a:xfrm>
                <a:off x="0" y="38100"/>
                <a:ext cx="1036723" cy="237729"/>
              </a:xfrm>
              <a:prstGeom prst="rect">
                <a:avLst/>
              </a:prstGeom>
            </p:spPr>
            <p:txBody>
              <a:bodyPr lIns="66439" tIns="66439" rIns="66439" bIns="66439" rtlCol="0" anchor="ctr"/>
              <a:lstStyle/>
              <a:p>
                <a:pPr algn="ctr">
                  <a:lnSpc>
                    <a:spcPts val="2471"/>
                  </a:lnSpc>
                </a:pPr>
                <a:r>
                  <a:rPr lang="en-US" sz="2354">
                    <a:solidFill>
                      <a:srgbClr val="000000"/>
                    </a:solidFill>
                    <a:latin typeface="TT Hoves"/>
                    <a:ea typeface="TT Hoves"/>
                    <a:cs typeface="TT Hoves"/>
                    <a:sym typeface="TT Hoves"/>
                  </a:rPr>
                  <a:t>UTHENTIC</a:t>
                </a:r>
              </a:p>
            </p:txBody>
          </p:sp>
        </p:grpSp>
        <p:grpSp>
          <p:nvGrpSpPr>
            <p:cNvPr id="16" name="Group 16"/>
            <p:cNvGrpSpPr/>
            <p:nvPr/>
          </p:nvGrpSpPr>
          <p:grpSpPr>
            <a:xfrm>
              <a:off x="16847879" y="0"/>
              <a:ext cx="5132332" cy="1365502"/>
              <a:chOff x="0" y="0"/>
              <a:chExt cx="1036723" cy="275829"/>
            </a:xfrm>
          </p:grpSpPr>
          <p:sp>
            <p:nvSpPr>
              <p:cNvPr id="17" name="Freeform 17"/>
              <p:cNvSpPr/>
              <p:nvPr/>
            </p:nvSpPr>
            <p:spPr>
              <a:xfrm>
                <a:off x="0" y="0"/>
                <a:ext cx="1036723" cy="275829"/>
              </a:xfrm>
              <a:custGeom>
                <a:avLst/>
                <a:gdLst/>
                <a:ahLst/>
                <a:cxnLst/>
                <a:rect l="l" t="t" r="r" b="b"/>
                <a:pathLst>
                  <a:path w="1036723" h="275829">
                    <a:moveTo>
                      <a:pt x="99394" y="0"/>
                    </a:moveTo>
                    <a:lnTo>
                      <a:pt x="937329" y="0"/>
                    </a:lnTo>
                    <a:cubicBezTo>
                      <a:pt x="963690" y="0"/>
                      <a:pt x="988971" y="10472"/>
                      <a:pt x="1007611" y="29112"/>
                    </a:cubicBezTo>
                    <a:cubicBezTo>
                      <a:pt x="1026251" y="47752"/>
                      <a:pt x="1036723" y="73033"/>
                      <a:pt x="1036723" y="99394"/>
                    </a:cubicBezTo>
                    <a:lnTo>
                      <a:pt x="1036723" y="176436"/>
                    </a:lnTo>
                    <a:cubicBezTo>
                      <a:pt x="1036723" y="202796"/>
                      <a:pt x="1026251" y="228078"/>
                      <a:pt x="1007611" y="246718"/>
                    </a:cubicBezTo>
                    <a:cubicBezTo>
                      <a:pt x="988971" y="265357"/>
                      <a:pt x="963690" y="275829"/>
                      <a:pt x="937329" y="275829"/>
                    </a:cubicBezTo>
                    <a:lnTo>
                      <a:pt x="99394" y="275829"/>
                    </a:lnTo>
                    <a:cubicBezTo>
                      <a:pt x="73033" y="275829"/>
                      <a:pt x="47752" y="265357"/>
                      <a:pt x="29112" y="246718"/>
                    </a:cubicBezTo>
                    <a:cubicBezTo>
                      <a:pt x="10472" y="228078"/>
                      <a:pt x="0" y="202796"/>
                      <a:pt x="0" y="176436"/>
                    </a:cubicBezTo>
                    <a:lnTo>
                      <a:pt x="0" y="99394"/>
                    </a:lnTo>
                    <a:cubicBezTo>
                      <a:pt x="0" y="73033"/>
                      <a:pt x="10472" y="47752"/>
                      <a:pt x="29112" y="29112"/>
                    </a:cubicBezTo>
                    <a:cubicBezTo>
                      <a:pt x="47752" y="10472"/>
                      <a:pt x="73033" y="0"/>
                      <a:pt x="99394" y="0"/>
                    </a:cubicBezTo>
                    <a:close/>
                  </a:path>
                </a:pathLst>
              </a:custGeom>
              <a:solidFill>
                <a:srgbClr val="0090FC"/>
              </a:solidFill>
            </p:spPr>
            <p:txBody>
              <a:bodyPr/>
              <a:lstStyle/>
              <a:p>
                <a:endParaRPr lang="en-US"/>
              </a:p>
            </p:txBody>
          </p:sp>
          <p:sp>
            <p:nvSpPr>
              <p:cNvPr id="18" name="TextBox 18"/>
              <p:cNvSpPr txBox="1"/>
              <p:nvPr/>
            </p:nvSpPr>
            <p:spPr>
              <a:xfrm>
                <a:off x="0" y="38100"/>
                <a:ext cx="1036723" cy="237729"/>
              </a:xfrm>
              <a:prstGeom prst="rect">
                <a:avLst/>
              </a:prstGeom>
            </p:spPr>
            <p:txBody>
              <a:bodyPr lIns="66439" tIns="66439" rIns="66439" bIns="66439" rtlCol="0" anchor="ctr"/>
              <a:lstStyle/>
              <a:p>
                <a:pPr algn="ctr">
                  <a:lnSpc>
                    <a:spcPts val="2471"/>
                  </a:lnSpc>
                </a:pPr>
                <a:r>
                  <a:rPr lang="en-US" sz="2354">
                    <a:solidFill>
                      <a:srgbClr val="000000"/>
                    </a:solidFill>
                    <a:latin typeface="TT Hoves"/>
                    <a:ea typeface="TT Hoves"/>
                    <a:cs typeface="TT Hoves"/>
                    <a:sym typeface="TT Hoves"/>
                  </a:rPr>
                  <a:t>NTENTIONAL</a:t>
                </a:r>
              </a:p>
            </p:txBody>
          </p:sp>
        </p:grpSp>
        <p:sp>
          <p:nvSpPr>
            <p:cNvPr id="19" name="TextBox 19"/>
            <p:cNvSpPr txBox="1"/>
            <p:nvPr/>
          </p:nvSpPr>
          <p:spPr>
            <a:xfrm>
              <a:off x="291085" y="28961"/>
              <a:ext cx="1255051" cy="1675444"/>
            </a:xfrm>
            <a:prstGeom prst="rect">
              <a:avLst/>
            </a:prstGeom>
          </p:spPr>
          <p:txBody>
            <a:bodyPr lIns="0" tIns="0" rIns="0" bIns="0" rtlCol="0" anchor="t">
              <a:spAutoFit/>
            </a:bodyPr>
            <a:lstStyle/>
            <a:p>
              <a:pPr algn="ctr">
                <a:lnSpc>
                  <a:spcPts val="10712"/>
                </a:lnSpc>
              </a:pPr>
              <a:r>
                <a:rPr lang="en-US" sz="7651">
                  <a:solidFill>
                    <a:srgbClr val="000000"/>
                  </a:solidFill>
                  <a:latin typeface="Breathing"/>
                  <a:ea typeface="Breathing"/>
                  <a:cs typeface="Breathing"/>
                  <a:sym typeface="Breathing"/>
                </a:rPr>
                <a:t>S</a:t>
              </a:r>
            </a:p>
          </p:txBody>
        </p:sp>
        <p:sp>
          <p:nvSpPr>
            <p:cNvPr id="20" name="TextBox 20"/>
            <p:cNvSpPr txBox="1"/>
            <p:nvPr/>
          </p:nvSpPr>
          <p:spPr>
            <a:xfrm>
              <a:off x="12346616" y="-118702"/>
              <a:ext cx="807123" cy="1675444"/>
            </a:xfrm>
            <a:prstGeom prst="rect">
              <a:avLst/>
            </a:prstGeom>
          </p:spPr>
          <p:txBody>
            <a:bodyPr lIns="0" tIns="0" rIns="0" bIns="0" rtlCol="0" anchor="t">
              <a:spAutoFit/>
            </a:bodyPr>
            <a:lstStyle/>
            <a:p>
              <a:pPr algn="ctr">
                <a:lnSpc>
                  <a:spcPts val="10712"/>
                </a:lnSpc>
              </a:pPr>
              <a:r>
                <a:rPr lang="en-US" sz="7651">
                  <a:solidFill>
                    <a:srgbClr val="000000"/>
                  </a:solidFill>
                  <a:latin typeface="Breathing"/>
                  <a:ea typeface="Breathing"/>
                  <a:cs typeface="Breathing"/>
                  <a:sym typeface="Breathing"/>
                </a:rPr>
                <a:t>V</a:t>
              </a:r>
            </a:p>
          </p:txBody>
        </p:sp>
        <p:sp>
          <p:nvSpPr>
            <p:cNvPr id="21" name="TextBox 21"/>
            <p:cNvSpPr txBox="1"/>
            <p:nvPr/>
          </p:nvSpPr>
          <p:spPr>
            <a:xfrm>
              <a:off x="6208265" y="-118702"/>
              <a:ext cx="1170115" cy="1675444"/>
            </a:xfrm>
            <a:prstGeom prst="rect">
              <a:avLst/>
            </a:prstGeom>
          </p:spPr>
          <p:txBody>
            <a:bodyPr lIns="0" tIns="0" rIns="0" bIns="0" rtlCol="0" anchor="t">
              <a:spAutoFit/>
            </a:bodyPr>
            <a:lstStyle/>
            <a:p>
              <a:pPr algn="ctr">
                <a:lnSpc>
                  <a:spcPts val="10712"/>
                </a:lnSpc>
              </a:pPr>
              <a:r>
                <a:rPr lang="en-US" sz="7651">
                  <a:solidFill>
                    <a:srgbClr val="000000"/>
                  </a:solidFill>
                  <a:latin typeface="Breathing"/>
                  <a:ea typeface="Breathing"/>
                  <a:cs typeface="Breathing"/>
                  <a:sym typeface="Breathing"/>
                </a:rPr>
                <a:t>A</a:t>
              </a:r>
            </a:p>
          </p:txBody>
        </p:sp>
        <p:sp>
          <p:nvSpPr>
            <p:cNvPr id="22" name="TextBox 22"/>
            <p:cNvSpPr txBox="1"/>
            <p:nvPr/>
          </p:nvSpPr>
          <p:spPr>
            <a:xfrm>
              <a:off x="17331186" y="-118702"/>
              <a:ext cx="967979" cy="1675444"/>
            </a:xfrm>
            <a:prstGeom prst="rect">
              <a:avLst/>
            </a:prstGeom>
          </p:spPr>
          <p:txBody>
            <a:bodyPr lIns="0" tIns="0" rIns="0" bIns="0" rtlCol="0" anchor="t">
              <a:spAutoFit/>
            </a:bodyPr>
            <a:lstStyle/>
            <a:p>
              <a:pPr algn="ctr">
                <a:lnSpc>
                  <a:spcPts val="10712"/>
                </a:lnSpc>
              </a:pPr>
              <a:r>
                <a:rPr lang="en-US" sz="7651">
                  <a:solidFill>
                    <a:srgbClr val="000000"/>
                  </a:solidFill>
                  <a:latin typeface="Breathing"/>
                  <a:ea typeface="Breathing"/>
                  <a:cs typeface="Breathing"/>
                  <a:sym typeface="Breathing"/>
                </a:rPr>
                <a:t>I</a:t>
              </a:r>
            </a:p>
          </p:txBody>
        </p:sp>
      </p:grpSp>
      <p:sp>
        <p:nvSpPr>
          <p:cNvPr id="23" name="TextBox 23"/>
          <p:cNvSpPr txBox="1"/>
          <p:nvPr/>
        </p:nvSpPr>
        <p:spPr>
          <a:xfrm>
            <a:off x="5409442" y="5272437"/>
            <a:ext cx="7230322" cy="1858290"/>
          </a:xfrm>
          <a:prstGeom prst="rect">
            <a:avLst/>
          </a:prstGeom>
        </p:spPr>
        <p:txBody>
          <a:bodyPr lIns="0" tIns="0" rIns="0" bIns="0" rtlCol="0" anchor="t">
            <a:spAutoFit/>
          </a:bodyPr>
          <a:lstStyle/>
          <a:p>
            <a:pPr algn="ctr">
              <a:lnSpc>
                <a:spcPts val="3810"/>
              </a:lnSpc>
            </a:pPr>
            <a:r>
              <a:rPr lang="en-US" sz="2722" b="1">
                <a:solidFill>
                  <a:srgbClr val="000000"/>
                </a:solidFill>
                <a:latin typeface="TT Hoves Bold"/>
                <a:ea typeface="TT Hoves Bold"/>
                <a:cs typeface="TT Hoves Bold"/>
                <a:sym typeface="TT Hoves Bold"/>
              </a:rPr>
              <a:t>Know Yourself deeply, </a:t>
            </a:r>
          </a:p>
          <a:p>
            <a:pPr algn="ctr">
              <a:lnSpc>
                <a:spcPts val="3810"/>
              </a:lnSpc>
            </a:pPr>
            <a:r>
              <a:rPr lang="en-US" sz="2722" b="1">
                <a:solidFill>
                  <a:srgbClr val="000000"/>
                </a:solidFill>
                <a:latin typeface="TT Hoves Bold"/>
                <a:ea typeface="TT Hoves Bold"/>
                <a:cs typeface="TT Hoves Bold"/>
                <a:sym typeface="TT Hoves Bold"/>
              </a:rPr>
              <a:t>Be Yourself Authentically, </a:t>
            </a:r>
          </a:p>
          <a:p>
            <a:pPr algn="ctr">
              <a:lnSpc>
                <a:spcPts val="3810"/>
              </a:lnSpc>
            </a:pPr>
            <a:r>
              <a:rPr lang="en-US" sz="2722" b="1">
                <a:solidFill>
                  <a:srgbClr val="000000"/>
                </a:solidFill>
                <a:latin typeface="TT Hoves Bold"/>
                <a:ea typeface="TT Hoves Bold"/>
                <a:cs typeface="TT Hoves Bold"/>
                <a:sym typeface="TT Hoves Bold"/>
              </a:rPr>
              <a:t>Value Yourself and Others Lovingly</a:t>
            </a:r>
          </a:p>
          <a:p>
            <a:pPr algn="ctr">
              <a:lnSpc>
                <a:spcPts val="3810"/>
              </a:lnSpc>
            </a:pPr>
            <a:r>
              <a:rPr lang="en-US" sz="2722" b="1">
                <a:solidFill>
                  <a:srgbClr val="000000"/>
                </a:solidFill>
                <a:latin typeface="TT Hoves Bold"/>
                <a:ea typeface="TT Hoves Bold"/>
                <a:cs typeface="TT Hoves Bold"/>
                <a:sym typeface="TT Hoves Bold"/>
              </a:rPr>
              <a:t>Intentionally Navigate Your Life and Career</a:t>
            </a:r>
          </a:p>
        </p:txBody>
      </p:sp>
      <p:sp>
        <p:nvSpPr>
          <p:cNvPr id="24" name="Freeform 24"/>
          <p:cNvSpPr/>
          <p:nvPr/>
        </p:nvSpPr>
        <p:spPr>
          <a:xfrm>
            <a:off x="15651130" y="-672744"/>
            <a:ext cx="5072112" cy="11480088"/>
          </a:xfrm>
          <a:custGeom>
            <a:avLst/>
            <a:gdLst/>
            <a:ahLst/>
            <a:cxnLst/>
            <a:rect l="l" t="t" r="r" b="b"/>
            <a:pathLst>
              <a:path w="5072112" h="11480088">
                <a:moveTo>
                  <a:pt x="0" y="0"/>
                </a:moveTo>
                <a:lnTo>
                  <a:pt x="5072112" y="0"/>
                </a:lnTo>
                <a:lnTo>
                  <a:pt x="5072112" y="11480088"/>
                </a:lnTo>
                <a:lnTo>
                  <a:pt x="0" y="11480088"/>
                </a:lnTo>
                <a:lnTo>
                  <a:pt x="0" y="0"/>
                </a:lnTo>
                <a:close/>
              </a:path>
            </a:pathLst>
          </a:custGeom>
          <a:blipFill>
            <a:blip r:embed="rId4">
              <a:alphaModFix amt="46000"/>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73404" y="5385106"/>
            <a:ext cx="3086100" cy="414103"/>
            <a:chOff x="0" y="0"/>
            <a:chExt cx="812800" cy="109064"/>
          </a:xfrm>
        </p:grpSpPr>
        <p:sp>
          <p:nvSpPr>
            <p:cNvPr id="3" name="Freeform 3"/>
            <p:cNvSpPr/>
            <p:nvPr/>
          </p:nvSpPr>
          <p:spPr>
            <a:xfrm>
              <a:off x="0" y="0"/>
              <a:ext cx="812800" cy="109064"/>
            </a:xfrm>
            <a:custGeom>
              <a:avLst/>
              <a:gdLst/>
              <a:ahLst/>
              <a:cxnLst/>
              <a:rect l="l" t="t" r="r" b="b"/>
              <a:pathLst>
                <a:path w="812800" h="109064">
                  <a:moveTo>
                    <a:pt x="0" y="0"/>
                  </a:moveTo>
                  <a:lnTo>
                    <a:pt x="812800" y="0"/>
                  </a:lnTo>
                  <a:lnTo>
                    <a:pt x="812800" y="109064"/>
                  </a:lnTo>
                  <a:lnTo>
                    <a:pt x="0" y="109064"/>
                  </a:lnTo>
                  <a:close/>
                </a:path>
              </a:pathLst>
            </a:custGeom>
            <a:solidFill>
              <a:srgbClr val="000000">
                <a:alpha val="0"/>
              </a:srgbClr>
            </a:solidFill>
          </p:spPr>
          <p:txBody>
            <a:bodyPr/>
            <a:lstStyle/>
            <a:p>
              <a:endParaRPr lang="en-US"/>
            </a:p>
          </p:txBody>
        </p:sp>
        <p:sp>
          <p:nvSpPr>
            <p:cNvPr id="4" name="TextBox 4"/>
            <p:cNvSpPr txBox="1"/>
            <p:nvPr/>
          </p:nvSpPr>
          <p:spPr>
            <a:xfrm>
              <a:off x="0" y="28575"/>
              <a:ext cx="812800" cy="80489"/>
            </a:xfrm>
            <a:prstGeom prst="rect">
              <a:avLst/>
            </a:prstGeom>
          </p:spPr>
          <p:txBody>
            <a:bodyPr lIns="56920" tIns="56920" rIns="56920" bIns="56920" rtlCol="0" anchor="ctr"/>
            <a:lstStyle/>
            <a:p>
              <a:pPr algn="ctr">
                <a:lnSpc>
                  <a:spcPts val="2117"/>
                </a:lnSpc>
              </a:pPr>
              <a:endParaRPr/>
            </a:p>
          </p:txBody>
        </p:sp>
      </p:grpSp>
      <p:sp>
        <p:nvSpPr>
          <p:cNvPr id="5" name="Freeform 5"/>
          <p:cNvSpPr/>
          <p:nvPr/>
        </p:nvSpPr>
        <p:spPr>
          <a:xfrm>
            <a:off x="774142" y="8289588"/>
            <a:ext cx="2400723" cy="1395462"/>
          </a:xfrm>
          <a:custGeom>
            <a:avLst/>
            <a:gdLst/>
            <a:ahLst/>
            <a:cxnLst/>
            <a:rect l="l" t="t" r="r" b="b"/>
            <a:pathLst>
              <a:path w="2400723" h="1395462">
                <a:moveTo>
                  <a:pt x="0" y="0"/>
                </a:moveTo>
                <a:lnTo>
                  <a:pt x="2400723" y="0"/>
                </a:lnTo>
                <a:lnTo>
                  <a:pt x="2400723" y="1395461"/>
                </a:lnTo>
                <a:lnTo>
                  <a:pt x="0" y="1395461"/>
                </a:lnTo>
                <a:lnTo>
                  <a:pt x="0" y="0"/>
                </a:lnTo>
                <a:close/>
              </a:path>
            </a:pathLst>
          </a:custGeom>
          <a:blipFill>
            <a:blip r:embed="rId3"/>
            <a:stretch>
              <a:fillRect/>
            </a:stretch>
          </a:blipFill>
        </p:spPr>
        <p:txBody>
          <a:bodyPr/>
          <a:lstStyle/>
          <a:p>
            <a:endParaRPr lang="en-US"/>
          </a:p>
        </p:txBody>
      </p:sp>
      <p:grpSp>
        <p:nvGrpSpPr>
          <p:cNvPr id="6" name="Group 6"/>
          <p:cNvGrpSpPr/>
          <p:nvPr/>
        </p:nvGrpSpPr>
        <p:grpSpPr>
          <a:xfrm>
            <a:off x="647355" y="600814"/>
            <a:ext cx="16624297" cy="8386505"/>
            <a:chOff x="0" y="0"/>
            <a:chExt cx="22165729" cy="11182006"/>
          </a:xfrm>
        </p:grpSpPr>
        <p:sp>
          <p:nvSpPr>
            <p:cNvPr id="7" name="Freeform 7"/>
            <p:cNvSpPr/>
            <p:nvPr/>
          </p:nvSpPr>
          <p:spPr>
            <a:xfrm>
              <a:off x="0" y="0"/>
              <a:ext cx="22165729" cy="10901178"/>
            </a:xfrm>
            <a:custGeom>
              <a:avLst/>
              <a:gdLst/>
              <a:ahLst/>
              <a:cxnLst/>
              <a:rect l="l" t="t" r="r" b="b"/>
              <a:pathLst>
                <a:path w="22165729" h="10901178">
                  <a:moveTo>
                    <a:pt x="0" y="0"/>
                  </a:moveTo>
                  <a:lnTo>
                    <a:pt x="22165729" y="0"/>
                  </a:lnTo>
                  <a:lnTo>
                    <a:pt x="22165729" y="10901178"/>
                  </a:lnTo>
                  <a:lnTo>
                    <a:pt x="0" y="10901178"/>
                  </a:lnTo>
                  <a:lnTo>
                    <a:pt x="0" y="0"/>
                  </a:lnTo>
                  <a:close/>
                </a:path>
              </a:pathLst>
            </a:custGeom>
            <a:blipFill>
              <a:blip r:embed="rId4">
                <a:alphaModFix amt="8999"/>
                <a:extLst>
                  <a:ext uri="{96DAC541-7B7A-43D3-8B79-37D633B846F1}">
                    <asvg:svgBlip xmlns:asvg="http://schemas.microsoft.com/office/drawing/2016/SVG/main" r:embed="rId5"/>
                  </a:ext>
                </a:extLst>
              </a:blip>
              <a:stretch>
                <a:fillRect l="-4410" t="-22839" r="-3847" b="-19550"/>
              </a:stretch>
            </a:blipFill>
          </p:spPr>
          <p:txBody>
            <a:bodyPr/>
            <a:lstStyle/>
            <a:p>
              <a:endParaRPr lang="en-US"/>
            </a:p>
          </p:txBody>
        </p:sp>
        <p:sp>
          <p:nvSpPr>
            <p:cNvPr id="8" name="Freeform 8"/>
            <p:cNvSpPr/>
            <p:nvPr/>
          </p:nvSpPr>
          <p:spPr>
            <a:xfrm rot="5353728">
              <a:off x="6904864" y="2529951"/>
              <a:ext cx="4169444" cy="3878891"/>
            </a:xfrm>
            <a:custGeom>
              <a:avLst/>
              <a:gdLst/>
              <a:ahLst/>
              <a:cxnLst/>
              <a:rect l="l" t="t" r="r" b="b"/>
              <a:pathLst>
                <a:path w="4169444" h="3878891">
                  <a:moveTo>
                    <a:pt x="0" y="0"/>
                  </a:moveTo>
                  <a:lnTo>
                    <a:pt x="4169444" y="0"/>
                  </a:lnTo>
                  <a:lnTo>
                    <a:pt x="4169444" y="3878891"/>
                  </a:lnTo>
                  <a:lnTo>
                    <a:pt x="0" y="38788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rot="-10682814">
              <a:off x="2402826" y="3468962"/>
              <a:ext cx="4774199" cy="3055487"/>
            </a:xfrm>
            <a:custGeom>
              <a:avLst/>
              <a:gdLst/>
              <a:ahLst/>
              <a:cxnLst/>
              <a:rect l="l" t="t" r="r" b="b"/>
              <a:pathLst>
                <a:path w="4774199" h="3055487">
                  <a:moveTo>
                    <a:pt x="0" y="0"/>
                  </a:moveTo>
                  <a:lnTo>
                    <a:pt x="4774199" y="0"/>
                  </a:lnTo>
                  <a:lnTo>
                    <a:pt x="4774199" y="3055488"/>
                  </a:lnTo>
                  <a:lnTo>
                    <a:pt x="0" y="30554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5847067">
              <a:off x="15051630" y="2507689"/>
              <a:ext cx="4169444" cy="3878891"/>
            </a:xfrm>
            <a:custGeom>
              <a:avLst/>
              <a:gdLst/>
              <a:ahLst/>
              <a:cxnLst/>
              <a:rect l="l" t="t" r="r" b="b"/>
              <a:pathLst>
                <a:path w="4169444" h="3878891">
                  <a:moveTo>
                    <a:pt x="0" y="0"/>
                  </a:moveTo>
                  <a:lnTo>
                    <a:pt x="4169444" y="0"/>
                  </a:lnTo>
                  <a:lnTo>
                    <a:pt x="4169444" y="3878891"/>
                  </a:lnTo>
                  <a:lnTo>
                    <a:pt x="0" y="38788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rot="-10189475">
              <a:off x="10517349" y="2840668"/>
              <a:ext cx="4774199" cy="3055487"/>
            </a:xfrm>
            <a:custGeom>
              <a:avLst/>
              <a:gdLst/>
              <a:ahLst/>
              <a:cxnLst/>
              <a:rect l="l" t="t" r="r" b="b"/>
              <a:pathLst>
                <a:path w="4774199" h="3055487">
                  <a:moveTo>
                    <a:pt x="0" y="0"/>
                  </a:moveTo>
                  <a:lnTo>
                    <a:pt x="4774200" y="0"/>
                  </a:lnTo>
                  <a:lnTo>
                    <a:pt x="4774200" y="3055487"/>
                  </a:lnTo>
                  <a:lnTo>
                    <a:pt x="0" y="30554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a:off x="3064403" y="2393459"/>
              <a:ext cx="972706" cy="1389580"/>
            </a:xfrm>
            <a:custGeom>
              <a:avLst/>
              <a:gdLst/>
              <a:ahLst/>
              <a:cxnLst/>
              <a:rect l="l" t="t" r="r" b="b"/>
              <a:pathLst>
                <a:path w="972706" h="1389580">
                  <a:moveTo>
                    <a:pt x="0" y="0"/>
                  </a:moveTo>
                  <a:lnTo>
                    <a:pt x="972707" y="0"/>
                  </a:lnTo>
                  <a:lnTo>
                    <a:pt x="972707" y="1389580"/>
                  </a:lnTo>
                  <a:lnTo>
                    <a:pt x="0" y="13895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Freeform 13"/>
            <p:cNvSpPr/>
            <p:nvPr/>
          </p:nvSpPr>
          <p:spPr>
            <a:xfrm>
              <a:off x="7227706" y="4469397"/>
              <a:ext cx="972706" cy="1389580"/>
            </a:xfrm>
            <a:custGeom>
              <a:avLst/>
              <a:gdLst/>
              <a:ahLst/>
              <a:cxnLst/>
              <a:rect l="l" t="t" r="r" b="b"/>
              <a:pathLst>
                <a:path w="972706" h="1389580">
                  <a:moveTo>
                    <a:pt x="0" y="0"/>
                  </a:moveTo>
                  <a:lnTo>
                    <a:pt x="972706" y="0"/>
                  </a:lnTo>
                  <a:lnTo>
                    <a:pt x="972706" y="1389580"/>
                  </a:lnTo>
                  <a:lnTo>
                    <a:pt x="0" y="138958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4" name="Freeform 14"/>
            <p:cNvSpPr/>
            <p:nvPr/>
          </p:nvSpPr>
          <p:spPr>
            <a:xfrm>
              <a:off x="10596511" y="1748196"/>
              <a:ext cx="972706" cy="1389580"/>
            </a:xfrm>
            <a:custGeom>
              <a:avLst/>
              <a:gdLst/>
              <a:ahLst/>
              <a:cxnLst/>
              <a:rect l="l" t="t" r="r" b="b"/>
              <a:pathLst>
                <a:path w="972706" h="1389580">
                  <a:moveTo>
                    <a:pt x="0" y="0"/>
                  </a:moveTo>
                  <a:lnTo>
                    <a:pt x="972707" y="0"/>
                  </a:lnTo>
                  <a:lnTo>
                    <a:pt x="972707" y="1389580"/>
                  </a:lnTo>
                  <a:lnTo>
                    <a:pt x="0" y="138958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5" name="Freeform 15"/>
            <p:cNvSpPr/>
            <p:nvPr/>
          </p:nvSpPr>
          <p:spPr>
            <a:xfrm>
              <a:off x="14290443" y="4606708"/>
              <a:ext cx="972706" cy="1389580"/>
            </a:xfrm>
            <a:custGeom>
              <a:avLst/>
              <a:gdLst/>
              <a:ahLst/>
              <a:cxnLst/>
              <a:rect l="l" t="t" r="r" b="b"/>
              <a:pathLst>
                <a:path w="972706" h="1389580">
                  <a:moveTo>
                    <a:pt x="0" y="0"/>
                  </a:moveTo>
                  <a:lnTo>
                    <a:pt x="972706" y="0"/>
                  </a:lnTo>
                  <a:lnTo>
                    <a:pt x="972706" y="1389580"/>
                  </a:lnTo>
                  <a:lnTo>
                    <a:pt x="0" y="138958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6" name="Freeform 16"/>
            <p:cNvSpPr/>
            <p:nvPr/>
          </p:nvSpPr>
          <p:spPr>
            <a:xfrm>
              <a:off x="17377342" y="1708392"/>
              <a:ext cx="972706" cy="1389580"/>
            </a:xfrm>
            <a:custGeom>
              <a:avLst/>
              <a:gdLst/>
              <a:ahLst/>
              <a:cxnLst/>
              <a:rect l="l" t="t" r="r" b="b"/>
              <a:pathLst>
                <a:path w="972706" h="1389580">
                  <a:moveTo>
                    <a:pt x="0" y="0"/>
                  </a:moveTo>
                  <a:lnTo>
                    <a:pt x="972707" y="0"/>
                  </a:lnTo>
                  <a:lnTo>
                    <a:pt x="972707" y="1389581"/>
                  </a:lnTo>
                  <a:lnTo>
                    <a:pt x="0" y="138958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7" name="Freeform 17"/>
            <p:cNvSpPr/>
            <p:nvPr/>
          </p:nvSpPr>
          <p:spPr>
            <a:xfrm>
              <a:off x="2120319" y="7156518"/>
              <a:ext cx="869589" cy="869589"/>
            </a:xfrm>
            <a:custGeom>
              <a:avLst/>
              <a:gdLst/>
              <a:ahLst/>
              <a:cxnLst/>
              <a:rect l="l" t="t" r="r" b="b"/>
              <a:pathLst>
                <a:path w="869589" h="869589">
                  <a:moveTo>
                    <a:pt x="0" y="0"/>
                  </a:moveTo>
                  <a:lnTo>
                    <a:pt x="869589" y="0"/>
                  </a:lnTo>
                  <a:lnTo>
                    <a:pt x="869589" y="869589"/>
                  </a:lnTo>
                  <a:lnTo>
                    <a:pt x="0" y="86958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8" name="TextBox 18"/>
            <p:cNvSpPr txBox="1"/>
            <p:nvPr/>
          </p:nvSpPr>
          <p:spPr>
            <a:xfrm>
              <a:off x="2204508" y="7291419"/>
              <a:ext cx="701211" cy="627998"/>
            </a:xfrm>
            <a:prstGeom prst="rect">
              <a:avLst/>
            </a:prstGeom>
          </p:spPr>
          <p:txBody>
            <a:bodyPr lIns="0" tIns="0" rIns="0" bIns="0" rtlCol="0" anchor="t">
              <a:spAutoFit/>
            </a:bodyPr>
            <a:lstStyle/>
            <a:p>
              <a:pPr algn="ctr">
                <a:lnSpc>
                  <a:spcPts val="3996"/>
                </a:lnSpc>
              </a:pPr>
              <a:r>
                <a:rPr lang="en-US" sz="2854">
                  <a:solidFill>
                    <a:srgbClr val="FFFFFF"/>
                  </a:solidFill>
                  <a:latin typeface="League Spartan"/>
                  <a:ea typeface="League Spartan"/>
                  <a:cs typeface="League Spartan"/>
                  <a:sym typeface="League Spartan"/>
                </a:rPr>
                <a:t>1</a:t>
              </a:r>
            </a:p>
          </p:txBody>
        </p:sp>
        <p:sp>
          <p:nvSpPr>
            <p:cNvPr id="19" name="TextBox 19"/>
            <p:cNvSpPr txBox="1"/>
            <p:nvPr/>
          </p:nvSpPr>
          <p:spPr>
            <a:xfrm>
              <a:off x="965783" y="8927330"/>
              <a:ext cx="3178662" cy="1928758"/>
            </a:xfrm>
            <a:prstGeom prst="rect">
              <a:avLst/>
            </a:prstGeom>
          </p:spPr>
          <p:txBody>
            <a:bodyPr lIns="0" tIns="0" rIns="0" bIns="0" rtlCol="0" anchor="t">
              <a:spAutoFit/>
            </a:bodyPr>
            <a:lstStyle/>
            <a:p>
              <a:pPr algn="ctr">
                <a:lnSpc>
                  <a:spcPts val="1623"/>
                </a:lnSpc>
              </a:pPr>
              <a:r>
                <a:rPr lang="en-US" sz="1352">
                  <a:solidFill>
                    <a:srgbClr val="000000"/>
                  </a:solidFill>
                  <a:latin typeface="ABeeZee Bold"/>
                  <a:ea typeface="ABeeZee Bold"/>
                  <a:cs typeface="ABeeZee Bold"/>
                  <a:sym typeface="ABeeZee Bold"/>
                </a:rPr>
                <a:t>Clarify Your Intentions: </a:t>
              </a:r>
            </a:p>
            <a:p>
              <a:pPr algn="ctr">
                <a:lnSpc>
                  <a:spcPts val="1623"/>
                </a:lnSpc>
              </a:pPr>
              <a:r>
                <a:rPr lang="en-US" sz="1352">
                  <a:solidFill>
                    <a:srgbClr val="000000"/>
                  </a:solidFill>
                  <a:latin typeface="ABeeZee"/>
                  <a:ea typeface="ABeeZee"/>
                  <a:cs typeface="ABeeZee"/>
                  <a:sym typeface="ABeeZee"/>
                </a:rPr>
                <a:t>Make a conscious decision to embark on your journey. Define your purpose and commit to taking the first step towards intentional living.</a:t>
              </a:r>
            </a:p>
          </p:txBody>
        </p:sp>
        <p:sp>
          <p:nvSpPr>
            <p:cNvPr id="20" name="Freeform 20"/>
            <p:cNvSpPr/>
            <p:nvPr/>
          </p:nvSpPr>
          <p:spPr>
            <a:xfrm>
              <a:off x="6557897" y="7151183"/>
              <a:ext cx="869589" cy="869589"/>
            </a:xfrm>
            <a:custGeom>
              <a:avLst/>
              <a:gdLst/>
              <a:ahLst/>
              <a:cxnLst/>
              <a:rect l="l" t="t" r="r" b="b"/>
              <a:pathLst>
                <a:path w="869589" h="869589">
                  <a:moveTo>
                    <a:pt x="0" y="0"/>
                  </a:moveTo>
                  <a:lnTo>
                    <a:pt x="869589" y="0"/>
                  </a:lnTo>
                  <a:lnTo>
                    <a:pt x="869589" y="869589"/>
                  </a:lnTo>
                  <a:lnTo>
                    <a:pt x="0" y="86958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21" name="TextBox 21"/>
            <p:cNvSpPr txBox="1"/>
            <p:nvPr/>
          </p:nvSpPr>
          <p:spPr>
            <a:xfrm>
              <a:off x="6582626" y="7286084"/>
              <a:ext cx="820131" cy="627998"/>
            </a:xfrm>
            <a:prstGeom prst="rect">
              <a:avLst/>
            </a:prstGeom>
          </p:spPr>
          <p:txBody>
            <a:bodyPr lIns="0" tIns="0" rIns="0" bIns="0" rtlCol="0" anchor="t">
              <a:spAutoFit/>
            </a:bodyPr>
            <a:lstStyle/>
            <a:p>
              <a:pPr algn="ctr">
                <a:lnSpc>
                  <a:spcPts val="3996"/>
                </a:lnSpc>
              </a:pPr>
              <a:r>
                <a:rPr lang="en-US" sz="2854">
                  <a:solidFill>
                    <a:srgbClr val="FFFFFF"/>
                  </a:solidFill>
                  <a:latin typeface="League Spartan"/>
                  <a:ea typeface="League Spartan"/>
                  <a:cs typeface="League Spartan"/>
                  <a:sym typeface="League Spartan"/>
                </a:rPr>
                <a:t>2</a:t>
              </a:r>
            </a:p>
          </p:txBody>
        </p:sp>
        <p:sp>
          <p:nvSpPr>
            <p:cNvPr id="22" name="TextBox 22"/>
            <p:cNvSpPr txBox="1"/>
            <p:nvPr/>
          </p:nvSpPr>
          <p:spPr>
            <a:xfrm>
              <a:off x="5403360" y="8921995"/>
              <a:ext cx="3178662" cy="1928758"/>
            </a:xfrm>
            <a:prstGeom prst="rect">
              <a:avLst/>
            </a:prstGeom>
          </p:spPr>
          <p:txBody>
            <a:bodyPr lIns="0" tIns="0" rIns="0" bIns="0" rtlCol="0" anchor="t">
              <a:spAutoFit/>
            </a:bodyPr>
            <a:lstStyle/>
            <a:p>
              <a:pPr algn="ctr">
                <a:lnSpc>
                  <a:spcPts val="1623"/>
                </a:lnSpc>
              </a:pPr>
              <a:r>
                <a:rPr lang="en-US" sz="1352">
                  <a:solidFill>
                    <a:srgbClr val="000000"/>
                  </a:solidFill>
                  <a:latin typeface="ABeeZee Bold"/>
                  <a:ea typeface="ABeeZee Bold"/>
                  <a:cs typeface="ABeeZee Bold"/>
                  <a:sym typeface="ABeeZee Bold"/>
                </a:rPr>
                <a:t>Uncover Your Truth: </a:t>
              </a:r>
            </a:p>
            <a:p>
              <a:pPr algn="ctr">
                <a:lnSpc>
                  <a:spcPts val="1623"/>
                </a:lnSpc>
              </a:pPr>
              <a:r>
                <a:rPr lang="en-US" sz="1352">
                  <a:solidFill>
                    <a:srgbClr val="000000"/>
                  </a:solidFill>
                  <a:latin typeface="ABeeZee"/>
                  <a:ea typeface="ABeeZee"/>
                  <a:cs typeface="ABeeZee"/>
                  <a:sym typeface="ABeeZee"/>
                </a:rPr>
                <a:t>Engage in self-discovery to understand your strengths, values, and unique qualities. Reflect on your past experiences and identify areas for growth.</a:t>
              </a:r>
            </a:p>
          </p:txBody>
        </p:sp>
        <p:sp>
          <p:nvSpPr>
            <p:cNvPr id="23" name="Freeform 23"/>
            <p:cNvSpPr/>
            <p:nvPr/>
          </p:nvSpPr>
          <p:spPr>
            <a:xfrm>
              <a:off x="10995474" y="7119977"/>
              <a:ext cx="869589" cy="869589"/>
            </a:xfrm>
            <a:custGeom>
              <a:avLst/>
              <a:gdLst/>
              <a:ahLst/>
              <a:cxnLst/>
              <a:rect l="l" t="t" r="r" b="b"/>
              <a:pathLst>
                <a:path w="869589" h="869589">
                  <a:moveTo>
                    <a:pt x="0" y="0"/>
                  </a:moveTo>
                  <a:lnTo>
                    <a:pt x="869590" y="0"/>
                  </a:lnTo>
                  <a:lnTo>
                    <a:pt x="869590" y="869589"/>
                  </a:lnTo>
                  <a:lnTo>
                    <a:pt x="0" y="86958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24" name="TextBox 24"/>
            <p:cNvSpPr txBox="1"/>
            <p:nvPr/>
          </p:nvSpPr>
          <p:spPr>
            <a:xfrm>
              <a:off x="11020204" y="7317290"/>
              <a:ext cx="820131" cy="627998"/>
            </a:xfrm>
            <a:prstGeom prst="rect">
              <a:avLst/>
            </a:prstGeom>
          </p:spPr>
          <p:txBody>
            <a:bodyPr lIns="0" tIns="0" rIns="0" bIns="0" rtlCol="0" anchor="t">
              <a:spAutoFit/>
            </a:bodyPr>
            <a:lstStyle/>
            <a:p>
              <a:pPr algn="ctr">
                <a:lnSpc>
                  <a:spcPts val="3996"/>
                </a:lnSpc>
              </a:pPr>
              <a:r>
                <a:rPr lang="en-US" sz="2854">
                  <a:solidFill>
                    <a:srgbClr val="FFFFFF"/>
                  </a:solidFill>
                  <a:latin typeface="League Spartan"/>
                  <a:ea typeface="League Spartan"/>
                  <a:cs typeface="League Spartan"/>
                  <a:sym typeface="League Spartan"/>
                </a:rPr>
                <a:t>3</a:t>
              </a:r>
            </a:p>
          </p:txBody>
        </p:sp>
        <p:sp>
          <p:nvSpPr>
            <p:cNvPr id="25" name="TextBox 25"/>
            <p:cNvSpPr txBox="1"/>
            <p:nvPr/>
          </p:nvSpPr>
          <p:spPr>
            <a:xfrm>
              <a:off x="9840938" y="8953201"/>
              <a:ext cx="3178662" cy="1928758"/>
            </a:xfrm>
            <a:prstGeom prst="rect">
              <a:avLst/>
            </a:prstGeom>
          </p:spPr>
          <p:txBody>
            <a:bodyPr lIns="0" tIns="0" rIns="0" bIns="0" rtlCol="0" anchor="t">
              <a:spAutoFit/>
            </a:bodyPr>
            <a:lstStyle/>
            <a:p>
              <a:pPr algn="ctr">
                <a:lnSpc>
                  <a:spcPts val="1623"/>
                </a:lnSpc>
              </a:pPr>
              <a:r>
                <a:rPr lang="en-US" sz="1352">
                  <a:solidFill>
                    <a:srgbClr val="000000"/>
                  </a:solidFill>
                  <a:latin typeface="ABeeZee Bold"/>
                  <a:ea typeface="ABeeZee Bold"/>
                  <a:cs typeface="ABeeZee Bold"/>
                  <a:sym typeface="ABeeZee Bold"/>
                </a:rPr>
                <a:t>Envision Your Future: </a:t>
              </a:r>
            </a:p>
            <a:p>
              <a:pPr algn="ctr">
                <a:lnSpc>
                  <a:spcPts val="1623"/>
                </a:lnSpc>
              </a:pPr>
              <a:r>
                <a:rPr lang="en-US" sz="1352">
                  <a:solidFill>
                    <a:srgbClr val="000000"/>
                  </a:solidFill>
                  <a:latin typeface="ABeeZee"/>
                  <a:ea typeface="ABeeZee"/>
                  <a:cs typeface="ABeeZee"/>
                  <a:sym typeface="ABeeZee"/>
                </a:rPr>
                <a:t>Allow yourself to dream without limitations. Visualise the possibilities and imagine what your ideal life looks like. Use this dream space to inspire your goals.</a:t>
              </a:r>
            </a:p>
          </p:txBody>
        </p:sp>
        <p:sp>
          <p:nvSpPr>
            <p:cNvPr id="26" name="Freeform 26"/>
            <p:cNvSpPr/>
            <p:nvPr/>
          </p:nvSpPr>
          <p:spPr>
            <a:xfrm>
              <a:off x="15089507" y="7156518"/>
              <a:ext cx="869589" cy="869589"/>
            </a:xfrm>
            <a:custGeom>
              <a:avLst/>
              <a:gdLst/>
              <a:ahLst/>
              <a:cxnLst/>
              <a:rect l="l" t="t" r="r" b="b"/>
              <a:pathLst>
                <a:path w="869589" h="869589">
                  <a:moveTo>
                    <a:pt x="0" y="0"/>
                  </a:moveTo>
                  <a:lnTo>
                    <a:pt x="869589" y="0"/>
                  </a:lnTo>
                  <a:lnTo>
                    <a:pt x="869589" y="869589"/>
                  </a:lnTo>
                  <a:lnTo>
                    <a:pt x="0" y="86958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27" name="TextBox 27"/>
            <p:cNvSpPr txBox="1"/>
            <p:nvPr/>
          </p:nvSpPr>
          <p:spPr>
            <a:xfrm>
              <a:off x="15114236" y="7343160"/>
              <a:ext cx="820131" cy="627998"/>
            </a:xfrm>
            <a:prstGeom prst="rect">
              <a:avLst/>
            </a:prstGeom>
          </p:spPr>
          <p:txBody>
            <a:bodyPr lIns="0" tIns="0" rIns="0" bIns="0" rtlCol="0" anchor="t">
              <a:spAutoFit/>
            </a:bodyPr>
            <a:lstStyle/>
            <a:p>
              <a:pPr algn="ctr">
                <a:lnSpc>
                  <a:spcPts val="3996"/>
                </a:lnSpc>
              </a:pPr>
              <a:r>
                <a:rPr lang="en-US" sz="2854">
                  <a:solidFill>
                    <a:srgbClr val="FFFFFF"/>
                  </a:solidFill>
                  <a:latin typeface="League Spartan"/>
                  <a:ea typeface="League Spartan"/>
                  <a:cs typeface="League Spartan"/>
                  <a:sym typeface="League Spartan"/>
                </a:rPr>
                <a:t>4</a:t>
              </a:r>
            </a:p>
          </p:txBody>
        </p:sp>
        <p:sp>
          <p:nvSpPr>
            <p:cNvPr id="28" name="TextBox 28"/>
            <p:cNvSpPr txBox="1"/>
            <p:nvPr/>
          </p:nvSpPr>
          <p:spPr>
            <a:xfrm>
              <a:off x="13934970" y="8979072"/>
              <a:ext cx="3178662" cy="2202935"/>
            </a:xfrm>
            <a:prstGeom prst="rect">
              <a:avLst/>
            </a:prstGeom>
          </p:spPr>
          <p:txBody>
            <a:bodyPr lIns="0" tIns="0" rIns="0" bIns="0" rtlCol="0" anchor="t">
              <a:spAutoFit/>
            </a:bodyPr>
            <a:lstStyle/>
            <a:p>
              <a:pPr algn="ctr">
                <a:lnSpc>
                  <a:spcPts val="1623"/>
                </a:lnSpc>
              </a:pPr>
              <a:r>
                <a:rPr lang="en-US" sz="1352">
                  <a:solidFill>
                    <a:srgbClr val="000000"/>
                  </a:solidFill>
                  <a:latin typeface="ABeeZee Bold"/>
                  <a:ea typeface="ABeeZee Bold"/>
                  <a:cs typeface="ABeeZee Bold"/>
                  <a:sym typeface="ABeeZee Bold"/>
                </a:rPr>
                <a:t>Clarify Your Vision: </a:t>
              </a:r>
            </a:p>
            <a:p>
              <a:pPr algn="ctr">
                <a:lnSpc>
                  <a:spcPts val="1623"/>
                </a:lnSpc>
              </a:pPr>
              <a:r>
                <a:rPr lang="en-US" sz="1352">
                  <a:solidFill>
                    <a:srgbClr val="000000"/>
                  </a:solidFill>
                  <a:latin typeface="ABeeZee Bold"/>
                  <a:ea typeface="ABeeZee Bold"/>
                  <a:cs typeface="ABeeZee Bold"/>
                  <a:sym typeface="ABeeZee Bold"/>
                </a:rPr>
                <a:t>E</a:t>
              </a:r>
              <a:r>
                <a:rPr lang="en-US" sz="1352">
                  <a:solidFill>
                    <a:srgbClr val="000000"/>
                  </a:solidFill>
                  <a:latin typeface="ABeeZee"/>
                  <a:ea typeface="ABeeZee"/>
                  <a:cs typeface="ABeeZee"/>
                  <a:sym typeface="ABeeZee"/>
                </a:rPr>
                <a:t>xplore all areas of your life, Define clear, actionable goals for each area to ensure a balanced and fulfilling life.</a:t>
              </a:r>
            </a:p>
            <a:p>
              <a:pPr algn="ctr">
                <a:lnSpc>
                  <a:spcPts val="1623"/>
                </a:lnSpc>
              </a:pPr>
              <a:endParaRPr lang="en-US" sz="1352">
                <a:solidFill>
                  <a:srgbClr val="000000"/>
                </a:solidFill>
                <a:latin typeface="ABeeZee"/>
                <a:ea typeface="ABeeZee"/>
                <a:cs typeface="ABeeZee"/>
                <a:sym typeface="ABeeZee"/>
              </a:endParaRPr>
            </a:p>
            <a:p>
              <a:pPr algn="ctr">
                <a:lnSpc>
                  <a:spcPts val="1623"/>
                </a:lnSpc>
              </a:pPr>
              <a:endParaRPr lang="en-US" sz="1352">
                <a:solidFill>
                  <a:srgbClr val="000000"/>
                </a:solidFill>
                <a:latin typeface="ABeeZee"/>
                <a:ea typeface="ABeeZee"/>
                <a:cs typeface="ABeeZee"/>
                <a:sym typeface="ABeeZee"/>
              </a:endParaRPr>
            </a:p>
          </p:txBody>
        </p:sp>
        <p:sp>
          <p:nvSpPr>
            <p:cNvPr id="29" name="Freeform 29"/>
            <p:cNvSpPr/>
            <p:nvPr/>
          </p:nvSpPr>
          <p:spPr>
            <a:xfrm>
              <a:off x="19175820" y="7098637"/>
              <a:ext cx="869589" cy="869589"/>
            </a:xfrm>
            <a:custGeom>
              <a:avLst/>
              <a:gdLst/>
              <a:ahLst/>
              <a:cxnLst/>
              <a:rect l="l" t="t" r="r" b="b"/>
              <a:pathLst>
                <a:path w="869589" h="869589">
                  <a:moveTo>
                    <a:pt x="0" y="0"/>
                  </a:moveTo>
                  <a:lnTo>
                    <a:pt x="869590" y="0"/>
                  </a:lnTo>
                  <a:lnTo>
                    <a:pt x="869590" y="869589"/>
                  </a:lnTo>
                  <a:lnTo>
                    <a:pt x="0" y="869589"/>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sp>
          <p:nvSpPr>
            <p:cNvPr id="30" name="TextBox 30"/>
            <p:cNvSpPr txBox="1"/>
            <p:nvPr/>
          </p:nvSpPr>
          <p:spPr>
            <a:xfrm>
              <a:off x="19200550" y="7274610"/>
              <a:ext cx="820131" cy="627998"/>
            </a:xfrm>
            <a:prstGeom prst="rect">
              <a:avLst/>
            </a:prstGeom>
          </p:spPr>
          <p:txBody>
            <a:bodyPr lIns="0" tIns="0" rIns="0" bIns="0" rtlCol="0" anchor="t">
              <a:spAutoFit/>
            </a:bodyPr>
            <a:lstStyle/>
            <a:p>
              <a:pPr algn="ctr">
                <a:lnSpc>
                  <a:spcPts val="3996"/>
                </a:lnSpc>
              </a:pPr>
              <a:r>
                <a:rPr lang="en-US" sz="2854">
                  <a:solidFill>
                    <a:srgbClr val="FFFFFF"/>
                  </a:solidFill>
                  <a:latin typeface="League Spartan"/>
                  <a:ea typeface="League Spartan"/>
                  <a:cs typeface="League Spartan"/>
                  <a:sym typeface="League Spartan"/>
                </a:rPr>
                <a:t>5</a:t>
              </a:r>
            </a:p>
          </p:txBody>
        </p:sp>
        <p:sp>
          <p:nvSpPr>
            <p:cNvPr id="31" name="TextBox 31"/>
            <p:cNvSpPr txBox="1"/>
            <p:nvPr/>
          </p:nvSpPr>
          <p:spPr>
            <a:xfrm>
              <a:off x="18021284" y="8910521"/>
              <a:ext cx="3178662" cy="1654582"/>
            </a:xfrm>
            <a:prstGeom prst="rect">
              <a:avLst/>
            </a:prstGeom>
          </p:spPr>
          <p:txBody>
            <a:bodyPr lIns="0" tIns="0" rIns="0" bIns="0" rtlCol="0" anchor="t">
              <a:spAutoFit/>
            </a:bodyPr>
            <a:lstStyle/>
            <a:p>
              <a:pPr algn="ctr">
                <a:lnSpc>
                  <a:spcPts val="1623"/>
                </a:lnSpc>
              </a:pPr>
              <a:r>
                <a:rPr lang="en-US" sz="1352">
                  <a:solidFill>
                    <a:srgbClr val="000000"/>
                  </a:solidFill>
                  <a:latin typeface="ABeeZee Bold"/>
                  <a:ea typeface="ABeeZee Bold"/>
                  <a:cs typeface="ABeeZee Bold"/>
                  <a:sym typeface="ABeeZee Bold"/>
                </a:rPr>
                <a:t>Take Action: </a:t>
              </a:r>
            </a:p>
            <a:p>
              <a:pPr algn="ctr">
                <a:lnSpc>
                  <a:spcPts val="1623"/>
                </a:lnSpc>
              </a:pPr>
              <a:r>
                <a:rPr lang="en-US" sz="1352">
                  <a:solidFill>
                    <a:srgbClr val="000000"/>
                  </a:solidFill>
                  <a:latin typeface="ABeeZee"/>
                  <a:ea typeface="ABeeZee"/>
                  <a:cs typeface="ABeeZee"/>
                  <a:sym typeface="ABeeZee"/>
                </a:rPr>
                <a:t>Implement your plan consistently. Monitor progress, stay accountable, and celebrate your achievements.</a:t>
              </a:r>
            </a:p>
          </p:txBody>
        </p:sp>
        <p:sp>
          <p:nvSpPr>
            <p:cNvPr id="32" name="TextBox 32"/>
            <p:cNvSpPr txBox="1"/>
            <p:nvPr/>
          </p:nvSpPr>
          <p:spPr>
            <a:xfrm>
              <a:off x="1714804" y="8238499"/>
              <a:ext cx="1680620" cy="625983"/>
            </a:xfrm>
            <a:prstGeom prst="rect">
              <a:avLst/>
            </a:prstGeom>
          </p:spPr>
          <p:txBody>
            <a:bodyPr lIns="0" tIns="0" rIns="0" bIns="0" rtlCol="0" anchor="t">
              <a:spAutoFit/>
            </a:bodyPr>
            <a:lstStyle/>
            <a:p>
              <a:pPr algn="ctr">
                <a:lnSpc>
                  <a:spcPts val="3932"/>
                </a:lnSpc>
              </a:pPr>
              <a:r>
                <a:rPr lang="en-US" sz="2809">
                  <a:solidFill>
                    <a:srgbClr val="000000"/>
                  </a:solidFill>
                  <a:latin typeface="Breathing"/>
                  <a:ea typeface="Breathing"/>
                  <a:cs typeface="Breathing"/>
                  <a:sym typeface="Breathing"/>
                </a:rPr>
                <a:t>Decide</a:t>
              </a:r>
            </a:p>
          </p:txBody>
        </p:sp>
        <p:sp>
          <p:nvSpPr>
            <p:cNvPr id="33" name="TextBox 33"/>
            <p:cNvSpPr txBox="1"/>
            <p:nvPr/>
          </p:nvSpPr>
          <p:spPr>
            <a:xfrm>
              <a:off x="5954517" y="8238499"/>
              <a:ext cx="2076348" cy="625983"/>
            </a:xfrm>
            <a:prstGeom prst="rect">
              <a:avLst/>
            </a:prstGeom>
          </p:spPr>
          <p:txBody>
            <a:bodyPr lIns="0" tIns="0" rIns="0" bIns="0" rtlCol="0" anchor="t">
              <a:spAutoFit/>
            </a:bodyPr>
            <a:lstStyle/>
            <a:p>
              <a:pPr algn="ctr">
                <a:lnSpc>
                  <a:spcPts val="3932"/>
                </a:lnSpc>
              </a:pPr>
              <a:r>
                <a:rPr lang="en-US" sz="2809">
                  <a:solidFill>
                    <a:srgbClr val="000000"/>
                  </a:solidFill>
                  <a:latin typeface="Breathing"/>
                  <a:ea typeface="Breathing"/>
                  <a:cs typeface="Breathing"/>
                  <a:sym typeface="Breathing"/>
                </a:rPr>
                <a:t>Discover</a:t>
              </a:r>
            </a:p>
          </p:txBody>
        </p:sp>
        <p:sp>
          <p:nvSpPr>
            <p:cNvPr id="34" name="TextBox 34"/>
            <p:cNvSpPr txBox="1"/>
            <p:nvPr/>
          </p:nvSpPr>
          <p:spPr>
            <a:xfrm>
              <a:off x="10644206" y="8238499"/>
              <a:ext cx="1572126" cy="625983"/>
            </a:xfrm>
            <a:prstGeom prst="rect">
              <a:avLst/>
            </a:prstGeom>
          </p:spPr>
          <p:txBody>
            <a:bodyPr lIns="0" tIns="0" rIns="0" bIns="0" rtlCol="0" anchor="t">
              <a:spAutoFit/>
            </a:bodyPr>
            <a:lstStyle/>
            <a:p>
              <a:pPr algn="ctr">
                <a:lnSpc>
                  <a:spcPts val="3932"/>
                </a:lnSpc>
              </a:pPr>
              <a:r>
                <a:rPr lang="en-US" sz="2809">
                  <a:solidFill>
                    <a:srgbClr val="000000"/>
                  </a:solidFill>
                  <a:latin typeface="Breathing"/>
                  <a:ea typeface="Breathing"/>
                  <a:cs typeface="Breathing"/>
                  <a:sym typeface="Breathing"/>
                </a:rPr>
                <a:t>Dream</a:t>
              </a:r>
            </a:p>
          </p:txBody>
        </p:sp>
        <p:sp>
          <p:nvSpPr>
            <p:cNvPr id="35" name="TextBox 35"/>
            <p:cNvSpPr txBox="1"/>
            <p:nvPr/>
          </p:nvSpPr>
          <p:spPr>
            <a:xfrm>
              <a:off x="14686685" y="8238499"/>
              <a:ext cx="1674426" cy="625983"/>
            </a:xfrm>
            <a:prstGeom prst="rect">
              <a:avLst/>
            </a:prstGeom>
          </p:spPr>
          <p:txBody>
            <a:bodyPr lIns="0" tIns="0" rIns="0" bIns="0" rtlCol="0" anchor="t">
              <a:spAutoFit/>
            </a:bodyPr>
            <a:lstStyle/>
            <a:p>
              <a:pPr algn="ctr">
                <a:lnSpc>
                  <a:spcPts val="3932"/>
                </a:lnSpc>
              </a:pPr>
              <a:r>
                <a:rPr lang="en-US" sz="2809">
                  <a:solidFill>
                    <a:srgbClr val="000000"/>
                  </a:solidFill>
                  <a:latin typeface="Breathing"/>
                  <a:ea typeface="Breathing"/>
                  <a:cs typeface="Breathing"/>
                  <a:sym typeface="Breathing"/>
                </a:rPr>
                <a:t>Design</a:t>
              </a:r>
            </a:p>
          </p:txBody>
        </p:sp>
        <p:sp>
          <p:nvSpPr>
            <p:cNvPr id="36" name="TextBox 36"/>
            <p:cNvSpPr txBox="1"/>
            <p:nvPr/>
          </p:nvSpPr>
          <p:spPr>
            <a:xfrm>
              <a:off x="19287379" y="8238499"/>
              <a:ext cx="646472" cy="625983"/>
            </a:xfrm>
            <a:prstGeom prst="rect">
              <a:avLst/>
            </a:prstGeom>
          </p:spPr>
          <p:txBody>
            <a:bodyPr lIns="0" tIns="0" rIns="0" bIns="0" rtlCol="0" anchor="t">
              <a:spAutoFit/>
            </a:bodyPr>
            <a:lstStyle/>
            <a:p>
              <a:pPr algn="ctr">
                <a:lnSpc>
                  <a:spcPts val="3932"/>
                </a:lnSpc>
              </a:pPr>
              <a:r>
                <a:rPr lang="en-US" sz="2809">
                  <a:solidFill>
                    <a:srgbClr val="000000"/>
                  </a:solidFill>
                  <a:latin typeface="Breathing"/>
                  <a:ea typeface="Breathing"/>
                  <a:cs typeface="Breathing"/>
                  <a:sym typeface="Breathing"/>
                </a:rPr>
                <a:t>Do</a:t>
              </a:r>
            </a:p>
          </p:txBody>
        </p:sp>
      </p:grpSp>
      <p:sp>
        <p:nvSpPr>
          <p:cNvPr id="37" name="TextBox 37"/>
          <p:cNvSpPr txBox="1"/>
          <p:nvPr/>
        </p:nvSpPr>
        <p:spPr>
          <a:xfrm>
            <a:off x="1733204" y="1014668"/>
            <a:ext cx="13982820" cy="1142558"/>
          </a:xfrm>
          <a:prstGeom prst="rect">
            <a:avLst/>
          </a:prstGeom>
        </p:spPr>
        <p:txBody>
          <a:bodyPr lIns="0" tIns="0" rIns="0" bIns="0" rtlCol="0" anchor="t">
            <a:spAutoFit/>
          </a:bodyPr>
          <a:lstStyle/>
          <a:p>
            <a:pPr algn="l">
              <a:lnSpc>
                <a:spcPts val="8607"/>
              </a:lnSpc>
            </a:pPr>
            <a:r>
              <a:rPr lang="en-US" sz="8607" spc="-344">
                <a:solidFill>
                  <a:srgbClr val="000000"/>
                </a:solidFill>
                <a:latin typeface="Breathing"/>
                <a:ea typeface="Breathing"/>
                <a:cs typeface="Breathing"/>
                <a:sym typeface="Breathing"/>
              </a:rPr>
              <a:t>Pathway to Being SAVI</a:t>
            </a:r>
          </a:p>
        </p:txBody>
      </p:sp>
      <p:sp>
        <p:nvSpPr>
          <p:cNvPr id="38" name="Freeform 38"/>
          <p:cNvSpPr/>
          <p:nvPr/>
        </p:nvSpPr>
        <p:spPr>
          <a:xfrm>
            <a:off x="15651130" y="-672744"/>
            <a:ext cx="5072112" cy="11480088"/>
          </a:xfrm>
          <a:custGeom>
            <a:avLst/>
            <a:gdLst/>
            <a:ahLst/>
            <a:cxnLst/>
            <a:rect l="l" t="t" r="r" b="b"/>
            <a:pathLst>
              <a:path w="5072112" h="11480088">
                <a:moveTo>
                  <a:pt x="0" y="0"/>
                </a:moveTo>
                <a:lnTo>
                  <a:pt x="5072112" y="0"/>
                </a:lnTo>
                <a:lnTo>
                  <a:pt x="5072112" y="11480088"/>
                </a:lnTo>
                <a:lnTo>
                  <a:pt x="0" y="11480088"/>
                </a:lnTo>
                <a:lnTo>
                  <a:pt x="0" y="0"/>
                </a:lnTo>
                <a:close/>
              </a:path>
            </a:pathLst>
          </a:custGeom>
          <a:blipFill>
            <a:blip r:embed="rId30">
              <a:alphaModFix amt="46000"/>
              <a:extLst>
                <a:ext uri="{96DAC541-7B7A-43D3-8B79-37D633B846F1}">
                  <asvg:svgBlip xmlns:asvg="http://schemas.microsoft.com/office/drawing/2016/SVG/main" r:embed="rId31"/>
                </a:ext>
              </a:extLst>
            </a:blip>
            <a:stretch>
              <a:fillRect/>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73404" y="5385106"/>
            <a:ext cx="3086100" cy="414103"/>
            <a:chOff x="0" y="0"/>
            <a:chExt cx="812800" cy="109064"/>
          </a:xfrm>
        </p:grpSpPr>
        <p:sp>
          <p:nvSpPr>
            <p:cNvPr id="3" name="Freeform 3"/>
            <p:cNvSpPr/>
            <p:nvPr/>
          </p:nvSpPr>
          <p:spPr>
            <a:xfrm>
              <a:off x="0" y="0"/>
              <a:ext cx="812800" cy="109064"/>
            </a:xfrm>
            <a:custGeom>
              <a:avLst/>
              <a:gdLst/>
              <a:ahLst/>
              <a:cxnLst/>
              <a:rect l="l" t="t" r="r" b="b"/>
              <a:pathLst>
                <a:path w="812800" h="109064">
                  <a:moveTo>
                    <a:pt x="0" y="0"/>
                  </a:moveTo>
                  <a:lnTo>
                    <a:pt x="812800" y="0"/>
                  </a:lnTo>
                  <a:lnTo>
                    <a:pt x="812800" y="109064"/>
                  </a:lnTo>
                  <a:lnTo>
                    <a:pt x="0" y="109064"/>
                  </a:lnTo>
                  <a:close/>
                </a:path>
              </a:pathLst>
            </a:custGeom>
            <a:solidFill>
              <a:srgbClr val="000000">
                <a:alpha val="0"/>
              </a:srgbClr>
            </a:solidFill>
          </p:spPr>
          <p:txBody>
            <a:bodyPr/>
            <a:lstStyle/>
            <a:p>
              <a:endParaRPr lang="en-US"/>
            </a:p>
          </p:txBody>
        </p:sp>
        <p:sp>
          <p:nvSpPr>
            <p:cNvPr id="4" name="TextBox 4"/>
            <p:cNvSpPr txBox="1"/>
            <p:nvPr/>
          </p:nvSpPr>
          <p:spPr>
            <a:xfrm>
              <a:off x="0" y="28575"/>
              <a:ext cx="812800" cy="80489"/>
            </a:xfrm>
            <a:prstGeom prst="rect">
              <a:avLst/>
            </a:prstGeom>
          </p:spPr>
          <p:txBody>
            <a:bodyPr lIns="56920" tIns="56920" rIns="56920" bIns="56920" rtlCol="0" anchor="ctr"/>
            <a:lstStyle/>
            <a:p>
              <a:pPr algn="ctr">
                <a:lnSpc>
                  <a:spcPts val="2117"/>
                </a:lnSpc>
              </a:pPr>
              <a:endParaRPr/>
            </a:p>
          </p:txBody>
        </p:sp>
      </p:grpSp>
      <p:sp>
        <p:nvSpPr>
          <p:cNvPr id="5" name="Freeform 5"/>
          <p:cNvSpPr/>
          <p:nvPr/>
        </p:nvSpPr>
        <p:spPr>
          <a:xfrm>
            <a:off x="774142" y="8289588"/>
            <a:ext cx="2400723" cy="1395462"/>
          </a:xfrm>
          <a:custGeom>
            <a:avLst/>
            <a:gdLst/>
            <a:ahLst/>
            <a:cxnLst/>
            <a:rect l="l" t="t" r="r" b="b"/>
            <a:pathLst>
              <a:path w="2400723" h="1395462">
                <a:moveTo>
                  <a:pt x="0" y="0"/>
                </a:moveTo>
                <a:lnTo>
                  <a:pt x="2400723" y="0"/>
                </a:lnTo>
                <a:lnTo>
                  <a:pt x="2400723" y="1395461"/>
                </a:lnTo>
                <a:lnTo>
                  <a:pt x="0" y="1395461"/>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165100" y="895350"/>
            <a:ext cx="5691865" cy="1226534"/>
          </a:xfrm>
          <a:prstGeom prst="rect">
            <a:avLst/>
          </a:prstGeom>
        </p:spPr>
        <p:txBody>
          <a:bodyPr lIns="0" tIns="0" rIns="0" bIns="0" rtlCol="0" anchor="t">
            <a:spAutoFit/>
          </a:bodyPr>
          <a:lstStyle/>
          <a:p>
            <a:pPr algn="ctr">
              <a:lnSpc>
                <a:spcPts val="10188"/>
              </a:lnSpc>
            </a:pPr>
            <a:r>
              <a:rPr lang="en-US" sz="7277">
                <a:solidFill>
                  <a:srgbClr val="000000"/>
                </a:solidFill>
                <a:latin typeface="Breathing"/>
                <a:ea typeface="Breathing"/>
                <a:cs typeface="Breathing"/>
                <a:sym typeface="Breathing"/>
              </a:rPr>
              <a:t>Decide </a:t>
            </a:r>
          </a:p>
        </p:txBody>
      </p:sp>
      <p:grpSp>
        <p:nvGrpSpPr>
          <p:cNvPr id="7" name="Group 7"/>
          <p:cNvGrpSpPr/>
          <p:nvPr/>
        </p:nvGrpSpPr>
        <p:grpSpPr>
          <a:xfrm>
            <a:off x="9354372" y="1924636"/>
            <a:ext cx="6681395" cy="6681395"/>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lnTo>
                    <a:pt x="812800" y="310462"/>
                  </a:lnTo>
                  <a:lnTo>
                    <a:pt x="657569" y="812800"/>
                  </a:lnTo>
                  <a:lnTo>
                    <a:pt x="155231" y="812800"/>
                  </a:lnTo>
                  <a:lnTo>
                    <a:pt x="0" y="310462"/>
                  </a:lnTo>
                  <a:lnTo>
                    <a:pt x="406400" y="0"/>
                  </a:lnTo>
                  <a:close/>
                </a:path>
              </a:pathLst>
            </a:custGeom>
            <a:solidFill>
              <a:srgbClr val="FFB600"/>
            </a:solidFill>
          </p:spPr>
          <p:txBody>
            <a:bodyPr/>
            <a:lstStyle/>
            <a:p>
              <a:endParaRPr lang="en-US"/>
            </a:p>
          </p:txBody>
        </p:sp>
        <p:sp>
          <p:nvSpPr>
            <p:cNvPr id="9" name="TextBox 9"/>
            <p:cNvSpPr txBox="1"/>
            <p:nvPr/>
          </p:nvSpPr>
          <p:spPr>
            <a:xfrm>
              <a:off x="127000" y="241300"/>
              <a:ext cx="558800" cy="520700"/>
            </a:xfrm>
            <a:prstGeom prst="rect">
              <a:avLst/>
            </a:prstGeom>
          </p:spPr>
          <p:txBody>
            <a:bodyPr lIns="50800" tIns="50800" rIns="50800" bIns="50800" rtlCol="0" anchor="ctr"/>
            <a:lstStyle/>
            <a:p>
              <a:pPr algn="ctr">
                <a:lnSpc>
                  <a:spcPts val="2656"/>
                </a:lnSpc>
              </a:pPr>
              <a:endParaRPr/>
            </a:p>
          </p:txBody>
        </p:sp>
      </p:grpSp>
      <p:sp>
        <p:nvSpPr>
          <p:cNvPr id="10" name="Freeform 10"/>
          <p:cNvSpPr/>
          <p:nvPr/>
        </p:nvSpPr>
        <p:spPr>
          <a:xfrm>
            <a:off x="11479975" y="3922687"/>
            <a:ext cx="2430190" cy="2685292"/>
          </a:xfrm>
          <a:custGeom>
            <a:avLst/>
            <a:gdLst/>
            <a:ahLst/>
            <a:cxnLst/>
            <a:rect l="l" t="t" r="r" b="b"/>
            <a:pathLst>
              <a:path w="2430190" h="2685292">
                <a:moveTo>
                  <a:pt x="0" y="0"/>
                </a:moveTo>
                <a:lnTo>
                  <a:pt x="2430189" y="0"/>
                </a:lnTo>
                <a:lnTo>
                  <a:pt x="2430189" y="2685292"/>
                </a:lnTo>
                <a:lnTo>
                  <a:pt x="0" y="26852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TextBox 11"/>
          <p:cNvSpPr txBox="1"/>
          <p:nvPr/>
        </p:nvSpPr>
        <p:spPr>
          <a:xfrm>
            <a:off x="9849137" y="7379497"/>
            <a:ext cx="5691865" cy="1226534"/>
          </a:xfrm>
          <a:prstGeom prst="rect">
            <a:avLst/>
          </a:prstGeom>
        </p:spPr>
        <p:txBody>
          <a:bodyPr lIns="0" tIns="0" rIns="0" bIns="0" rtlCol="0" anchor="t">
            <a:spAutoFit/>
          </a:bodyPr>
          <a:lstStyle/>
          <a:p>
            <a:pPr algn="ctr">
              <a:lnSpc>
                <a:spcPts val="10188"/>
              </a:lnSpc>
            </a:pPr>
            <a:r>
              <a:rPr lang="en-US" sz="7277">
                <a:solidFill>
                  <a:srgbClr val="000000"/>
                </a:solidFill>
                <a:latin typeface="Breathing"/>
                <a:ea typeface="Breathing"/>
                <a:cs typeface="Breathing"/>
                <a:sym typeface="Breathing"/>
              </a:rPr>
              <a:t>Passion</a:t>
            </a:r>
          </a:p>
        </p:txBody>
      </p:sp>
      <p:grpSp>
        <p:nvGrpSpPr>
          <p:cNvPr id="12" name="Group 12"/>
          <p:cNvGrpSpPr/>
          <p:nvPr/>
        </p:nvGrpSpPr>
        <p:grpSpPr>
          <a:xfrm>
            <a:off x="2006025" y="1924636"/>
            <a:ext cx="6681395" cy="6681395"/>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310462"/>
                  </a:lnTo>
                  <a:lnTo>
                    <a:pt x="657569" y="812800"/>
                  </a:lnTo>
                  <a:lnTo>
                    <a:pt x="155231" y="812800"/>
                  </a:lnTo>
                  <a:lnTo>
                    <a:pt x="0" y="310462"/>
                  </a:lnTo>
                  <a:lnTo>
                    <a:pt x="406400" y="0"/>
                  </a:lnTo>
                  <a:close/>
                </a:path>
              </a:pathLst>
            </a:custGeom>
            <a:solidFill>
              <a:srgbClr val="FFB600"/>
            </a:solidFill>
          </p:spPr>
          <p:txBody>
            <a:bodyPr/>
            <a:lstStyle/>
            <a:p>
              <a:endParaRPr lang="en-US"/>
            </a:p>
          </p:txBody>
        </p:sp>
        <p:sp>
          <p:nvSpPr>
            <p:cNvPr id="14" name="TextBox 14"/>
            <p:cNvSpPr txBox="1"/>
            <p:nvPr/>
          </p:nvSpPr>
          <p:spPr>
            <a:xfrm>
              <a:off x="127000" y="241300"/>
              <a:ext cx="558800" cy="520700"/>
            </a:xfrm>
            <a:prstGeom prst="rect">
              <a:avLst/>
            </a:prstGeom>
          </p:spPr>
          <p:txBody>
            <a:bodyPr lIns="50800" tIns="50800" rIns="50800" bIns="50800" rtlCol="0" anchor="ctr"/>
            <a:lstStyle/>
            <a:p>
              <a:pPr algn="ctr">
                <a:lnSpc>
                  <a:spcPts val="2656"/>
                </a:lnSpc>
              </a:pPr>
              <a:endParaRPr/>
            </a:p>
          </p:txBody>
        </p:sp>
      </p:grpSp>
      <p:sp>
        <p:nvSpPr>
          <p:cNvPr id="15" name="Freeform 15"/>
          <p:cNvSpPr/>
          <p:nvPr/>
        </p:nvSpPr>
        <p:spPr>
          <a:xfrm>
            <a:off x="4306942" y="3814323"/>
            <a:ext cx="2079561" cy="3268465"/>
          </a:xfrm>
          <a:custGeom>
            <a:avLst/>
            <a:gdLst/>
            <a:ahLst/>
            <a:cxnLst/>
            <a:rect l="l" t="t" r="r" b="b"/>
            <a:pathLst>
              <a:path w="2079561" h="3268465">
                <a:moveTo>
                  <a:pt x="0" y="0"/>
                </a:moveTo>
                <a:lnTo>
                  <a:pt x="2079561" y="0"/>
                </a:lnTo>
                <a:lnTo>
                  <a:pt x="2079561" y="3268465"/>
                </a:lnTo>
                <a:lnTo>
                  <a:pt x="0" y="32684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TextBox 16"/>
          <p:cNvSpPr txBox="1"/>
          <p:nvPr/>
        </p:nvSpPr>
        <p:spPr>
          <a:xfrm>
            <a:off x="2500790" y="7379497"/>
            <a:ext cx="5691865" cy="1226534"/>
          </a:xfrm>
          <a:prstGeom prst="rect">
            <a:avLst/>
          </a:prstGeom>
        </p:spPr>
        <p:txBody>
          <a:bodyPr lIns="0" tIns="0" rIns="0" bIns="0" rtlCol="0" anchor="t">
            <a:spAutoFit/>
          </a:bodyPr>
          <a:lstStyle/>
          <a:p>
            <a:pPr algn="ctr">
              <a:lnSpc>
                <a:spcPts val="10188"/>
              </a:lnSpc>
            </a:pPr>
            <a:r>
              <a:rPr lang="en-US" sz="7277">
                <a:solidFill>
                  <a:srgbClr val="000000"/>
                </a:solidFill>
                <a:latin typeface="Breathing"/>
                <a:ea typeface="Breathing"/>
                <a:cs typeface="Breathing"/>
                <a:sym typeface="Breathing"/>
              </a:rPr>
              <a:t>Pain</a:t>
            </a:r>
          </a:p>
        </p:txBody>
      </p:sp>
      <p:sp>
        <p:nvSpPr>
          <p:cNvPr id="17" name="Freeform 17"/>
          <p:cNvSpPr/>
          <p:nvPr/>
        </p:nvSpPr>
        <p:spPr>
          <a:xfrm>
            <a:off x="15651130" y="-672744"/>
            <a:ext cx="5072112" cy="11480088"/>
          </a:xfrm>
          <a:custGeom>
            <a:avLst/>
            <a:gdLst/>
            <a:ahLst/>
            <a:cxnLst/>
            <a:rect l="l" t="t" r="r" b="b"/>
            <a:pathLst>
              <a:path w="5072112" h="11480088">
                <a:moveTo>
                  <a:pt x="0" y="0"/>
                </a:moveTo>
                <a:lnTo>
                  <a:pt x="5072112" y="0"/>
                </a:lnTo>
                <a:lnTo>
                  <a:pt x="5072112" y="11480088"/>
                </a:lnTo>
                <a:lnTo>
                  <a:pt x="0" y="11480088"/>
                </a:lnTo>
                <a:lnTo>
                  <a:pt x="0" y="0"/>
                </a:lnTo>
                <a:close/>
              </a:path>
            </a:pathLst>
          </a:custGeom>
          <a:blipFill>
            <a:blip r:embed="rId8">
              <a:alphaModFix amt="46000"/>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73404" y="5385106"/>
            <a:ext cx="3086100" cy="414103"/>
            <a:chOff x="0" y="0"/>
            <a:chExt cx="812800" cy="109064"/>
          </a:xfrm>
        </p:grpSpPr>
        <p:sp>
          <p:nvSpPr>
            <p:cNvPr id="3" name="Freeform 3"/>
            <p:cNvSpPr/>
            <p:nvPr/>
          </p:nvSpPr>
          <p:spPr>
            <a:xfrm>
              <a:off x="0" y="0"/>
              <a:ext cx="812800" cy="109064"/>
            </a:xfrm>
            <a:custGeom>
              <a:avLst/>
              <a:gdLst/>
              <a:ahLst/>
              <a:cxnLst/>
              <a:rect l="l" t="t" r="r" b="b"/>
              <a:pathLst>
                <a:path w="812800" h="109064">
                  <a:moveTo>
                    <a:pt x="0" y="0"/>
                  </a:moveTo>
                  <a:lnTo>
                    <a:pt x="812800" y="0"/>
                  </a:lnTo>
                  <a:lnTo>
                    <a:pt x="812800" y="109064"/>
                  </a:lnTo>
                  <a:lnTo>
                    <a:pt x="0" y="109064"/>
                  </a:lnTo>
                  <a:close/>
                </a:path>
              </a:pathLst>
            </a:custGeom>
            <a:solidFill>
              <a:srgbClr val="000000">
                <a:alpha val="0"/>
              </a:srgbClr>
            </a:solidFill>
          </p:spPr>
          <p:txBody>
            <a:bodyPr/>
            <a:lstStyle/>
            <a:p>
              <a:endParaRPr lang="en-US"/>
            </a:p>
          </p:txBody>
        </p:sp>
        <p:sp>
          <p:nvSpPr>
            <p:cNvPr id="4" name="TextBox 4"/>
            <p:cNvSpPr txBox="1"/>
            <p:nvPr/>
          </p:nvSpPr>
          <p:spPr>
            <a:xfrm>
              <a:off x="0" y="28575"/>
              <a:ext cx="812800" cy="80489"/>
            </a:xfrm>
            <a:prstGeom prst="rect">
              <a:avLst/>
            </a:prstGeom>
          </p:spPr>
          <p:txBody>
            <a:bodyPr lIns="56920" tIns="56920" rIns="56920" bIns="56920" rtlCol="0" anchor="ctr"/>
            <a:lstStyle/>
            <a:p>
              <a:pPr algn="ctr">
                <a:lnSpc>
                  <a:spcPts val="2117"/>
                </a:lnSpc>
              </a:pPr>
              <a:endParaRPr/>
            </a:p>
          </p:txBody>
        </p:sp>
      </p:grpSp>
      <p:sp>
        <p:nvSpPr>
          <p:cNvPr id="5" name="Freeform 5"/>
          <p:cNvSpPr/>
          <p:nvPr/>
        </p:nvSpPr>
        <p:spPr>
          <a:xfrm>
            <a:off x="774142" y="8289588"/>
            <a:ext cx="2400723" cy="1395462"/>
          </a:xfrm>
          <a:custGeom>
            <a:avLst/>
            <a:gdLst/>
            <a:ahLst/>
            <a:cxnLst/>
            <a:rect l="l" t="t" r="r" b="b"/>
            <a:pathLst>
              <a:path w="2400723" h="1395462">
                <a:moveTo>
                  <a:pt x="0" y="0"/>
                </a:moveTo>
                <a:lnTo>
                  <a:pt x="2400723" y="0"/>
                </a:lnTo>
                <a:lnTo>
                  <a:pt x="2400723" y="1395461"/>
                </a:lnTo>
                <a:lnTo>
                  <a:pt x="0" y="1395461"/>
                </a:lnTo>
                <a:lnTo>
                  <a:pt x="0" y="0"/>
                </a:lnTo>
                <a:close/>
              </a:path>
            </a:pathLst>
          </a:custGeom>
          <a:blipFill>
            <a:blip r:embed="rId3"/>
            <a:stretch>
              <a:fillRect/>
            </a:stretch>
          </a:blipFill>
        </p:spPr>
        <p:txBody>
          <a:bodyPr/>
          <a:lstStyle/>
          <a:p>
            <a:endParaRPr lang="en-US"/>
          </a:p>
        </p:txBody>
      </p:sp>
      <p:grpSp>
        <p:nvGrpSpPr>
          <p:cNvPr id="6" name="Group 6"/>
          <p:cNvGrpSpPr/>
          <p:nvPr/>
        </p:nvGrpSpPr>
        <p:grpSpPr>
          <a:xfrm>
            <a:off x="708817" y="2016272"/>
            <a:ext cx="4445944" cy="2917651"/>
            <a:chOff x="0" y="0"/>
            <a:chExt cx="812800" cy="533400"/>
          </a:xfrm>
        </p:grpSpPr>
        <p:sp>
          <p:nvSpPr>
            <p:cNvPr id="7" name="Freeform 7"/>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0090FC"/>
            </a:solidFill>
          </p:spPr>
          <p:txBody>
            <a:bodyPr/>
            <a:lstStyle/>
            <a:p>
              <a:endParaRPr lang="en-US"/>
            </a:p>
          </p:txBody>
        </p:sp>
        <p:sp>
          <p:nvSpPr>
            <p:cNvPr id="8" name="TextBox 8"/>
            <p:cNvSpPr txBox="1"/>
            <p:nvPr/>
          </p:nvSpPr>
          <p:spPr>
            <a:xfrm>
              <a:off x="38100" y="127000"/>
              <a:ext cx="736600" cy="330200"/>
            </a:xfrm>
            <a:prstGeom prst="rect">
              <a:avLst/>
            </a:prstGeom>
          </p:spPr>
          <p:txBody>
            <a:bodyPr lIns="50800" tIns="50800" rIns="50800" bIns="50800" rtlCol="0" anchor="ctr"/>
            <a:lstStyle/>
            <a:p>
              <a:pPr algn="ctr">
                <a:lnSpc>
                  <a:spcPts val="2656"/>
                </a:lnSpc>
              </a:pPr>
              <a:r>
                <a:rPr lang="en-US" sz="2530">
                  <a:solidFill>
                    <a:srgbClr val="000000"/>
                  </a:solidFill>
                  <a:latin typeface="TT Hoves"/>
                  <a:ea typeface="TT Hoves"/>
                  <a:cs typeface="TT Hoves"/>
                  <a:sym typeface="TT Hoves"/>
                </a:rPr>
                <a:t>IDENTITIES</a:t>
              </a:r>
            </a:p>
          </p:txBody>
        </p:sp>
      </p:grpSp>
      <p:sp>
        <p:nvSpPr>
          <p:cNvPr id="9" name="TextBox 9"/>
          <p:cNvSpPr txBox="1"/>
          <p:nvPr/>
        </p:nvSpPr>
        <p:spPr>
          <a:xfrm>
            <a:off x="5677419" y="4553915"/>
            <a:ext cx="5722286" cy="1379195"/>
          </a:xfrm>
          <a:prstGeom prst="rect">
            <a:avLst/>
          </a:prstGeom>
        </p:spPr>
        <p:txBody>
          <a:bodyPr lIns="0" tIns="0" rIns="0" bIns="0" rtlCol="0" anchor="t">
            <a:spAutoFit/>
          </a:bodyPr>
          <a:lstStyle/>
          <a:p>
            <a:pPr marL="0" lvl="0" indent="0" algn="ctr">
              <a:lnSpc>
                <a:spcPts val="10465"/>
              </a:lnSpc>
              <a:spcBef>
                <a:spcPct val="0"/>
              </a:spcBef>
            </a:pPr>
            <a:r>
              <a:rPr lang="en-US" sz="10465" spc="-418">
                <a:solidFill>
                  <a:srgbClr val="000000"/>
                </a:solidFill>
                <a:latin typeface="Breathing"/>
                <a:ea typeface="Breathing"/>
                <a:cs typeface="Breathing"/>
                <a:sym typeface="Breathing"/>
              </a:rPr>
              <a:t>you</a:t>
            </a:r>
          </a:p>
        </p:txBody>
      </p:sp>
      <p:grpSp>
        <p:nvGrpSpPr>
          <p:cNvPr id="10" name="Group 10"/>
          <p:cNvGrpSpPr/>
          <p:nvPr/>
        </p:nvGrpSpPr>
        <p:grpSpPr>
          <a:xfrm>
            <a:off x="410130" y="5497079"/>
            <a:ext cx="4445944" cy="2917651"/>
            <a:chOff x="0" y="0"/>
            <a:chExt cx="812800" cy="533400"/>
          </a:xfrm>
        </p:grpSpPr>
        <p:sp>
          <p:nvSpPr>
            <p:cNvPr id="11" name="Freeform 11"/>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0097B2"/>
            </a:solidFill>
          </p:spPr>
          <p:txBody>
            <a:bodyPr/>
            <a:lstStyle/>
            <a:p>
              <a:endParaRPr lang="en-US"/>
            </a:p>
          </p:txBody>
        </p:sp>
        <p:sp>
          <p:nvSpPr>
            <p:cNvPr id="12" name="TextBox 12"/>
            <p:cNvSpPr txBox="1"/>
            <p:nvPr/>
          </p:nvSpPr>
          <p:spPr>
            <a:xfrm>
              <a:off x="38100" y="127000"/>
              <a:ext cx="736600" cy="330200"/>
            </a:xfrm>
            <a:prstGeom prst="rect">
              <a:avLst/>
            </a:prstGeom>
          </p:spPr>
          <p:txBody>
            <a:bodyPr lIns="50800" tIns="50800" rIns="50800" bIns="50800" rtlCol="0" anchor="ctr"/>
            <a:lstStyle/>
            <a:p>
              <a:pPr algn="ctr">
                <a:lnSpc>
                  <a:spcPts val="2656"/>
                </a:lnSpc>
              </a:pPr>
              <a:r>
                <a:rPr lang="en-US" sz="2530">
                  <a:solidFill>
                    <a:srgbClr val="000000"/>
                  </a:solidFill>
                  <a:latin typeface="TT Hoves"/>
                  <a:ea typeface="TT Hoves"/>
                  <a:cs typeface="TT Hoves"/>
                  <a:sym typeface="TT Hoves"/>
                </a:rPr>
                <a:t> TRAUMA &amp; HEALING</a:t>
              </a:r>
            </a:p>
          </p:txBody>
        </p:sp>
      </p:grpSp>
      <p:grpSp>
        <p:nvGrpSpPr>
          <p:cNvPr id="13" name="Group 13"/>
          <p:cNvGrpSpPr/>
          <p:nvPr/>
        </p:nvGrpSpPr>
        <p:grpSpPr>
          <a:xfrm>
            <a:off x="10573456" y="925486"/>
            <a:ext cx="4445944" cy="2917651"/>
            <a:chOff x="0" y="0"/>
            <a:chExt cx="812800" cy="533400"/>
          </a:xfrm>
        </p:grpSpPr>
        <p:sp>
          <p:nvSpPr>
            <p:cNvPr id="14" name="Freeform 14"/>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20606"/>
            </a:solidFill>
          </p:spPr>
          <p:txBody>
            <a:bodyPr/>
            <a:lstStyle/>
            <a:p>
              <a:endParaRPr lang="en-US"/>
            </a:p>
          </p:txBody>
        </p:sp>
        <p:sp>
          <p:nvSpPr>
            <p:cNvPr id="15" name="TextBox 15"/>
            <p:cNvSpPr txBox="1"/>
            <p:nvPr/>
          </p:nvSpPr>
          <p:spPr>
            <a:xfrm>
              <a:off x="38100" y="127000"/>
              <a:ext cx="736600" cy="330200"/>
            </a:xfrm>
            <a:prstGeom prst="rect">
              <a:avLst/>
            </a:prstGeom>
          </p:spPr>
          <p:txBody>
            <a:bodyPr lIns="50800" tIns="50800" rIns="50800" bIns="50800" rtlCol="0" anchor="ctr"/>
            <a:lstStyle/>
            <a:p>
              <a:pPr algn="ctr">
                <a:lnSpc>
                  <a:spcPts val="2656"/>
                </a:lnSpc>
              </a:pPr>
              <a:r>
                <a:rPr lang="en-US" sz="2530">
                  <a:solidFill>
                    <a:srgbClr val="000000"/>
                  </a:solidFill>
                  <a:latin typeface="TT Hoves"/>
                  <a:ea typeface="TT Hoves"/>
                  <a:cs typeface="TT Hoves"/>
                  <a:sym typeface="TT Hoves"/>
                </a:rPr>
                <a:t>BEHAVIOUR AND COMMUNICATION STYLES</a:t>
              </a:r>
            </a:p>
          </p:txBody>
        </p:sp>
      </p:grpSp>
      <p:grpSp>
        <p:nvGrpSpPr>
          <p:cNvPr id="16" name="Group 16"/>
          <p:cNvGrpSpPr/>
          <p:nvPr/>
        </p:nvGrpSpPr>
        <p:grpSpPr>
          <a:xfrm>
            <a:off x="5485129" y="574239"/>
            <a:ext cx="4445944" cy="2917651"/>
            <a:chOff x="0" y="0"/>
            <a:chExt cx="812800" cy="533400"/>
          </a:xfrm>
        </p:grpSpPr>
        <p:sp>
          <p:nvSpPr>
            <p:cNvPr id="17" name="Freeform 17"/>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B600"/>
            </a:solidFill>
          </p:spPr>
          <p:txBody>
            <a:bodyPr/>
            <a:lstStyle/>
            <a:p>
              <a:endParaRPr lang="en-US"/>
            </a:p>
          </p:txBody>
        </p:sp>
        <p:sp>
          <p:nvSpPr>
            <p:cNvPr id="18" name="TextBox 18"/>
            <p:cNvSpPr txBox="1"/>
            <p:nvPr/>
          </p:nvSpPr>
          <p:spPr>
            <a:xfrm>
              <a:off x="38100" y="127000"/>
              <a:ext cx="736600" cy="330200"/>
            </a:xfrm>
            <a:prstGeom prst="rect">
              <a:avLst/>
            </a:prstGeom>
          </p:spPr>
          <p:txBody>
            <a:bodyPr lIns="50800" tIns="50800" rIns="50800" bIns="50800" rtlCol="0" anchor="ctr"/>
            <a:lstStyle/>
            <a:p>
              <a:pPr algn="ctr">
                <a:lnSpc>
                  <a:spcPts val="2656"/>
                </a:lnSpc>
              </a:pPr>
              <a:r>
                <a:rPr lang="en-US" sz="2530">
                  <a:solidFill>
                    <a:srgbClr val="000000"/>
                  </a:solidFill>
                  <a:latin typeface="TT Hoves"/>
                  <a:ea typeface="TT Hoves"/>
                  <a:cs typeface="TT Hoves"/>
                  <a:sym typeface="TT Hoves"/>
                </a:rPr>
                <a:t>SOCIAL GRACES</a:t>
              </a:r>
            </a:p>
          </p:txBody>
        </p:sp>
      </p:grpSp>
      <p:grpSp>
        <p:nvGrpSpPr>
          <p:cNvPr id="19" name="Group 19"/>
          <p:cNvGrpSpPr/>
          <p:nvPr/>
        </p:nvGrpSpPr>
        <p:grpSpPr>
          <a:xfrm>
            <a:off x="5154762" y="6616149"/>
            <a:ext cx="4445944" cy="2917651"/>
            <a:chOff x="0" y="0"/>
            <a:chExt cx="812800" cy="533400"/>
          </a:xfrm>
        </p:grpSpPr>
        <p:sp>
          <p:nvSpPr>
            <p:cNvPr id="20" name="Freeform 20"/>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A56A47"/>
            </a:solidFill>
          </p:spPr>
          <p:txBody>
            <a:bodyPr/>
            <a:lstStyle/>
            <a:p>
              <a:endParaRPr lang="en-US"/>
            </a:p>
          </p:txBody>
        </p:sp>
        <p:sp>
          <p:nvSpPr>
            <p:cNvPr id="21" name="TextBox 21"/>
            <p:cNvSpPr txBox="1"/>
            <p:nvPr/>
          </p:nvSpPr>
          <p:spPr>
            <a:xfrm>
              <a:off x="38100" y="127000"/>
              <a:ext cx="736600" cy="330200"/>
            </a:xfrm>
            <a:prstGeom prst="rect">
              <a:avLst/>
            </a:prstGeom>
          </p:spPr>
          <p:txBody>
            <a:bodyPr lIns="50800" tIns="50800" rIns="50800" bIns="50800" rtlCol="0" anchor="ctr"/>
            <a:lstStyle/>
            <a:p>
              <a:pPr algn="ctr">
                <a:lnSpc>
                  <a:spcPts val="2656"/>
                </a:lnSpc>
              </a:pPr>
              <a:r>
                <a:rPr lang="en-US" sz="2530">
                  <a:solidFill>
                    <a:srgbClr val="000000"/>
                  </a:solidFill>
                  <a:latin typeface="TT Hoves"/>
                  <a:ea typeface="TT Hoves"/>
                  <a:cs typeface="TT Hoves"/>
                  <a:sym typeface="TT Hoves"/>
                </a:rPr>
                <a:t>NARRATIVE </a:t>
              </a:r>
            </a:p>
          </p:txBody>
        </p:sp>
      </p:grpSp>
      <p:grpSp>
        <p:nvGrpSpPr>
          <p:cNvPr id="22" name="Group 22"/>
          <p:cNvGrpSpPr/>
          <p:nvPr/>
        </p:nvGrpSpPr>
        <p:grpSpPr>
          <a:xfrm>
            <a:off x="9931073" y="6587662"/>
            <a:ext cx="4445944" cy="2917651"/>
            <a:chOff x="0" y="0"/>
            <a:chExt cx="812800" cy="533400"/>
          </a:xfrm>
        </p:grpSpPr>
        <p:sp>
          <p:nvSpPr>
            <p:cNvPr id="23" name="Freeform 23"/>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E2E2E2"/>
            </a:solidFill>
          </p:spPr>
          <p:txBody>
            <a:bodyPr/>
            <a:lstStyle/>
            <a:p>
              <a:endParaRPr lang="en-US"/>
            </a:p>
          </p:txBody>
        </p:sp>
        <p:sp>
          <p:nvSpPr>
            <p:cNvPr id="24" name="TextBox 24"/>
            <p:cNvSpPr txBox="1"/>
            <p:nvPr/>
          </p:nvSpPr>
          <p:spPr>
            <a:xfrm>
              <a:off x="38100" y="127000"/>
              <a:ext cx="736600" cy="330200"/>
            </a:xfrm>
            <a:prstGeom prst="rect">
              <a:avLst/>
            </a:prstGeom>
          </p:spPr>
          <p:txBody>
            <a:bodyPr lIns="50800" tIns="50800" rIns="50800" bIns="50800" rtlCol="0" anchor="ctr"/>
            <a:lstStyle/>
            <a:p>
              <a:pPr algn="ctr">
                <a:lnSpc>
                  <a:spcPts val="2656"/>
                </a:lnSpc>
              </a:pPr>
              <a:r>
                <a:rPr lang="en-US" sz="2530">
                  <a:solidFill>
                    <a:srgbClr val="000000"/>
                  </a:solidFill>
                  <a:latin typeface="TT Hoves"/>
                  <a:ea typeface="TT Hoves"/>
                  <a:cs typeface="TT Hoves"/>
                  <a:sym typeface="TT Hoves"/>
                </a:rPr>
                <a:t>INTERSECTIONALITY</a:t>
              </a:r>
            </a:p>
          </p:txBody>
        </p:sp>
      </p:grpSp>
      <p:grpSp>
        <p:nvGrpSpPr>
          <p:cNvPr id="25" name="Group 25"/>
          <p:cNvGrpSpPr/>
          <p:nvPr/>
        </p:nvGrpSpPr>
        <p:grpSpPr>
          <a:xfrm>
            <a:off x="13156315" y="3684675"/>
            <a:ext cx="4445944" cy="2917651"/>
            <a:chOff x="0" y="0"/>
            <a:chExt cx="812800" cy="533400"/>
          </a:xfrm>
        </p:grpSpPr>
        <p:sp>
          <p:nvSpPr>
            <p:cNvPr id="26" name="Freeform 26"/>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77BC00"/>
            </a:solidFill>
          </p:spPr>
          <p:txBody>
            <a:bodyPr/>
            <a:lstStyle/>
            <a:p>
              <a:endParaRPr lang="en-US"/>
            </a:p>
          </p:txBody>
        </p:sp>
        <p:sp>
          <p:nvSpPr>
            <p:cNvPr id="27" name="TextBox 27"/>
            <p:cNvSpPr txBox="1"/>
            <p:nvPr/>
          </p:nvSpPr>
          <p:spPr>
            <a:xfrm>
              <a:off x="38100" y="127000"/>
              <a:ext cx="736600" cy="330200"/>
            </a:xfrm>
            <a:prstGeom prst="rect">
              <a:avLst/>
            </a:prstGeom>
          </p:spPr>
          <p:txBody>
            <a:bodyPr lIns="50800" tIns="50800" rIns="50800" bIns="50800" rtlCol="0" anchor="ctr"/>
            <a:lstStyle/>
            <a:p>
              <a:pPr algn="ctr">
                <a:lnSpc>
                  <a:spcPts val="2656"/>
                </a:lnSpc>
              </a:pPr>
              <a:r>
                <a:rPr lang="en-US" sz="2530">
                  <a:solidFill>
                    <a:srgbClr val="000000"/>
                  </a:solidFill>
                  <a:latin typeface="TT Hoves"/>
                  <a:ea typeface="TT Hoves"/>
                  <a:cs typeface="TT Hoves"/>
                  <a:sym typeface="TT Hoves"/>
                </a:rPr>
                <a:t>VALUES AND VIRTUES</a:t>
              </a:r>
            </a:p>
          </p:txBody>
        </p:sp>
      </p:grpSp>
      <p:sp>
        <p:nvSpPr>
          <p:cNvPr id="28" name="TextBox 28"/>
          <p:cNvSpPr txBox="1"/>
          <p:nvPr/>
        </p:nvSpPr>
        <p:spPr>
          <a:xfrm>
            <a:off x="818328" y="713033"/>
            <a:ext cx="5691865" cy="1226534"/>
          </a:xfrm>
          <a:prstGeom prst="rect">
            <a:avLst/>
          </a:prstGeom>
        </p:spPr>
        <p:txBody>
          <a:bodyPr lIns="0" tIns="0" rIns="0" bIns="0" rtlCol="0" anchor="t">
            <a:spAutoFit/>
          </a:bodyPr>
          <a:lstStyle/>
          <a:p>
            <a:pPr algn="ctr">
              <a:lnSpc>
                <a:spcPts val="10188"/>
              </a:lnSpc>
            </a:pPr>
            <a:r>
              <a:rPr lang="en-US" sz="7277">
                <a:solidFill>
                  <a:srgbClr val="000000"/>
                </a:solidFill>
                <a:latin typeface="Breathing"/>
                <a:ea typeface="Breathing"/>
                <a:cs typeface="Breathing"/>
                <a:sym typeface="Breathing"/>
              </a:rPr>
              <a:t>Discover </a:t>
            </a:r>
          </a:p>
        </p:txBody>
      </p:sp>
      <p:sp>
        <p:nvSpPr>
          <p:cNvPr id="29" name="Freeform 29"/>
          <p:cNvSpPr/>
          <p:nvPr/>
        </p:nvSpPr>
        <p:spPr>
          <a:xfrm>
            <a:off x="15651130" y="-672744"/>
            <a:ext cx="5072112" cy="11480088"/>
          </a:xfrm>
          <a:custGeom>
            <a:avLst/>
            <a:gdLst/>
            <a:ahLst/>
            <a:cxnLst/>
            <a:rect l="l" t="t" r="r" b="b"/>
            <a:pathLst>
              <a:path w="5072112" h="11480088">
                <a:moveTo>
                  <a:pt x="0" y="0"/>
                </a:moveTo>
                <a:lnTo>
                  <a:pt x="5072112" y="0"/>
                </a:lnTo>
                <a:lnTo>
                  <a:pt x="5072112" y="11480088"/>
                </a:lnTo>
                <a:lnTo>
                  <a:pt x="0" y="11480088"/>
                </a:lnTo>
                <a:lnTo>
                  <a:pt x="0" y="0"/>
                </a:lnTo>
                <a:close/>
              </a:path>
            </a:pathLst>
          </a:custGeom>
          <a:blipFill>
            <a:blip r:embed="rId4">
              <a:alphaModFix amt="46000"/>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73404" y="5385106"/>
            <a:ext cx="3086100" cy="414103"/>
            <a:chOff x="0" y="0"/>
            <a:chExt cx="812800" cy="109064"/>
          </a:xfrm>
        </p:grpSpPr>
        <p:sp>
          <p:nvSpPr>
            <p:cNvPr id="3" name="Freeform 3"/>
            <p:cNvSpPr/>
            <p:nvPr/>
          </p:nvSpPr>
          <p:spPr>
            <a:xfrm>
              <a:off x="0" y="0"/>
              <a:ext cx="812800" cy="109064"/>
            </a:xfrm>
            <a:custGeom>
              <a:avLst/>
              <a:gdLst/>
              <a:ahLst/>
              <a:cxnLst/>
              <a:rect l="l" t="t" r="r" b="b"/>
              <a:pathLst>
                <a:path w="812800" h="109064">
                  <a:moveTo>
                    <a:pt x="0" y="0"/>
                  </a:moveTo>
                  <a:lnTo>
                    <a:pt x="812800" y="0"/>
                  </a:lnTo>
                  <a:lnTo>
                    <a:pt x="812800" y="109064"/>
                  </a:lnTo>
                  <a:lnTo>
                    <a:pt x="0" y="109064"/>
                  </a:lnTo>
                  <a:close/>
                </a:path>
              </a:pathLst>
            </a:custGeom>
            <a:solidFill>
              <a:srgbClr val="000000">
                <a:alpha val="0"/>
              </a:srgbClr>
            </a:solidFill>
          </p:spPr>
          <p:txBody>
            <a:bodyPr/>
            <a:lstStyle/>
            <a:p>
              <a:endParaRPr lang="en-US"/>
            </a:p>
          </p:txBody>
        </p:sp>
        <p:sp>
          <p:nvSpPr>
            <p:cNvPr id="4" name="TextBox 4"/>
            <p:cNvSpPr txBox="1"/>
            <p:nvPr/>
          </p:nvSpPr>
          <p:spPr>
            <a:xfrm>
              <a:off x="0" y="28575"/>
              <a:ext cx="812800" cy="80489"/>
            </a:xfrm>
            <a:prstGeom prst="rect">
              <a:avLst/>
            </a:prstGeom>
          </p:spPr>
          <p:txBody>
            <a:bodyPr lIns="56920" tIns="56920" rIns="56920" bIns="56920" rtlCol="0" anchor="ctr"/>
            <a:lstStyle/>
            <a:p>
              <a:pPr algn="ctr">
                <a:lnSpc>
                  <a:spcPts val="2117"/>
                </a:lnSpc>
              </a:pPr>
              <a:endParaRPr/>
            </a:p>
          </p:txBody>
        </p:sp>
      </p:grpSp>
      <p:sp>
        <p:nvSpPr>
          <p:cNvPr id="5" name="Freeform 5"/>
          <p:cNvSpPr/>
          <p:nvPr/>
        </p:nvSpPr>
        <p:spPr>
          <a:xfrm>
            <a:off x="774142" y="8289588"/>
            <a:ext cx="2400723" cy="1395462"/>
          </a:xfrm>
          <a:custGeom>
            <a:avLst/>
            <a:gdLst/>
            <a:ahLst/>
            <a:cxnLst/>
            <a:rect l="l" t="t" r="r" b="b"/>
            <a:pathLst>
              <a:path w="2400723" h="1395462">
                <a:moveTo>
                  <a:pt x="0" y="0"/>
                </a:moveTo>
                <a:lnTo>
                  <a:pt x="2400723" y="0"/>
                </a:lnTo>
                <a:lnTo>
                  <a:pt x="2400723" y="1395461"/>
                </a:lnTo>
                <a:lnTo>
                  <a:pt x="0" y="1395461"/>
                </a:lnTo>
                <a:lnTo>
                  <a:pt x="0" y="0"/>
                </a:lnTo>
                <a:close/>
              </a:path>
            </a:pathLst>
          </a:custGeom>
          <a:blipFill>
            <a:blip r:embed="rId3"/>
            <a:stretch>
              <a:fillRect/>
            </a:stretch>
          </a:blipFill>
        </p:spPr>
        <p:txBody>
          <a:bodyPr/>
          <a:lstStyle/>
          <a:p>
            <a:endParaRPr lang="en-US"/>
          </a:p>
        </p:txBody>
      </p:sp>
      <p:grpSp>
        <p:nvGrpSpPr>
          <p:cNvPr id="6" name="Group 6"/>
          <p:cNvGrpSpPr/>
          <p:nvPr/>
        </p:nvGrpSpPr>
        <p:grpSpPr>
          <a:xfrm>
            <a:off x="1028700" y="871783"/>
            <a:ext cx="15770201" cy="7813680"/>
            <a:chOff x="0" y="0"/>
            <a:chExt cx="21026934" cy="10418240"/>
          </a:xfrm>
        </p:grpSpPr>
        <p:sp>
          <p:nvSpPr>
            <p:cNvPr id="7" name="TextBox 7"/>
            <p:cNvSpPr txBox="1"/>
            <p:nvPr/>
          </p:nvSpPr>
          <p:spPr>
            <a:xfrm>
              <a:off x="1335662" y="2445982"/>
              <a:ext cx="18947958" cy="1599268"/>
            </a:xfrm>
            <a:prstGeom prst="rect">
              <a:avLst/>
            </a:prstGeom>
          </p:spPr>
          <p:txBody>
            <a:bodyPr lIns="0" tIns="0" rIns="0" bIns="0" rtlCol="0" anchor="t">
              <a:spAutoFit/>
            </a:bodyPr>
            <a:lstStyle/>
            <a:p>
              <a:pPr algn="ctr">
                <a:lnSpc>
                  <a:spcPts val="4894"/>
                </a:lnSpc>
              </a:pPr>
              <a:r>
                <a:rPr lang="en-US" sz="3496">
                  <a:solidFill>
                    <a:srgbClr val="000000"/>
                  </a:solidFill>
                  <a:latin typeface="TT Hoves"/>
                  <a:ea typeface="TT Hoves"/>
                  <a:cs typeface="TT Hoves"/>
                  <a:sym typeface="TT Hoves"/>
                </a:rPr>
                <a:t>If money, time and no one else’s needs or opinions matter, what type of experiences would you like to have? </a:t>
              </a:r>
            </a:p>
          </p:txBody>
        </p:sp>
        <p:sp>
          <p:nvSpPr>
            <p:cNvPr id="8" name="TextBox 8"/>
            <p:cNvSpPr txBox="1"/>
            <p:nvPr/>
          </p:nvSpPr>
          <p:spPr>
            <a:xfrm>
              <a:off x="452060" y="-133350"/>
              <a:ext cx="7589154" cy="1590929"/>
            </a:xfrm>
            <a:prstGeom prst="rect">
              <a:avLst/>
            </a:prstGeom>
          </p:spPr>
          <p:txBody>
            <a:bodyPr lIns="0" tIns="0" rIns="0" bIns="0" rtlCol="0" anchor="t">
              <a:spAutoFit/>
            </a:bodyPr>
            <a:lstStyle/>
            <a:p>
              <a:pPr algn="ctr">
                <a:lnSpc>
                  <a:spcPts val="10188"/>
                </a:lnSpc>
              </a:pPr>
              <a:r>
                <a:rPr lang="en-US" sz="7277">
                  <a:solidFill>
                    <a:srgbClr val="000000"/>
                  </a:solidFill>
                  <a:latin typeface="Breathing"/>
                  <a:ea typeface="Breathing"/>
                  <a:cs typeface="Breathing"/>
                  <a:sym typeface="Breathing"/>
                </a:rPr>
                <a:t>Dream </a:t>
              </a:r>
            </a:p>
          </p:txBody>
        </p:sp>
        <p:sp>
          <p:nvSpPr>
            <p:cNvPr id="9" name="TextBox 9"/>
            <p:cNvSpPr txBox="1"/>
            <p:nvPr/>
          </p:nvSpPr>
          <p:spPr>
            <a:xfrm>
              <a:off x="2078976" y="8819099"/>
              <a:ext cx="18947958" cy="1599142"/>
            </a:xfrm>
            <a:prstGeom prst="rect">
              <a:avLst/>
            </a:prstGeom>
          </p:spPr>
          <p:txBody>
            <a:bodyPr lIns="0" tIns="0" rIns="0" bIns="0" rtlCol="0" anchor="t">
              <a:spAutoFit/>
            </a:bodyPr>
            <a:lstStyle/>
            <a:p>
              <a:pPr algn="ctr">
                <a:lnSpc>
                  <a:spcPts val="4900"/>
                </a:lnSpc>
              </a:pPr>
              <a:r>
                <a:rPr lang="en-US" sz="3500">
                  <a:solidFill>
                    <a:srgbClr val="000000"/>
                  </a:solidFill>
                  <a:latin typeface="TT Hoves"/>
                  <a:ea typeface="TT Hoves"/>
                  <a:cs typeface="TT Hoves"/>
                  <a:sym typeface="TT Hoves"/>
                </a:rPr>
                <a:t>Once you have grown into the person who is having those experiences, how do you give back to the world?</a:t>
              </a:r>
            </a:p>
          </p:txBody>
        </p:sp>
        <p:sp>
          <p:nvSpPr>
            <p:cNvPr id="10" name="TextBox 10"/>
            <p:cNvSpPr txBox="1"/>
            <p:nvPr/>
          </p:nvSpPr>
          <p:spPr>
            <a:xfrm>
              <a:off x="1814100" y="6351462"/>
              <a:ext cx="18947958" cy="773642"/>
            </a:xfrm>
            <a:prstGeom prst="rect">
              <a:avLst/>
            </a:prstGeom>
          </p:spPr>
          <p:txBody>
            <a:bodyPr lIns="0" tIns="0" rIns="0" bIns="0" rtlCol="0" anchor="t">
              <a:spAutoFit/>
            </a:bodyPr>
            <a:lstStyle/>
            <a:p>
              <a:pPr algn="ctr">
                <a:lnSpc>
                  <a:spcPts val="4900"/>
                </a:lnSpc>
              </a:pPr>
              <a:r>
                <a:rPr lang="en-US" sz="3500">
                  <a:solidFill>
                    <a:srgbClr val="000000"/>
                  </a:solidFill>
                  <a:latin typeface="TT Hoves"/>
                  <a:ea typeface="TT Hoves"/>
                  <a:cs typeface="TT Hoves"/>
                  <a:sym typeface="TT Hoves"/>
                </a:rPr>
                <a:t>How do you need to grow into the person who has those experiences?</a:t>
              </a:r>
            </a:p>
          </p:txBody>
        </p:sp>
        <p:sp>
          <p:nvSpPr>
            <p:cNvPr id="11" name="TextBox 11"/>
            <p:cNvSpPr txBox="1"/>
            <p:nvPr/>
          </p:nvSpPr>
          <p:spPr>
            <a:xfrm>
              <a:off x="0" y="1688025"/>
              <a:ext cx="1465110" cy="1590929"/>
            </a:xfrm>
            <a:prstGeom prst="rect">
              <a:avLst/>
            </a:prstGeom>
          </p:spPr>
          <p:txBody>
            <a:bodyPr lIns="0" tIns="0" rIns="0" bIns="0" rtlCol="0" anchor="t">
              <a:spAutoFit/>
            </a:bodyPr>
            <a:lstStyle/>
            <a:p>
              <a:pPr algn="ctr">
                <a:lnSpc>
                  <a:spcPts val="10188"/>
                </a:lnSpc>
              </a:pPr>
              <a:r>
                <a:rPr lang="en-US" sz="7277">
                  <a:solidFill>
                    <a:srgbClr val="000000"/>
                  </a:solidFill>
                  <a:latin typeface="Breathing"/>
                  <a:ea typeface="Breathing"/>
                  <a:cs typeface="Breathing"/>
                  <a:sym typeface="Breathing"/>
                </a:rPr>
                <a:t>1</a:t>
              </a:r>
            </a:p>
          </p:txBody>
        </p:sp>
        <p:sp>
          <p:nvSpPr>
            <p:cNvPr id="12" name="TextBox 12"/>
            <p:cNvSpPr txBox="1"/>
            <p:nvPr/>
          </p:nvSpPr>
          <p:spPr>
            <a:xfrm>
              <a:off x="452060" y="8519871"/>
              <a:ext cx="1465110" cy="1590929"/>
            </a:xfrm>
            <a:prstGeom prst="rect">
              <a:avLst/>
            </a:prstGeom>
          </p:spPr>
          <p:txBody>
            <a:bodyPr lIns="0" tIns="0" rIns="0" bIns="0" rtlCol="0" anchor="t">
              <a:spAutoFit/>
            </a:bodyPr>
            <a:lstStyle/>
            <a:p>
              <a:pPr algn="ctr">
                <a:lnSpc>
                  <a:spcPts val="10188"/>
                </a:lnSpc>
              </a:pPr>
              <a:r>
                <a:rPr lang="en-US" sz="7277">
                  <a:solidFill>
                    <a:srgbClr val="000000"/>
                  </a:solidFill>
                  <a:latin typeface="Breathing"/>
                  <a:ea typeface="Breathing"/>
                  <a:cs typeface="Breathing"/>
                  <a:sym typeface="Breathing"/>
                </a:rPr>
                <a:t>3</a:t>
              </a:r>
            </a:p>
          </p:txBody>
        </p:sp>
        <p:sp>
          <p:nvSpPr>
            <p:cNvPr id="13" name="TextBox 13"/>
            <p:cNvSpPr txBox="1"/>
            <p:nvPr/>
          </p:nvSpPr>
          <p:spPr>
            <a:xfrm>
              <a:off x="452060" y="5596139"/>
              <a:ext cx="1465110" cy="1590929"/>
            </a:xfrm>
            <a:prstGeom prst="rect">
              <a:avLst/>
            </a:prstGeom>
          </p:spPr>
          <p:txBody>
            <a:bodyPr lIns="0" tIns="0" rIns="0" bIns="0" rtlCol="0" anchor="t">
              <a:spAutoFit/>
            </a:bodyPr>
            <a:lstStyle/>
            <a:p>
              <a:pPr algn="ctr">
                <a:lnSpc>
                  <a:spcPts val="10188"/>
                </a:lnSpc>
              </a:pPr>
              <a:r>
                <a:rPr lang="en-US" sz="7277">
                  <a:solidFill>
                    <a:srgbClr val="000000"/>
                  </a:solidFill>
                  <a:latin typeface="Breathing"/>
                  <a:ea typeface="Breathing"/>
                  <a:cs typeface="Breathing"/>
                  <a:sym typeface="Breathing"/>
                </a:rPr>
                <a:t>2</a:t>
              </a:r>
            </a:p>
          </p:txBody>
        </p:sp>
      </p:grpSp>
      <p:sp>
        <p:nvSpPr>
          <p:cNvPr id="14" name="Freeform 14"/>
          <p:cNvSpPr/>
          <p:nvPr/>
        </p:nvSpPr>
        <p:spPr>
          <a:xfrm>
            <a:off x="15651130" y="-672744"/>
            <a:ext cx="5072112" cy="11480088"/>
          </a:xfrm>
          <a:custGeom>
            <a:avLst/>
            <a:gdLst/>
            <a:ahLst/>
            <a:cxnLst/>
            <a:rect l="l" t="t" r="r" b="b"/>
            <a:pathLst>
              <a:path w="5072112" h="11480088">
                <a:moveTo>
                  <a:pt x="0" y="0"/>
                </a:moveTo>
                <a:lnTo>
                  <a:pt x="5072112" y="0"/>
                </a:lnTo>
                <a:lnTo>
                  <a:pt x="5072112" y="11480088"/>
                </a:lnTo>
                <a:lnTo>
                  <a:pt x="0" y="11480088"/>
                </a:lnTo>
                <a:lnTo>
                  <a:pt x="0" y="0"/>
                </a:lnTo>
                <a:close/>
              </a:path>
            </a:pathLst>
          </a:custGeom>
          <a:blipFill>
            <a:blip r:embed="rId4">
              <a:alphaModFix amt="46000"/>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73404" y="5385106"/>
            <a:ext cx="3086100" cy="414103"/>
            <a:chOff x="0" y="0"/>
            <a:chExt cx="812800" cy="109064"/>
          </a:xfrm>
        </p:grpSpPr>
        <p:sp>
          <p:nvSpPr>
            <p:cNvPr id="3" name="Freeform 3"/>
            <p:cNvSpPr/>
            <p:nvPr/>
          </p:nvSpPr>
          <p:spPr>
            <a:xfrm>
              <a:off x="0" y="0"/>
              <a:ext cx="812800" cy="109064"/>
            </a:xfrm>
            <a:custGeom>
              <a:avLst/>
              <a:gdLst/>
              <a:ahLst/>
              <a:cxnLst/>
              <a:rect l="l" t="t" r="r" b="b"/>
              <a:pathLst>
                <a:path w="812800" h="109064">
                  <a:moveTo>
                    <a:pt x="0" y="0"/>
                  </a:moveTo>
                  <a:lnTo>
                    <a:pt x="812800" y="0"/>
                  </a:lnTo>
                  <a:lnTo>
                    <a:pt x="812800" y="109064"/>
                  </a:lnTo>
                  <a:lnTo>
                    <a:pt x="0" y="109064"/>
                  </a:lnTo>
                  <a:close/>
                </a:path>
              </a:pathLst>
            </a:custGeom>
            <a:solidFill>
              <a:srgbClr val="000000">
                <a:alpha val="0"/>
              </a:srgbClr>
            </a:solidFill>
          </p:spPr>
          <p:txBody>
            <a:bodyPr/>
            <a:lstStyle/>
            <a:p>
              <a:endParaRPr lang="en-US"/>
            </a:p>
          </p:txBody>
        </p:sp>
        <p:sp>
          <p:nvSpPr>
            <p:cNvPr id="4" name="TextBox 4"/>
            <p:cNvSpPr txBox="1"/>
            <p:nvPr/>
          </p:nvSpPr>
          <p:spPr>
            <a:xfrm>
              <a:off x="0" y="28575"/>
              <a:ext cx="812800" cy="80489"/>
            </a:xfrm>
            <a:prstGeom prst="rect">
              <a:avLst/>
            </a:prstGeom>
          </p:spPr>
          <p:txBody>
            <a:bodyPr lIns="56920" tIns="56920" rIns="56920" bIns="56920" rtlCol="0" anchor="ctr"/>
            <a:lstStyle/>
            <a:p>
              <a:pPr algn="ctr">
                <a:lnSpc>
                  <a:spcPts val="2117"/>
                </a:lnSpc>
              </a:pPr>
              <a:endParaRPr/>
            </a:p>
          </p:txBody>
        </p:sp>
      </p:grpSp>
      <p:sp>
        <p:nvSpPr>
          <p:cNvPr id="5" name="Freeform 5"/>
          <p:cNvSpPr/>
          <p:nvPr/>
        </p:nvSpPr>
        <p:spPr>
          <a:xfrm>
            <a:off x="774142" y="8289588"/>
            <a:ext cx="2400723" cy="1395462"/>
          </a:xfrm>
          <a:custGeom>
            <a:avLst/>
            <a:gdLst/>
            <a:ahLst/>
            <a:cxnLst/>
            <a:rect l="l" t="t" r="r" b="b"/>
            <a:pathLst>
              <a:path w="2400723" h="1395462">
                <a:moveTo>
                  <a:pt x="0" y="0"/>
                </a:moveTo>
                <a:lnTo>
                  <a:pt x="2400723" y="0"/>
                </a:lnTo>
                <a:lnTo>
                  <a:pt x="2400723" y="1395461"/>
                </a:lnTo>
                <a:lnTo>
                  <a:pt x="0" y="1395461"/>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7673720" y="942176"/>
            <a:ext cx="6759487" cy="815873"/>
          </a:xfrm>
          <a:prstGeom prst="rect">
            <a:avLst/>
          </a:prstGeom>
        </p:spPr>
        <p:txBody>
          <a:bodyPr lIns="0" tIns="0" rIns="0" bIns="0" rtlCol="0" anchor="t">
            <a:spAutoFit/>
          </a:bodyPr>
          <a:lstStyle/>
          <a:p>
            <a:pPr algn="ctr">
              <a:lnSpc>
                <a:spcPts val="6730"/>
              </a:lnSpc>
            </a:pPr>
            <a:r>
              <a:rPr lang="en-US" sz="4807" b="1">
                <a:solidFill>
                  <a:srgbClr val="000000"/>
                </a:solidFill>
                <a:latin typeface="TT Hoves Bold"/>
                <a:ea typeface="TT Hoves Bold"/>
                <a:cs typeface="TT Hoves Bold"/>
                <a:sym typeface="TT Hoves Bold"/>
              </a:rPr>
              <a:t>What the “F” U Want?</a:t>
            </a:r>
          </a:p>
        </p:txBody>
      </p:sp>
      <p:sp>
        <p:nvSpPr>
          <p:cNvPr id="7" name="TextBox 7"/>
          <p:cNvSpPr txBox="1"/>
          <p:nvPr/>
        </p:nvSpPr>
        <p:spPr>
          <a:xfrm>
            <a:off x="818328" y="713033"/>
            <a:ext cx="5691865" cy="1226534"/>
          </a:xfrm>
          <a:prstGeom prst="rect">
            <a:avLst/>
          </a:prstGeom>
        </p:spPr>
        <p:txBody>
          <a:bodyPr lIns="0" tIns="0" rIns="0" bIns="0" rtlCol="0" anchor="t">
            <a:spAutoFit/>
          </a:bodyPr>
          <a:lstStyle/>
          <a:p>
            <a:pPr algn="ctr">
              <a:lnSpc>
                <a:spcPts val="10188"/>
              </a:lnSpc>
            </a:pPr>
            <a:r>
              <a:rPr lang="en-US" sz="7277">
                <a:solidFill>
                  <a:srgbClr val="000000"/>
                </a:solidFill>
                <a:latin typeface="Breathing"/>
                <a:ea typeface="Breathing"/>
                <a:cs typeface="Breathing"/>
                <a:sym typeface="Breathing"/>
              </a:rPr>
              <a:t>Design </a:t>
            </a:r>
          </a:p>
        </p:txBody>
      </p:sp>
      <p:grpSp>
        <p:nvGrpSpPr>
          <p:cNvPr id="8" name="Group 8"/>
          <p:cNvGrpSpPr/>
          <p:nvPr/>
        </p:nvGrpSpPr>
        <p:grpSpPr>
          <a:xfrm>
            <a:off x="4052081" y="3164676"/>
            <a:ext cx="3004370" cy="2455962"/>
            <a:chOff x="0" y="0"/>
            <a:chExt cx="4005826" cy="3274616"/>
          </a:xfrm>
        </p:grpSpPr>
        <p:grpSp>
          <p:nvGrpSpPr>
            <p:cNvPr id="9" name="Group 9"/>
            <p:cNvGrpSpPr/>
            <p:nvPr/>
          </p:nvGrpSpPr>
          <p:grpSpPr>
            <a:xfrm>
              <a:off x="499156" y="713206"/>
              <a:ext cx="2561411" cy="256141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00"/>
              </a:solidFill>
            </p:spPr>
            <p:txBody>
              <a:bodyPr/>
              <a:lstStyle/>
              <a:p>
                <a:endParaRPr lang="en-US"/>
              </a:p>
            </p:txBody>
          </p:sp>
          <p:sp>
            <p:nvSpPr>
              <p:cNvPr id="11" name="TextBox 11"/>
              <p:cNvSpPr txBox="1"/>
              <p:nvPr/>
            </p:nvSpPr>
            <p:spPr>
              <a:xfrm>
                <a:off x="76200" y="57150"/>
                <a:ext cx="660400" cy="679450"/>
              </a:xfrm>
              <a:prstGeom prst="rect">
                <a:avLst/>
              </a:prstGeom>
            </p:spPr>
            <p:txBody>
              <a:bodyPr lIns="13205" tIns="13205" rIns="13205" bIns="13205" rtlCol="0" anchor="ctr"/>
              <a:lstStyle/>
              <a:p>
                <a:pPr algn="ctr">
                  <a:lnSpc>
                    <a:spcPts val="1276"/>
                  </a:lnSpc>
                  <a:spcBef>
                    <a:spcPct val="0"/>
                  </a:spcBef>
                </a:pPr>
                <a:endParaRPr/>
              </a:p>
            </p:txBody>
          </p:sp>
        </p:grpSp>
        <p:sp>
          <p:nvSpPr>
            <p:cNvPr id="12" name="Freeform 12"/>
            <p:cNvSpPr/>
            <p:nvPr/>
          </p:nvSpPr>
          <p:spPr>
            <a:xfrm>
              <a:off x="499156" y="849689"/>
              <a:ext cx="3506670" cy="2068935"/>
            </a:xfrm>
            <a:custGeom>
              <a:avLst/>
              <a:gdLst/>
              <a:ahLst/>
              <a:cxnLst/>
              <a:rect l="l" t="t" r="r" b="b"/>
              <a:pathLst>
                <a:path w="3506670" h="2068935">
                  <a:moveTo>
                    <a:pt x="0" y="0"/>
                  </a:moveTo>
                  <a:lnTo>
                    <a:pt x="3506670" y="0"/>
                  </a:lnTo>
                  <a:lnTo>
                    <a:pt x="3506670" y="2068935"/>
                  </a:lnTo>
                  <a:lnTo>
                    <a:pt x="0" y="2068935"/>
                  </a:lnTo>
                  <a:lnTo>
                    <a:pt x="0" y="0"/>
                  </a:lnTo>
                  <a:close/>
                </a:path>
              </a:pathLst>
            </a:custGeom>
            <a:blipFill>
              <a:blip r:embed="rId4"/>
              <a:stretch>
                <a:fillRect/>
              </a:stretch>
            </a:blipFill>
          </p:spPr>
          <p:txBody>
            <a:bodyPr/>
            <a:lstStyle/>
            <a:p>
              <a:endParaRPr lang="en-US"/>
            </a:p>
          </p:txBody>
        </p:sp>
        <p:sp>
          <p:nvSpPr>
            <p:cNvPr id="13" name="TextBox 13"/>
            <p:cNvSpPr txBox="1"/>
            <p:nvPr/>
          </p:nvSpPr>
          <p:spPr>
            <a:xfrm>
              <a:off x="0" y="-85725"/>
              <a:ext cx="3559723" cy="1067323"/>
            </a:xfrm>
            <a:prstGeom prst="rect">
              <a:avLst/>
            </a:prstGeom>
          </p:spPr>
          <p:txBody>
            <a:bodyPr lIns="0" tIns="0" rIns="0" bIns="0" rtlCol="0" anchor="t">
              <a:spAutoFit/>
            </a:bodyPr>
            <a:lstStyle/>
            <a:p>
              <a:pPr algn="ctr">
                <a:lnSpc>
                  <a:spcPts val="6795"/>
                </a:lnSpc>
              </a:pPr>
              <a:r>
                <a:rPr lang="en-US" sz="4854">
                  <a:solidFill>
                    <a:srgbClr val="000000"/>
                  </a:solidFill>
                  <a:latin typeface="Breathing"/>
                  <a:ea typeface="Breathing"/>
                  <a:cs typeface="Breathing"/>
                  <a:sym typeface="Breathing"/>
                </a:rPr>
                <a:t>"Fitness"</a:t>
              </a:r>
            </a:p>
          </p:txBody>
        </p:sp>
      </p:grpSp>
      <p:grpSp>
        <p:nvGrpSpPr>
          <p:cNvPr id="14" name="Group 14"/>
          <p:cNvGrpSpPr/>
          <p:nvPr/>
        </p:nvGrpSpPr>
        <p:grpSpPr>
          <a:xfrm>
            <a:off x="480948" y="3096410"/>
            <a:ext cx="3571133" cy="2524229"/>
            <a:chOff x="0" y="0"/>
            <a:chExt cx="4761511" cy="3365638"/>
          </a:xfrm>
        </p:grpSpPr>
        <p:grpSp>
          <p:nvGrpSpPr>
            <p:cNvPr id="15" name="Group 15"/>
            <p:cNvGrpSpPr/>
            <p:nvPr/>
          </p:nvGrpSpPr>
          <p:grpSpPr>
            <a:xfrm>
              <a:off x="1515788" y="521233"/>
              <a:ext cx="2844405" cy="2844405"/>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0FC"/>
              </a:solidFill>
            </p:spPr>
            <p:txBody>
              <a:bodyPr/>
              <a:lstStyle/>
              <a:p>
                <a:endParaRPr lang="en-US"/>
              </a:p>
            </p:txBody>
          </p:sp>
          <p:sp>
            <p:nvSpPr>
              <p:cNvPr id="17" name="TextBox 17"/>
              <p:cNvSpPr txBox="1"/>
              <p:nvPr/>
            </p:nvSpPr>
            <p:spPr>
              <a:xfrm>
                <a:off x="76200" y="57150"/>
                <a:ext cx="660400" cy="679450"/>
              </a:xfrm>
              <a:prstGeom prst="rect">
                <a:avLst/>
              </a:prstGeom>
            </p:spPr>
            <p:txBody>
              <a:bodyPr lIns="17515" tIns="17515" rIns="17515" bIns="17515" rtlCol="0" anchor="ctr"/>
              <a:lstStyle/>
              <a:p>
                <a:pPr algn="ctr">
                  <a:lnSpc>
                    <a:spcPts val="1335"/>
                  </a:lnSpc>
                  <a:spcBef>
                    <a:spcPct val="0"/>
                  </a:spcBef>
                </a:pPr>
                <a:endParaRPr/>
              </a:p>
            </p:txBody>
          </p:sp>
        </p:grpSp>
        <p:sp>
          <p:nvSpPr>
            <p:cNvPr id="18" name="Freeform 18"/>
            <p:cNvSpPr/>
            <p:nvPr/>
          </p:nvSpPr>
          <p:spPr>
            <a:xfrm>
              <a:off x="0" y="0"/>
              <a:ext cx="4537186" cy="3022900"/>
            </a:xfrm>
            <a:custGeom>
              <a:avLst/>
              <a:gdLst/>
              <a:ahLst/>
              <a:cxnLst/>
              <a:rect l="l" t="t" r="r" b="b"/>
              <a:pathLst>
                <a:path w="4537186" h="3022900">
                  <a:moveTo>
                    <a:pt x="0" y="0"/>
                  </a:moveTo>
                  <a:lnTo>
                    <a:pt x="4537186" y="0"/>
                  </a:lnTo>
                  <a:lnTo>
                    <a:pt x="4537186" y="3022900"/>
                  </a:lnTo>
                  <a:lnTo>
                    <a:pt x="0" y="3022900"/>
                  </a:lnTo>
                  <a:lnTo>
                    <a:pt x="0" y="0"/>
                  </a:lnTo>
                  <a:close/>
                </a:path>
              </a:pathLst>
            </a:custGeom>
            <a:blipFill>
              <a:blip r:embed="rId5"/>
              <a:stretch>
                <a:fillRect/>
              </a:stretch>
            </a:blipFill>
          </p:spPr>
          <p:txBody>
            <a:bodyPr/>
            <a:lstStyle/>
            <a:p>
              <a:endParaRPr lang="en-US"/>
            </a:p>
          </p:txBody>
        </p:sp>
        <p:sp>
          <p:nvSpPr>
            <p:cNvPr id="19" name="TextBox 19"/>
            <p:cNvSpPr txBox="1"/>
            <p:nvPr/>
          </p:nvSpPr>
          <p:spPr>
            <a:xfrm>
              <a:off x="1114470" y="-26743"/>
              <a:ext cx="3647041" cy="1194823"/>
            </a:xfrm>
            <a:prstGeom prst="rect">
              <a:avLst/>
            </a:prstGeom>
          </p:spPr>
          <p:txBody>
            <a:bodyPr lIns="0" tIns="0" rIns="0" bIns="0" rtlCol="0" anchor="t">
              <a:spAutoFit/>
            </a:bodyPr>
            <a:lstStyle/>
            <a:p>
              <a:pPr algn="ctr">
                <a:lnSpc>
                  <a:spcPts val="7546"/>
                </a:lnSpc>
              </a:pPr>
              <a:r>
                <a:rPr lang="en-US" sz="5390">
                  <a:solidFill>
                    <a:srgbClr val="000000"/>
                  </a:solidFill>
                  <a:latin typeface="Breathing"/>
                  <a:ea typeface="Breathing"/>
                  <a:cs typeface="Breathing"/>
                  <a:sym typeface="Breathing"/>
                </a:rPr>
                <a:t>"Faith"</a:t>
              </a:r>
            </a:p>
          </p:txBody>
        </p:sp>
      </p:grpSp>
      <p:grpSp>
        <p:nvGrpSpPr>
          <p:cNvPr id="20" name="Group 20"/>
          <p:cNvGrpSpPr/>
          <p:nvPr/>
        </p:nvGrpSpPr>
        <p:grpSpPr>
          <a:xfrm>
            <a:off x="8020813" y="6044866"/>
            <a:ext cx="2599495" cy="2240008"/>
            <a:chOff x="0" y="0"/>
            <a:chExt cx="3465993" cy="2986678"/>
          </a:xfrm>
        </p:grpSpPr>
        <p:grpSp>
          <p:nvGrpSpPr>
            <p:cNvPr id="21" name="Group 21"/>
            <p:cNvGrpSpPr/>
            <p:nvPr/>
          </p:nvGrpSpPr>
          <p:grpSpPr>
            <a:xfrm>
              <a:off x="541629" y="603944"/>
              <a:ext cx="2382734" cy="2382734"/>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0FC"/>
              </a:solidFill>
            </p:spPr>
            <p:txBody>
              <a:bodyPr/>
              <a:lstStyle/>
              <a:p>
                <a:endParaRPr lang="en-US"/>
              </a:p>
            </p:txBody>
          </p:sp>
          <p:sp>
            <p:nvSpPr>
              <p:cNvPr id="23" name="TextBox 23"/>
              <p:cNvSpPr txBox="1"/>
              <p:nvPr/>
            </p:nvSpPr>
            <p:spPr>
              <a:xfrm>
                <a:off x="76200" y="57150"/>
                <a:ext cx="660400" cy="679450"/>
              </a:xfrm>
              <a:prstGeom prst="rect">
                <a:avLst/>
              </a:prstGeom>
            </p:spPr>
            <p:txBody>
              <a:bodyPr lIns="14598" tIns="14598" rIns="14598" bIns="14598" rtlCol="0" anchor="ctr"/>
              <a:lstStyle/>
              <a:p>
                <a:pPr algn="ctr">
                  <a:lnSpc>
                    <a:spcPts val="1269"/>
                  </a:lnSpc>
                  <a:spcBef>
                    <a:spcPct val="0"/>
                  </a:spcBef>
                </a:pPr>
                <a:endParaRPr/>
              </a:p>
            </p:txBody>
          </p:sp>
        </p:grpSp>
        <p:sp>
          <p:nvSpPr>
            <p:cNvPr id="24" name="Freeform 24"/>
            <p:cNvSpPr/>
            <p:nvPr/>
          </p:nvSpPr>
          <p:spPr>
            <a:xfrm>
              <a:off x="541629" y="905613"/>
              <a:ext cx="2490420" cy="1659243"/>
            </a:xfrm>
            <a:custGeom>
              <a:avLst/>
              <a:gdLst/>
              <a:ahLst/>
              <a:cxnLst/>
              <a:rect l="l" t="t" r="r" b="b"/>
              <a:pathLst>
                <a:path w="2490420" h="1659243">
                  <a:moveTo>
                    <a:pt x="0" y="0"/>
                  </a:moveTo>
                  <a:lnTo>
                    <a:pt x="2490421" y="0"/>
                  </a:lnTo>
                  <a:lnTo>
                    <a:pt x="2490421" y="1659242"/>
                  </a:lnTo>
                  <a:lnTo>
                    <a:pt x="0" y="1659242"/>
                  </a:lnTo>
                  <a:lnTo>
                    <a:pt x="0" y="0"/>
                  </a:lnTo>
                  <a:close/>
                </a:path>
              </a:pathLst>
            </a:custGeom>
            <a:blipFill>
              <a:blip r:embed="rId6"/>
              <a:stretch>
                <a:fillRect/>
              </a:stretch>
            </a:blipFill>
          </p:spPr>
          <p:txBody>
            <a:bodyPr/>
            <a:lstStyle/>
            <a:p>
              <a:endParaRPr lang="en-US"/>
            </a:p>
          </p:txBody>
        </p:sp>
        <p:sp>
          <p:nvSpPr>
            <p:cNvPr id="25" name="TextBox 25"/>
            <p:cNvSpPr txBox="1"/>
            <p:nvPr/>
          </p:nvSpPr>
          <p:spPr>
            <a:xfrm>
              <a:off x="0" y="-85725"/>
              <a:ext cx="3465993" cy="998849"/>
            </a:xfrm>
            <a:prstGeom prst="rect">
              <a:avLst/>
            </a:prstGeom>
          </p:spPr>
          <p:txBody>
            <a:bodyPr lIns="0" tIns="0" rIns="0" bIns="0" rtlCol="0" anchor="t">
              <a:spAutoFit/>
            </a:bodyPr>
            <a:lstStyle/>
            <a:p>
              <a:pPr algn="ctr">
                <a:lnSpc>
                  <a:spcPts val="6321"/>
                </a:lnSpc>
              </a:pPr>
              <a:r>
                <a:rPr lang="en-US" sz="4515">
                  <a:solidFill>
                    <a:srgbClr val="000000"/>
                  </a:solidFill>
                  <a:latin typeface="Breathing"/>
                  <a:ea typeface="Breathing"/>
                  <a:cs typeface="Breathing"/>
                  <a:sym typeface="Breathing"/>
                </a:rPr>
                <a:t>"Finance"</a:t>
              </a:r>
            </a:p>
          </p:txBody>
        </p:sp>
      </p:grpSp>
      <p:grpSp>
        <p:nvGrpSpPr>
          <p:cNvPr id="26" name="Group 26"/>
          <p:cNvGrpSpPr/>
          <p:nvPr/>
        </p:nvGrpSpPr>
        <p:grpSpPr>
          <a:xfrm>
            <a:off x="7821776" y="3096410"/>
            <a:ext cx="2649755" cy="2240008"/>
            <a:chOff x="0" y="0"/>
            <a:chExt cx="3533007" cy="2986678"/>
          </a:xfrm>
        </p:grpSpPr>
        <p:grpSp>
          <p:nvGrpSpPr>
            <p:cNvPr id="27" name="Group 27"/>
            <p:cNvGrpSpPr/>
            <p:nvPr/>
          </p:nvGrpSpPr>
          <p:grpSpPr>
            <a:xfrm>
              <a:off x="644927" y="633507"/>
              <a:ext cx="2353171" cy="2353171"/>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0606"/>
              </a:solidFill>
            </p:spPr>
            <p:txBody>
              <a:bodyPr/>
              <a:lstStyle/>
              <a:p>
                <a:endParaRPr lang="en-US"/>
              </a:p>
            </p:txBody>
          </p:sp>
          <p:sp>
            <p:nvSpPr>
              <p:cNvPr id="29" name="TextBox 29"/>
              <p:cNvSpPr txBox="1"/>
              <p:nvPr/>
            </p:nvSpPr>
            <p:spPr>
              <a:xfrm>
                <a:off x="76200" y="57150"/>
                <a:ext cx="660400" cy="679450"/>
              </a:xfrm>
              <a:prstGeom prst="rect">
                <a:avLst/>
              </a:prstGeom>
            </p:spPr>
            <p:txBody>
              <a:bodyPr lIns="15096" tIns="15096" rIns="15096" bIns="15096" rtlCol="0" anchor="ctr"/>
              <a:lstStyle/>
              <a:p>
                <a:pPr algn="ctr">
                  <a:lnSpc>
                    <a:spcPts val="1276"/>
                  </a:lnSpc>
                  <a:spcBef>
                    <a:spcPct val="0"/>
                  </a:spcBef>
                </a:pPr>
                <a:endParaRPr/>
              </a:p>
            </p:txBody>
          </p:sp>
        </p:grpSp>
        <p:sp>
          <p:nvSpPr>
            <p:cNvPr id="30" name="Freeform 30"/>
            <p:cNvSpPr/>
            <p:nvPr/>
          </p:nvSpPr>
          <p:spPr>
            <a:xfrm>
              <a:off x="0" y="450897"/>
              <a:ext cx="3221582" cy="2146379"/>
            </a:xfrm>
            <a:custGeom>
              <a:avLst/>
              <a:gdLst/>
              <a:ahLst/>
              <a:cxnLst/>
              <a:rect l="l" t="t" r="r" b="b"/>
              <a:pathLst>
                <a:path w="3221582" h="2146379">
                  <a:moveTo>
                    <a:pt x="0" y="0"/>
                  </a:moveTo>
                  <a:lnTo>
                    <a:pt x="3221582" y="0"/>
                  </a:lnTo>
                  <a:lnTo>
                    <a:pt x="3221582" y="2146380"/>
                  </a:lnTo>
                  <a:lnTo>
                    <a:pt x="0" y="2146380"/>
                  </a:lnTo>
                  <a:lnTo>
                    <a:pt x="0" y="0"/>
                  </a:lnTo>
                  <a:close/>
                </a:path>
              </a:pathLst>
            </a:custGeom>
            <a:blipFill>
              <a:blip r:embed="rId7"/>
              <a:stretch>
                <a:fillRect/>
              </a:stretch>
            </a:blipFill>
          </p:spPr>
          <p:txBody>
            <a:bodyPr/>
            <a:lstStyle/>
            <a:p>
              <a:endParaRPr lang="en-US"/>
            </a:p>
          </p:txBody>
        </p:sp>
        <p:sp>
          <p:nvSpPr>
            <p:cNvPr id="31" name="TextBox 31"/>
            <p:cNvSpPr txBox="1"/>
            <p:nvPr/>
          </p:nvSpPr>
          <p:spPr>
            <a:xfrm>
              <a:off x="110018" y="-85725"/>
              <a:ext cx="3422989" cy="987520"/>
            </a:xfrm>
            <a:prstGeom prst="rect">
              <a:avLst/>
            </a:prstGeom>
          </p:spPr>
          <p:txBody>
            <a:bodyPr lIns="0" tIns="0" rIns="0" bIns="0" rtlCol="0" anchor="t">
              <a:spAutoFit/>
            </a:bodyPr>
            <a:lstStyle/>
            <a:p>
              <a:pPr algn="ctr">
                <a:lnSpc>
                  <a:spcPts val="6243"/>
                </a:lnSpc>
              </a:pPr>
              <a:r>
                <a:rPr lang="en-US" sz="4459">
                  <a:solidFill>
                    <a:srgbClr val="000000"/>
                  </a:solidFill>
                  <a:latin typeface="Breathing"/>
                  <a:ea typeface="Breathing"/>
                  <a:cs typeface="Breathing"/>
                  <a:sym typeface="Breathing"/>
                </a:rPr>
                <a:t>"Family"</a:t>
              </a:r>
            </a:p>
          </p:txBody>
        </p:sp>
      </p:grpSp>
      <p:grpSp>
        <p:nvGrpSpPr>
          <p:cNvPr id="32" name="Group 32"/>
          <p:cNvGrpSpPr/>
          <p:nvPr/>
        </p:nvGrpSpPr>
        <p:grpSpPr>
          <a:xfrm>
            <a:off x="10812139" y="3096410"/>
            <a:ext cx="2438750" cy="2141261"/>
            <a:chOff x="0" y="0"/>
            <a:chExt cx="3251667" cy="2855015"/>
          </a:xfrm>
        </p:grpSpPr>
        <p:grpSp>
          <p:nvGrpSpPr>
            <p:cNvPr id="33" name="Group 33"/>
            <p:cNvGrpSpPr/>
            <p:nvPr/>
          </p:nvGrpSpPr>
          <p:grpSpPr>
            <a:xfrm>
              <a:off x="508137" y="619621"/>
              <a:ext cx="2235394" cy="2235394"/>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7BC00"/>
              </a:solidFill>
            </p:spPr>
            <p:txBody>
              <a:bodyPr/>
              <a:lstStyle/>
              <a:p>
                <a:endParaRPr lang="en-US"/>
              </a:p>
            </p:txBody>
          </p:sp>
          <p:sp>
            <p:nvSpPr>
              <p:cNvPr id="35" name="TextBox 35"/>
              <p:cNvSpPr txBox="1"/>
              <p:nvPr/>
            </p:nvSpPr>
            <p:spPr>
              <a:xfrm>
                <a:off x="76200" y="57150"/>
                <a:ext cx="660400" cy="679450"/>
              </a:xfrm>
              <a:prstGeom prst="rect">
                <a:avLst/>
              </a:prstGeom>
            </p:spPr>
            <p:txBody>
              <a:bodyPr lIns="45434" tIns="45434" rIns="45434" bIns="45434" rtlCol="0" anchor="ctr"/>
              <a:lstStyle/>
              <a:p>
                <a:pPr algn="ctr">
                  <a:lnSpc>
                    <a:spcPts val="1664"/>
                  </a:lnSpc>
                  <a:spcBef>
                    <a:spcPct val="0"/>
                  </a:spcBef>
                </a:pPr>
                <a:endParaRPr/>
              </a:p>
            </p:txBody>
          </p:sp>
        </p:grpSp>
        <p:sp>
          <p:nvSpPr>
            <p:cNvPr id="36" name="Freeform 36"/>
            <p:cNvSpPr/>
            <p:nvPr/>
          </p:nvSpPr>
          <p:spPr>
            <a:xfrm>
              <a:off x="346678" y="856660"/>
              <a:ext cx="2396852" cy="1596903"/>
            </a:xfrm>
            <a:custGeom>
              <a:avLst/>
              <a:gdLst/>
              <a:ahLst/>
              <a:cxnLst/>
              <a:rect l="l" t="t" r="r" b="b"/>
              <a:pathLst>
                <a:path w="2396852" h="1596903">
                  <a:moveTo>
                    <a:pt x="0" y="0"/>
                  </a:moveTo>
                  <a:lnTo>
                    <a:pt x="2396853" y="0"/>
                  </a:lnTo>
                  <a:lnTo>
                    <a:pt x="2396853" y="1596903"/>
                  </a:lnTo>
                  <a:lnTo>
                    <a:pt x="0" y="1596903"/>
                  </a:lnTo>
                  <a:lnTo>
                    <a:pt x="0" y="0"/>
                  </a:lnTo>
                  <a:close/>
                </a:path>
              </a:pathLst>
            </a:custGeom>
            <a:blipFill>
              <a:blip r:embed="rId8"/>
              <a:stretch>
                <a:fillRect/>
              </a:stretch>
            </a:blipFill>
          </p:spPr>
          <p:txBody>
            <a:bodyPr/>
            <a:lstStyle/>
            <a:p>
              <a:endParaRPr lang="en-US"/>
            </a:p>
          </p:txBody>
        </p:sp>
        <p:sp>
          <p:nvSpPr>
            <p:cNvPr id="37" name="TextBox 37"/>
            <p:cNvSpPr txBox="1"/>
            <p:nvPr/>
          </p:nvSpPr>
          <p:spPr>
            <a:xfrm>
              <a:off x="0" y="-85725"/>
              <a:ext cx="3251667" cy="942385"/>
            </a:xfrm>
            <a:prstGeom prst="rect">
              <a:avLst/>
            </a:prstGeom>
          </p:spPr>
          <p:txBody>
            <a:bodyPr lIns="0" tIns="0" rIns="0" bIns="0" rtlCol="0" anchor="t">
              <a:spAutoFit/>
            </a:bodyPr>
            <a:lstStyle/>
            <a:p>
              <a:pPr algn="ctr">
                <a:lnSpc>
                  <a:spcPts val="5930"/>
                </a:lnSpc>
              </a:pPr>
              <a:r>
                <a:rPr lang="en-US" sz="4236">
                  <a:solidFill>
                    <a:srgbClr val="000000"/>
                  </a:solidFill>
                  <a:latin typeface="Breathing"/>
                  <a:ea typeface="Breathing"/>
                  <a:cs typeface="Breathing"/>
                  <a:sym typeface="Breathing"/>
                </a:rPr>
                <a:t>"Friends"</a:t>
              </a:r>
            </a:p>
          </p:txBody>
        </p:sp>
      </p:grpSp>
      <p:grpSp>
        <p:nvGrpSpPr>
          <p:cNvPr id="38" name="Group 38"/>
          <p:cNvGrpSpPr/>
          <p:nvPr/>
        </p:nvGrpSpPr>
        <p:grpSpPr>
          <a:xfrm>
            <a:off x="10478222" y="6044866"/>
            <a:ext cx="2884386" cy="2240008"/>
            <a:chOff x="0" y="0"/>
            <a:chExt cx="3845849" cy="2986678"/>
          </a:xfrm>
        </p:grpSpPr>
        <p:grpSp>
          <p:nvGrpSpPr>
            <p:cNvPr id="39" name="Group 39"/>
            <p:cNvGrpSpPr/>
            <p:nvPr/>
          </p:nvGrpSpPr>
          <p:grpSpPr>
            <a:xfrm>
              <a:off x="1218892" y="602008"/>
              <a:ext cx="2384670" cy="2384670"/>
              <a:chOff x="0" y="0"/>
              <a:chExt cx="812800" cy="812800"/>
            </a:xfrm>
          </p:grpSpPr>
          <p:sp>
            <p:nvSpPr>
              <p:cNvPr id="40" name="Freeform 4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00"/>
              </a:solidFill>
            </p:spPr>
            <p:txBody>
              <a:bodyPr/>
              <a:lstStyle/>
              <a:p>
                <a:endParaRPr lang="en-US"/>
              </a:p>
            </p:txBody>
          </p:sp>
          <p:sp>
            <p:nvSpPr>
              <p:cNvPr id="41" name="TextBox 41"/>
              <p:cNvSpPr txBox="1"/>
              <p:nvPr/>
            </p:nvSpPr>
            <p:spPr>
              <a:xfrm>
                <a:off x="76200" y="57150"/>
                <a:ext cx="660400" cy="679450"/>
              </a:xfrm>
              <a:prstGeom prst="rect">
                <a:avLst/>
              </a:prstGeom>
            </p:spPr>
            <p:txBody>
              <a:bodyPr lIns="67090" tIns="67090" rIns="67090" bIns="67090" rtlCol="0" anchor="ctr"/>
              <a:lstStyle/>
              <a:p>
                <a:pPr algn="ctr">
                  <a:lnSpc>
                    <a:spcPts val="1664"/>
                  </a:lnSpc>
                  <a:spcBef>
                    <a:spcPct val="0"/>
                  </a:spcBef>
                </a:pPr>
                <a:endParaRPr/>
              </a:p>
            </p:txBody>
          </p:sp>
        </p:grpSp>
        <p:sp>
          <p:nvSpPr>
            <p:cNvPr id="42" name="Freeform 42"/>
            <p:cNvSpPr/>
            <p:nvPr/>
          </p:nvSpPr>
          <p:spPr>
            <a:xfrm>
              <a:off x="0" y="661854"/>
              <a:ext cx="3264706" cy="2179191"/>
            </a:xfrm>
            <a:custGeom>
              <a:avLst/>
              <a:gdLst/>
              <a:ahLst/>
              <a:cxnLst/>
              <a:rect l="l" t="t" r="r" b="b"/>
              <a:pathLst>
                <a:path w="3264706" h="2179191">
                  <a:moveTo>
                    <a:pt x="0" y="0"/>
                  </a:moveTo>
                  <a:lnTo>
                    <a:pt x="3264706" y="0"/>
                  </a:lnTo>
                  <a:lnTo>
                    <a:pt x="3264706" y="2179191"/>
                  </a:lnTo>
                  <a:lnTo>
                    <a:pt x="0" y="2179191"/>
                  </a:lnTo>
                  <a:lnTo>
                    <a:pt x="0" y="0"/>
                  </a:lnTo>
                  <a:close/>
                </a:path>
              </a:pathLst>
            </a:custGeom>
            <a:blipFill>
              <a:blip r:embed="rId9"/>
              <a:stretch>
                <a:fillRect/>
              </a:stretch>
            </a:blipFill>
          </p:spPr>
          <p:txBody>
            <a:bodyPr/>
            <a:lstStyle/>
            <a:p>
              <a:endParaRPr lang="en-US"/>
            </a:p>
          </p:txBody>
        </p:sp>
        <p:sp>
          <p:nvSpPr>
            <p:cNvPr id="43" name="TextBox 43"/>
            <p:cNvSpPr txBox="1"/>
            <p:nvPr/>
          </p:nvSpPr>
          <p:spPr>
            <a:xfrm>
              <a:off x="377039" y="-85725"/>
              <a:ext cx="3468809" cy="999591"/>
            </a:xfrm>
            <a:prstGeom prst="rect">
              <a:avLst/>
            </a:prstGeom>
          </p:spPr>
          <p:txBody>
            <a:bodyPr lIns="0" tIns="0" rIns="0" bIns="0" rtlCol="0" anchor="t">
              <a:spAutoFit/>
            </a:bodyPr>
            <a:lstStyle/>
            <a:p>
              <a:pPr algn="ctr">
                <a:lnSpc>
                  <a:spcPts val="6326"/>
                </a:lnSpc>
              </a:pPr>
              <a:r>
                <a:rPr lang="en-US" sz="4519">
                  <a:solidFill>
                    <a:srgbClr val="000000"/>
                  </a:solidFill>
                  <a:latin typeface="Breathing"/>
                  <a:ea typeface="Breathing"/>
                  <a:cs typeface="Breathing"/>
                  <a:sym typeface="Breathing"/>
                </a:rPr>
                <a:t>"Fun"</a:t>
              </a:r>
            </a:p>
          </p:txBody>
        </p:sp>
      </p:grpSp>
      <p:grpSp>
        <p:nvGrpSpPr>
          <p:cNvPr id="44" name="Group 44"/>
          <p:cNvGrpSpPr/>
          <p:nvPr/>
        </p:nvGrpSpPr>
        <p:grpSpPr>
          <a:xfrm>
            <a:off x="4052081" y="6044866"/>
            <a:ext cx="2732300" cy="2449945"/>
            <a:chOff x="0" y="0"/>
            <a:chExt cx="3643067" cy="3266594"/>
          </a:xfrm>
        </p:grpSpPr>
        <p:grpSp>
          <p:nvGrpSpPr>
            <p:cNvPr id="45" name="Group 45"/>
            <p:cNvGrpSpPr/>
            <p:nvPr/>
          </p:nvGrpSpPr>
          <p:grpSpPr>
            <a:xfrm>
              <a:off x="804191" y="762128"/>
              <a:ext cx="2504466" cy="2504466"/>
              <a:chOff x="0" y="0"/>
              <a:chExt cx="812800" cy="812800"/>
            </a:xfrm>
          </p:grpSpPr>
          <p:sp>
            <p:nvSpPr>
              <p:cNvPr id="46" name="Freeform 4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0606"/>
              </a:solidFill>
            </p:spPr>
            <p:txBody>
              <a:bodyPr/>
              <a:lstStyle/>
              <a:p>
                <a:endParaRPr lang="en-US"/>
              </a:p>
            </p:txBody>
          </p:sp>
          <p:sp>
            <p:nvSpPr>
              <p:cNvPr id="47" name="TextBox 47"/>
              <p:cNvSpPr txBox="1"/>
              <p:nvPr/>
            </p:nvSpPr>
            <p:spPr>
              <a:xfrm>
                <a:off x="76200" y="57150"/>
                <a:ext cx="660400" cy="679450"/>
              </a:xfrm>
              <a:prstGeom prst="rect">
                <a:avLst/>
              </a:prstGeom>
            </p:spPr>
            <p:txBody>
              <a:bodyPr lIns="67090" tIns="67090" rIns="67090" bIns="67090" rtlCol="0" anchor="ctr"/>
              <a:lstStyle/>
              <a:p>
                <a:pPr algn="ctr">
                  <a:lnSpc>
                    <a:spcPts val="1664"/>
                  </a:lnSpc>
                  <a:spcBef>
                    <a:spcPct val="0"/>
                  </a:spcBef>
                </a:pPr>
                <a:endParaRPr/>
              </a:p>
            </p:txBody>
          </p:sp>
        </p:grpSp>
        <p:sp>
          <p:nvSpPr>
            <p:cNvPr id="48" name="Freeform 48"/>
            <p:cNvSpPr/>
            <p:nvPr/>
          </p:nvSpPr>
          <p:spPr>
            <a:xfrm>
              <a:off x="804191" y="651478"/>
              <a:ext cx="2186932" cy="2275024"/>
            </a:xfrm>
            <a:custGeom>
              <a:avLst/>
              <a:gdLst/>
              <a:ahLst/>
              <a:cxnLst/>
              <a:rect l="l" t="t" r="r" b="b"/>
              <a:pathLst>
                <a:path w="2186932" h="2275024">
                  <a:moveTo>
                    <a:pt x="0" y="0"/>
                  </a:moveTo>
                  <a:lnTo>
                    <a:pt x="2186932" y="0"/>
                  </a:lnTo>
                  <a:lnTo>
                    <a:pt x="2186932" y="2275024"/>
                  </a:lnTo>
                  <a:lnTo>
                    <a:pt x="0" y="2275024"/>
                  </a:lnTo>
                  <a:lnTo>
                    <a:pt x="0" y="0"/>
                  </a:lnTo>
                  <a:close/>
                </a:path>
              </a:pathLst>
            </a:custGeom>
            <a:blipFill>
              <a:blip r:embed="rId10"/>
              <a:stretch>
                <a:fillRect r="-64797"/>
              </a:stretch>
            </a:blipFill>
          </p:spPr>
          <p:txBody>
            <a:bodyPr/>
            <a:lstStyle/>
            <a:p>
              <a:endParaRPr lang="en-US"/>
            </a:p>
          </p:txBody>
        </p:sp>
        <p:sp>
          <p:nvSpPr>
            <p:cNvPr id="49" name="TextBox 49"/>
            <p:cNvSpPr txBox="1"/>
            <p:nvPr/>
          </p:nvSpPr>
          <p:spPr>
            <a:xfrm>
              <a:off x="0" y="-95250"/>
              <a:ext cx="3643067" cy="1055025"/>
            </a:xfrm>
            <a:prstGeom prst="rect">
              <a:avLst/>
            </a:prstGeom>
          </p:spPr>
          <p:txBody>
            <a:bodyPr lIns="0" tIns="0" rIns="0" bIns="0" rtlCol="0" anchor="t">
              <a:spAutoFit/>
            </a:bodyPr>
            <a:lstStyle/>
            <a:p>
              <a:pPr algn="ctr">
                <a:lnSpc>
                  <a:spcPts val="6644"/>
                </a:lnSpc>
              </a:pPr>
              <a:r>
                <a:rPr lang="en-US" sz="4746">
                  <a:solidFill>
                    <a:srgbClr val="000000"/>
                  </a:solidFill>
                  <a:latin typeface="Breathing"/>
                  <a:ea typeface="Breathing"/>
                  <a:cs typeface="Breathing"/>
                  <a:sym typeface="Breathing"/>
                </a:rPr>
                <a:t>"Fanx"</a:t>
              </a:r>
            </a:p>
          </p:txBody>
        </p:sp>
      </p:grpSp>
      <p:grpSp>
        <p:nvGrpSpPr>
          <p:cNvPr id="50" name="Group 50"/>
          <p:cNvGrpSpPr/>
          <p:nvPr/>
        </p:nvGrpSpPr>
        <p:grpSpPr>
          <a:xfrm>
            <a:off x="1881238" y="6450872"/>
            <a:ext cx="2043940" cy="2043940"/>
            <a:chOff x="0" y="0"/>
            <a:chExt cx="2725253" cy="2725253"/>
          </a:xfrm>
        </p:grpSpPr>
        <p:grpSp>
          <p:nvGrpSpPr>
            <p:cNvPr id="51" name="Group 51"/>
            <p:cNvGrpSpPr/>
            <p:nvPr/>
          </p:nvGrpSpPr>
          <p:grpSpPr>
            <a:xfrm>
              <a:off x="0" y="0"/>
              <a:ext cx="2725253" cy="2725253"/>
              <a:chOff x="0" y="0"/>
              <a:chExt cx="812800" cy="812800"/>
            </a:xfrm>
          </p:grpSpPr>
          <p:sp>
            <p:nvSpPr>
              <p:cNvPr id="52" name="Freeform 5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7BC00"/>
              </a:solidFill>
            </p:spPr>
            <p:txBody>
              <a:bodyPr/>
              <a:lstStyle/>
              <a:p>
                <a:endParaRPr lang="en-US"/>
              </a:p>
            </p:txBody>
          </p:sp>
          <p:sp>
            <p:nvSpPr>
              <p:cNvPr id="53" name="TextBox 53"/>
              <p:cNvSpPr txBox="1"/>
              <p:nvPr/>
            </p:nvSpPr>
            <p:spPr>
              <a:xfrm>
                <a:off x="76200" y="57150"/>
                <a:ext cx="660400" cy="679450"/>
              </a:xfrm>
              <a:prstGeom prst="rect">
                <a:avLst/>
              </a:prstGeom>
            </p:spPr>
            <p:txBody>
              <a:bodyPr lIns="55285" tIns="55285" rIns="55285" bIns="55285" rtlCol="0" anchor="ctr"/>
              <a:lstStyle/>
              <a:p>
                <a:pPr algn="ctr">
                  <a:lnSpc>
                    <a:spcPts val="1664"/>
                  </a:lnSpc>
                  <a:spcBef>
                    <a:spcPct val="0"/>
                  </a:spcBef>
                </a:pPr>
                <a:endParaRPr/>
              </a:p>
            </p:txBody>
          </p:sp>
        </p:grpSp>
        <p:sp>
          <p:nvSpPr>
            <p:cNvPr id="54" name="Freeform 54"/>
            <p:cNvSpPr/>
            <p:nvPr/>
          </p:nvSpPr>
          <p:spPr>
            <a:xfrm>
              <a:off x="156427" y="656958"/>
              <a:ext cx="2361066" cy="1573060"/>
            </a:xfrm>
            <a:custGeom>
              <a:avLst/>
              <a:gdLst/>
              <a:ahLst/>
              <a:cxnLst/>
              <a:rect l="l" t="t" r="r" b="b"/>
              <a:pathLst>
                <a:path w="2361066" h="1573060">
                  <a:moveTo>
                    <a:pt x="0" y="0"/>
                  </a:moveTo>
                  <a:lnTo>
                    <a:pt x="2361066" y="0"/>
                  </a:lnTo>
                  <a:lnTo>
                    <a:pt x="2361066" y="1573061"/>
                  </a:lnTo>
                  <a:lnTo>
                    <a:pt x="0" y="1573061"/>
                  </a:lnTo>
                  <a:lnTo>
                    <a:pt x="0" y="0"/>
                  </a:lnTo>
                  <a:close/>
                </a:path>
              </a:pathLst>
            </a:custGeom>
            <a:blipFill>
              <a:blip r:embed="rId11"/>
              <a:stretch>
                <a:fillRect/>
              </a:stretch>
            </a:blipFill>
          </p:spPr>
          <p:txBody>
            <a:bodyPr/>
            <a:lstStyle/>
            <a:p>
              <a:endParaRPr lang="en-US"/>
            </a:p>
          </p:txBody>
        </p:sp>
      </p:grpSp>
      <p:sp>
        <p:nvSpPr>
          <p:cNvPr id="55" name="TextBox 55"/>
          <p:cNvSpPr txBox="1"/>
          <p:nvPr/>
        </p:nvSpPr>
        <p:spPr>
          <a:xfrm>
            <a:off x="1218688" y="5959141"/>
            <a:ext cx="3369041" cy="716255"/>
          </a:xfrm>
          <a:prstGeom prst="rect">
            <a:avLst/>
          </a:prstGeom>
        </p:spPr>
        <p:txBody>
          <a:bodyPr lIns="0" tIns="0" rIns="0" bIns="0" rtlCol="0" anchor="t">
            <a:spAutoFit/>
          </a:bodyPr>
          <a:lstStyle/>
          <a:p>
            <a:pPr algn="ctr">
              <a:lnSpc>
                <a:spcPts val="5807"/>
              </a:lnSpc>
            </a:pPr>
            <a:r>
              <a:rPr lang="en-US" sz="4148">
                <a:solidFill>
                  <a:srgbClr val="000000"/>
                </a:solidFill>
                <a:latin typeface="Breathing"/>
                <a:ea typeface="Breathing"/>
                <a:cs typeface="Breathing"/>
                <a:sym typeface="Breathing"/>
              </a:rPr>
              <a:t>"Forgiveness"</a:t>
            </a:r>
          </a:p>
        </p:txBody>
      </p:sp>
      <p:sp>
        <p:nvSpPr>
          <p:cNvPr id="56" name="Freeform 56"/>
          <p:cNvSpPr/>
          <p:nvPr/>
        </p:nvSpPr>
        <p:spPr>
          <a:xfrm>
            <a:off x="15651130" y="-672744"/>
            <a:ext cx="5072112" cy="11480088"/>
          </a:xfrm>
          <a:custGeom>
            <a:avLst/>
            <a:gdLst/>
            <a:ahLst/>
            <a:cxnLst/>
            <a:rect l="l" t="t" r="r" b="b"/>
            <a:pathLst>
              <a:path w="5072112" h="11480088">
                <a:moveTo>
                  <a:pt x="0" y="0"/>
                </a:moveTo>
                <a:lnTo>
                  <a:pt x="5072112" y="0"/>
                </a:lnTo>
                <a:lnTo>
                  <a:pt x="5072112" y="11480088"/>
                </a:lnTo>
                <a:lnTo>
                  <a:pt x="0" y="11480088"/>
                </a:lnTo>
                <a:lnTo>
                  <a:pt x="0" y="0"/>
                </a:lnTo>
                <a:close/>
              </a:path>
            </a:pathLst>
          </a:custGeom>
          <a:blipFill>
            <a:blip r:embed="rId12">
              <a:alphaModFix amt="46000"/>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57" name="Group 57"/>
          <p:cNvGrpSpPr/>
          <p:nvPr/>
        </p:nvGrpSpPr>
        <p:grpSpPr>
          <a:xfrm>
            <a:off x="14181408" y="3096410"/>
            <a:ext cx="3077892" cy="2574881"/>
            <a:chOff x="0" y="0"/>
            <a:chExt cx="4103856" cy="3433175"/>
          </a:xfrm>
        </p:grpSpPr>
        <p:grpSp>
          <p:nvGrpSpPr>
            <p:cNvPr id="58" name="Group 58"/>
            <p:cNvGrpSpPr/>
            <p:nvPr/>
          </p:nvGrpSpPr>
          <p:grpSpPr>
            <a:xfrm>
              <a:off x="765396" y="611935"/>
              <a:ext cx="2821240" cy="2821240"/>
              <a:chOff x="0" y="0"/>
              <a:chExt cx="812800" cy="812800"/>
            </a:xfrm>
          </p:grpSpPr>
          <p:sp>
            <p:nvSpPr>
              <p:cNvPr id="59" name="Freeform 5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00"/>
              </a:solidFill>
            </p:spPr>
            <p:txBody>
              <a:bodyPr/>
              <a:lstStyle/>
              <a:p>
                <a:endParaRPr lang="en-US"/>
              </a:p>
            </p:txBody>
          </p:sp>
          <p:sp>
            <p:nvSpPr>
              <p:cNvPr id="60" name="TextBox 60"/>
              <p:cNvSpPr txBox="1"/>
              <p:nvPr/>
            </p:nvSpPr>
            <p:spPr>
              <a:xfrm>
                <a:off x="76200" y="57150"/>
                <a:ext cx="660400" cy="679450"/>
              </a:xfrm>
              <a:prstGeom prst="rect">
                <a:avLst/>
              </a:prstGeom>
            </p:spPr>
            <p:txBody>
              <a:bodyPr lIns="67090" tIns="67090" rIns="67090" bIns="67090" rtlCol="0" anchor="ctr"/>
              <a:lstStyle/>
              <a:p>
                <a:pPr algn="ctr">
                  <a:lnSpc>
                    <a:spcPts val="1664"/>
                  </a:lnSpc>
                  <a:spcBef>
                    <a:spcPct val="0"/>
                  </a:spcBef>
                </a:pPr>
                <a:endParaRPr/>
              </a:p>
            </p:txBody>
          </p:sp>
        </p:grpSp>
        <p:sp>
          <p:nvSpPr>
            <p:cNvPr id="61" name="Freeform 61"/>
            <p:cNvSpPr/>
            <p:nvPr/>
          </p:nvSpPr>
          <p:spPr>
            <a:xfrm>
              <a:off x="974330" y="1159774"/>
              <a:ext cx="2371470" cy="1911870"/>
            </a:xfrm>
            <a:custGeom>
              <a:avLst/>
              <a:gdLst/>
              <a:ahLst/>
              <a:cxnLst/>
              <a:rect l="l" t="t" r="r" b="b"/>
              <a:pathLst>
                <a:path w="2371470" h="1911870">
                  <a:moveTo>
                    <a:pt x="0" y="0"/>
                  </a:moveTo>
                  <a:lnTo>
                    <a:pt x="2371469" y="0"/>
                  </a:lnTo>
                  <a:lnTo>
                    <a:pt x="2371469" y="1911870"/>
                  </a:lnTo>
                  <a:lnTo>
                    <a:pt x="0" y="1911870"/>
                  </a:lnTo>
                  <a:lnTo>
                    <a:pt x="0" y="0"/>
                  </a:lnTo>
                  <a:close/>
                </a:path>
              </a:pathLst>
            </a:custGeom>
            <a:blipFill>
              <a:blip r:embed="rId14"/>
              <a:stretch>
                <a:fillRect l="-141556"/>
              </a:stretch>
            </a:blipFill>
          </p:spPr>
          <p:txBody>
            <a:bodyPr/>
            <a:lstStyle/>
            <a:p>
              <a:endParaRPr lang="en-US"/>
            </a:p>
          </p:txBody>
        </p:sp>
        <p:sp>
          <p:nvSpPr>
            <p:cNvPr id="62" name="TextBox 62"/>
            <p:cNvSpPr txBox="1"/>
            <p:nvPr/>
          </p:nvSpPr>
          <p:spPr>
            <a:xfrm>
              <a:off x="0" y="-95250"/>
              <a:ext cx="4103856" cy="1176421"/>
            </a:xfrm>
            <a:prstGeom prst="rect">
              <a:avLst/>
            </a:prstGeom>
          </p:spPr>
          <p:txBody>
            <a:bodyPr lIns="0" tIns="0" rIns="0" bIns="0" rtlCol="0" anchor="t">
              <a:spAutoFit/>
            </a:bodyPr>
            <a:lstStyle/>
            <a:p>
              <a:pPr algn="ctr">
                <a:lnSpc>
                  <a:spcPts val="7485"/>
                </a:lnSpc>
              </a:pPr>
              <a:r>
                <a:rPr lang="en-US" sz="5346">
                  <a:solidFill>
                    <a:srgbClr val="000000"/>
                  </a:solidFill>
                  <a:latin typeface="Breathing"/>
                  <a:ea typeface="Breathing"/>
                  <a:cs typeface="Breathing"/>
                  <a:sym typeface="Breathing"/>
                </a:rPr>
                <a:t>"Future"</a:t>
              </a:r>
            </a:p>
          </p:txBody>
        </p:sp>
      </p:grpSp>
      <p:sp>
        <p:nvSpPr>
          <p:cNvPr id="63" name="TextBox 63"/>
          <p:cNvSpPr txBox="1"/>
          <p:nvPr/>
        </p:nvSpPr>
        <p:spPr>
          <a:xfrm>
            <a:off x="14181408" y="5959141"/>
            <a:ext cx="3369041" cy="716255"/>
          </a:xfrm>
          <a:prstGeom prst="rect">
            <a:avLst/>
          </a:prstGeom>
        </p:spPr>
        <p:txBody>
          <a:bodyPr lIns="0" tIns="0" rIns="0" bIns="0" rtlCol="0" anchor="t">
            <a:spAutoFit/>
          </a:bodyPr>
          <a:lstStyle/>
          <a:p>
            <a:pPr algn="ctr">
              <a:lnSpc>
                <a:spcPts val="5807"/>
              </a:lnSpc>
            </a:pPr>
            <a:r>
              <a:rPr lang="en-US" sz="4148">
                <a:solidFill>
                  <a:srgbClr val="000000"/>
                </a:solidFill>
                <a:latin typeface="Breathing"/>
                <a:ea typeface="Breathing"/>
                <a:cs typeface="Breathing"/>
                <a:sym typeface="Breathing"/>
              </a:rPr>
              <a:t>Fulfillment</a:t>
            </a:r>
          </a:p>
        </p:txBody>
      </p:sp>
      <p:grpSp>
        <p:nvGrpSpPr>
          <p:cNvPr id="64" name="Group 64"/>
          <p:cNvGrpSpPr/>
          <p:nvPr/>
        </p:nvGrpSpPr>
        <p:grpSpPr>
          <a:xfrm>
            <a:off x="14843959" y="6553563"/>
            <a:ext cx="2043940" cy="2043940"/>
            <a:chOff x="0" y="0"/>
            <a:chExt cx="812800" cy="812800"/>
          </a:xfrm>
        </p:grpSpPr>
        <p:sp>
          <p:nvSpPr>
            <p:cNvPr id="65" name="Freeform 6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7BC00"/>
            </a:solidFill>
          </p:spPr>
          <p:txBody>
            <a:bodyPr/>
            <a:lstStyle/>
            <a:p>
              <a:endParaRPr lang="en-US"/>
            </a:p>
          </p:txBody>
        </p:sp>
        <p:sp>
          <p:nvSpPr>
            <p:cNvPr id="66" name="TextBox 66"/>
            <p:cNvSpPr txBox="1"/>
            <p:nvPr/>
          </p:nvSpPr>
          <p:spPr>
            <a:xfrm>
              <a:off x="76200" y="57150"/>
              <a:ext cx="660400" cy="679450"/>
            </a:xfrm>
            <a:prstGeom prst="rect">
              <a:avLst/>
            </a:prstGeom>
          </p:spPr>
          <p:txBody>
            <a:bodyPr lIns="55285" tIns="55285" rIns="55285" bIns="55285" rtlCol="0" anchor="ctr"/>
            <a:lstStyle/>
            <a:p>
              <a:pPr algn="ctr">
                <a:lnSpc>
                  <a:spcPts val="1664"/>
                </a:lnSpc>
                <a:spcBef>
                  <a:spcPct val="0"/>
                </a:spcBef>
              </a:pPr>
              <a:endParaRPr/>
            </a:p>
          </p:txBody>
        </p:sp>
      </p:grpSp>
      <p:sp>
        <p:nvSpPr>
          <p:cNvPr id="67" name="Freeform 67"/>
          <p:cNvSpPr/>
          <p:nvPr/>
        </p:nvSpPr>
        <p:spPr>
          <a:xfrm>
            <a:off x="14433206" y="6429738"/>
            <a:ext cx="3320102" cy="2212018"/>
          </a:xfrm>
          <a:custGeom>
            <a:avLst/>
            <a:gdLst/>
            <a:ahLst/>
            <a:cxnLst/>
            <a:rect l="l" t="t" r="r" b="b"/>
            <a:pathLst>
              <a:path w="3320102" h="2212018">
                <a:moveTo>
                  <a:pt x="0" y="0"/>
                </a:moveTo>
                <a:lnTo>
                  <a:pt x="3320102" y="0"/>
                </a:lnTo>
                <a:lnTo>
                  <a:pt x="3320102" y="2212018"/>
                </a:lnTo>
                <a:lnTo>
                  <a:pt x="0" y="2212018"/>
                </a:lnTo>
                <a:lnTo>
                  <a:pt x="0" y="0"/>
                </a:lnTo>
                <a:close/>
              </a:path>
            </a:pathLst>
          </a:custGeom>
          <a:blipFill>
            <a:blip r:embed="rId15"/>
            <a:stretch>
              <a:fillRect/>
            </a:stretch>
          </a:blipFill>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73404" y="5385106"/>
            <a:ext cx="3086100" cy="414103"/>
            <a:chOff x="0" y="0"/>
            <a:chExt cx="812800" cy="109064"/>
          </a:xfrm>
        </p:grpSpPr>
        <p:sp>
          <p:nvSpPr>
            <p:cNvPr id="3" name="Freeform 3"/>
            <p:cNvSpPr/>
            <p:nvPr/>
          </p:nvSpPr>
          <p:spPr>
            <a:xfrm>
              <a:off x="0" y="0"/>
              <a:ext cx="812800" cy="109064"/>
            </a:xfrm>
            <a:custGeom>
              <a:avLst/>
              <a:gdLst/>
              <a:ahLst/>
              <a:cxnLst/>
              <a:rect l="l" t="t" r="r" b="b"/>
              <a:pathLst>
                <a:path w="812800" h="109064">
                  <a:moveTo>
                    <a:pt x="0" y="0"/>
                  </a:moveTo>
                  <a:lnTo>
                    <a:pt x="812800" y="0"/>
                  </a:lnTo>
                  <a:lnTo>
                    <a:pt x="812800" y="109064"/>
                  </a:lnTo>
                  <a:lnTo>
                    <a:pt x="0" y="109064"/>
                  </a:lnTo>
                  <a:close/>
                </a:path>
              </a:pathLst>
            </a:custGeom>
            <a:solidFill>
              <a:srgbClr val="000000">
                <a:alpha val="0"/>
              </a:srgbClr>
            </a:solidFill>
          </p:spPr>
          <p:txBody>
            <a:bodyPr/>
            <a:lstStyle/>
            <a:p>
              <a:endParaRPr lang="en-US"/>
            </a:p>
          </p:txBody>
        </p:sp>
        <p:sp>
          <p:nvSpPr>
            <p:cNvPr id="4" name="TextBox 4"/>
            <p:cNvSpPr txBox="1"/>
            <p:nvPr/>
          </p:nvSpPr>
          <p:spPr>
            <a:xfrm>
              <a:off x="0" y="28575"/>
              <a:ext cx="812800" cy="80489"/>
            </a:xfrm>
            <a:prstGeom prst="rect">
              <a:avLst/>
            </a:prstGeom>
          </p:spPr>
          <p:txBody>
            <a:bodyPr lIns="56920" tIns="56920" rIns="56920" bIns="56920" rtlCol="0" anchor="ctr"/>
            <a:lstStyle/>
            <a:p>
              <a:pPr algn="ctr">
                <a:lnSpc>
                  <a:spcPts val="2117"/>
                </a:lnSpc>
              </a:pPr>
              <a:endParaRPr/>
            </a:p>
          </p:txBody>
        </p:sp>
      </p:grpSp>
      <p:sp>
        <p:nvSpPr>
          <p:cNvPr id="5" name="Freeform 5"/>
          <p:cNvSpPr/>
          <p:nvPr/>
        </p:nvSpPr>
        <p:spPr>
          <a:xfrm>
            <a:off x="774142" y="8289588"/>
            <a:ext cx="2400723" cy="1395462"/>
          </a:xfrm>
          <a:custGeom>
            <a:avLst/>
            <a:gdLst/>
            <a:ahLst/>
            <a:cxnLst/>
            <a:rect l="l" t="t" r="r" b="b"/>
            <a:pathLst>
              <a:path w="2400723" h="1395462">
                <a:moveTo>
                  <a:pt x="0" y="0"/>
                </a:moveTo>
                <a:lnTo>
                  <a:pt x="2400723" y="0"/>
                </a:lnTo>
                <a:lnTo>
                  <a:pt x="2400723" y="1395461"/>
                </a:lnTo>
                <a:lnTo>
                  <a:pt x="0" y="1395461"/>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2375109" y="7063054"/>
            <a:ext cx="5691865" cy="1226534"/>
          </a:xfrm>
          <a:prstGeom prst="rect">
            <a:avLst/>
          </a:prstGeom>
        </p:spPr>
        <p:txBody>
          <a:bodyPr lIns="0" tIns="0" rIns="0" bIns="0" rtlCol="0" anchor="t">
            <a:spAutoFit/>
          </a:bodyPr>
          <a:lstStyle/>
          <a:p>
            <a:pPr algn="ctr">
              <a:lnSpc>
                <a:spcPts val="10188"/>
              </a:lnSpc>
            </a:pPr>
            <a:r>
              <a:rPr lang="en-US" sz="7277">
                <a:solidFill>
                  <a:srgbClr val="000000"/>
                </a:solidFill>
                <a:latin typeface="Breathing"/>
                <a:ea typeface="Breathing"/>
                <a:cs typeface="Breathing"/>
                <a:sym typeface="Breathing"/>
              </a:rPr>
              <a:t>Do </a:t>
            </a:r>
          </a:p>
        </p:txBody>
      </p:sp>
      <p:grpSp>
        <p:nvGrpSpPr>
          <p:cNvPr id="7" name="Group 7"/>
          <p:cNvGrpSpPr/>
          <p:nvPr/>
        </p:nvGrpSpPr>
        <p:grpSpPr>
          <a:xfrm>
            <a:off x="670350" y="490291"/>
            <a:ext cx="5107450" cy="510745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lnTo>
                    <a:pt x="812800" y="310462"/>
                  </a:lnTo>
                  <a:lnTo>
                    <a:pt x="657569" y="812800"/>
                  </a:lnTo>
                  <a:lnTo>
                    <a:pt x="155231" y="812800"/>
                  </a:lnTo>
                  <a:lnTo>
                    <a:pt x="0" y="310462"/>
                  </a:lnTo>
                  <a:lnTo>
                    <a:pt x="406400" y="0"/>
                  </a:lnTo>
                  <a:close/>
                </a:path>
              </a:pathLst>
            </a:custGeom>
            <a:solidFill>
              <a:srgbClr val="FFB600"/>
            </a:solidFill>
          </p:spPr>
          <p:txBody>
            <a:bodyPr/>
            <a:lstStyle/>
            <a:p>
              <a:endParaRPr lang="en-US"/>
            </a:p>
          </p:txBody>
        </p:sp>
        <p:sp>
          <p:nvSpPr>
            <p:cNvPr id="9" name="TextBox 9"/>
            <p:cNvSpPr txBox="1"/>
            <p:nvPr/>
          </p:nvSpPr>
          <p:spPr>
            <a:xfrm>
              <a:off x="127000" y="241300"/>
              <a:ext cx="558800" cy="520700"/>
            </a:xfrm>
            <a:prstGeom prst="rect">
              <a:avLst/>
            </a:prstGeom>
          </p:spPr>
          <p:txBody>
            <a:bodyPr lIns="60517" tIns="60517" rIns="60517" bIns="60517" rtlCol="0" anchor="ctr"/>
            <a:lstStyle/>
            <a:p>
              <a:pPr algn="ctr">
                <a:lnSpc>
                  <a:spcPts val="2656"/>
                </a:lnSpc>
              </a:pPr>
              <a:endParaRPr/>
            </a:p>
          </p:txBody>
        </p:sp>
      </p:grpSp>
      <p:sp>
        <p:nvSpPr>
          <p:cNvPr id="10" name="TextBox 10"/>
          <p:cNvSpPr txBox="1"/>
          <p:nvPr/>
        </p:nvSpPr>
        <p:spPr>
          <a:xfrm>
            <a:off x="1048562" y="4647779"/>
            <a:ext cx="4351025" cy="949961"/>
          </a:xfrm>
          <a:prstGeom prst="rect">
            <a:avLst/>
          </a:prstGeom>
        </p:spPr>
        <p:txBody>
          <a:bodyPr lIns="0" tIns="0" rIns="0" bIns="0" rtlCol="0" anchor="t">
            <a:spAutoFit/>
          </a:bodyPr>
          <a:lstStyle/>
          <a:p>
            <a:pPr algn="ctr">
              <a:lnSpc>
                <a:spcPts val="7788"/>
              </a:lnSpc>
            </a:pPr>
            <a:r>
              <a:rPr lang="en-US" sz="5563">
                <a:solidFill>
                  <a:srgbClr val="000000"/>
                </a:solidFill>
                <a:latin typeface="Breathing"/>
                <a:ea typeface="Breathing"/>
                <a:cs typeface="Breathing"/>
                <a:sym typeface="Breathing"/>
              </a:rPr>
              <a:t>Plan</a:t>
            </a:r>
          </a:p>
        </p:txBody>
      </p:sp>
      <p:sp>
        <p:nvSpPr>
          <p:cNvPr id="11" name="TextBox 11"/>
          <p:cNvSpPr txBox="1"/>
          <p:nvPr/>
        </p:nvSpPr>
        <p:spPr>
          <a:xfrm>
            <a:off x="1341225" y="2261489"/>
            <a:ext cx="3689598" cy="1736724"/>
          </a:xfrm>
          <a:prstGeom prst="rect">
            <a:avLst/>
          </a:prstGeom>
        </p:spPr>
        <p:txBody>
          <a:bodyPr lIns="0" tIns="0" rIns="0" bIns="0" rtlCol="0" anchor="t">
            <a:spAutoFit/>
          </a:bodyPr>
          <a:lstStyle/>
          <a:p>
            <a:pPr algn="ctr">
              <a:lnSpc>
                <a:spcPts val="3500"/>
              </a:lnSpc>
            </a:pPr>
            <a:r>
              <a:rPr lang="en-US" sz="2500">
                <a:solidFill>
                  <a:srgbClr val="000000"/>
                </a:solidFill>
                <a:latin typeface="TT Hoves"/>
                <a:ea typeface="TT Hoves"/>
                <a:cs typeface="TT Hoves"/>
                <a:sym typeface="TT Hoves"/>
              </a:rPr>
              <a:t>Personal &amp; Professional </a:t>
            </a:r>
          </a:p>
          <a:p>
            <a:pPr algn="ctr">
              <a:lnSpc>
                <a:spcPts val="3500"/>
              </a:lnSpc>
            </a:pPr>
            <a:r>
              <a:rPr lang="en-US" sz="2500">
                <a:solidFill>
                  <a:srgbClr val="000000"/>
                </a:solidFill>
                <a:latin typeface="TT Hoves"/>
                <a:ea typeface="TT Hoves"/>
                <a:cs typeface="TT Hoves"/>
                <a:sym typeface="TT Hoves"/>
              </a:rPr>
              <a:t> Development Plan</a:t>
            </a:r>
          </a:p>
          <a:p>
            <a:pPr algn="ctr">
              <a:lnSpc>
                <a:spcPts val="3500"/>
              </a:lnSpc>
            </a:pPr>
            <a:r>
              <a:rPr lang="en-US" sz="2500">
                <a:solidFill>
                  <a:srgbClr val="000000"/>
                </a:solidFill>
                <a:latin typeface="TT Hoves"/>
                <a:ea typeface="TT Hoves"/>
                <a:cs typeface="TT Hoves"/>
                <a:sym typeface="TT Hoves"/>
              </a:rPr>
              <a:t>reverse engineer </a:t>
            </a:r>
          </a:p>
          <a:p>
            <a:pPr algn="ctr">
              <a:lnSpc>
                <a:spcPts val="3500"/>
              </a:lnSpc>
            </a:pPr>
            <a:r>
              <a:rPr lang="en-US" sz="2500">
                <a:solidFill>
                  <a:srgbClr val="000000"/>
                </a:solidFill>
                <a:latin typeface="TT Hoves"/>
                <a:ea typeface="TT Hoves"/>
                <a:cs typeface="TT Hoves"/>
                <a:sym typeface="TT Hoves"/>
              </a:rPr>
              <a:t>GROW model</a:t>
            </a:r>
          </a:p>
        </p:txBody>
      </p:sp>
      <p:grpSp>
        <p:nvGrpSpPr>
          <p:cNvPr id="12" name="Group 12"/>
          <p:cNvGrpSpPr/>
          <p:nvPr/>
        </p:nvGrpSpPr>
        <p:grpSpPr>
          <a:xfrm>
            <a:off x="6572256" y="1444488"/>
            <a:ext cx="5107450" cy="5107450"/>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310462"/>
                  </a:lnTo>
                  <a:lnTo>
                    <a:pt x="657569" y="812800"/>
                  </a:lnTo>
                  <a:lnTo>
                    <a:pt x="155231" y="812800"/>
                  </a:lnTo>
                  <a:lnTo>
                    <a:pt x="0" y="310462"/>
                  </a:lnTo>
                  <a:lnTo>
                    <a:pt x="406400" y="0"/>
                  </a:lnTo>
                  <a:close/>
                </a:path>
              </a:pathLst>
            </a:custGeom>
            <a:solidFill>
              <a:srgbClr val="FFB600"/>
            </a:solidFill>
          </p:spPr>
          <p:txBody>
            <a:bodyPr/>
            <a:lstStyle/>
            <a:p>
              <a:endParaRPr lang="en-US"/>
            </a:p>
          </p:txBody>
        </p:sp>
        <p:sp>
          <p:nvSpPr>
            <p:cNvPr id="14" name="TextBox 14"/>
            <p:cNvSpPr txBox="1"/>
            <p:nvPr/>
          </p:nvSpPr>
          <p:spPr>
            <a:xfrm>
              <a:off x="127000" y="241300"/>
              <a:ext cx="558800" cy="520700"/>
            </a:xfrm>
            <a:prstGeom prst="rect">
              <a:avLst/>
            </a:prstGeom>
          </p:spPr>
          <p:txBody>
            <a:bodyPr lIns="60517" tIns="60517" rIns="60517" bIns="60517" rtlCol="0" anchor="ctr"/>
            <a:lstStyle/>
            <a:p>
              <a:pPr algn="ctr">
                <a:lnSpc>
                  <a:spcPts val="2656"/>
                </a:lnSpc>
              </a:pPr>
              <a:endParaRPr/>
            </a:p>
          </p:txBody>
        </p:sp>
      </p:grpSp>
      <p:sp>
        <p:nvSpPr>
          <p:cNvPr id="15" name="TextBox 15"/>
          <p:cNvSpPr txBox="1"/>
          <p:nvPr/>
        </p:nvSpPr>
        <p:spPr>
          <a:xfrm>
            <a:off x="6950468" y="5601977"/>
            <a:ext cx="4351025" cy="949961"/>
          </a:xfrm>
          <a:prstGeom prst="rect">
            <a:avLst/>
          </a:prstGeom>
        </p:spPr>
        <p:txBody>
          <a:bodyPr lIns="0" tIns="0" rIns="0" bIns="0" rtlCol="0" anchor="t">
            <a:spAutoFit/>
          </a:bodyPr>
          <a:lstStyle/>
          <a:p>
            <a:pPr algn="ctr">
              <a:lnSpc>
                <a:spcPts val="7788"/>
              </a:lnSpc>
            </a:pPr>
            <a:r>
              <a:rPr lang="en-US" sz="5563">
                <a:solidFill>
                  <a:srgbClr val="000000"/>
                </a:solidFill>
                <a:latin typeface="Breathing"/>
                <a:ea typeface="Breathing"/>
                <a:cs typeface="Breathing"/>
                <a:sym typeface="Breathing"/>
              </a:rPr>
              <a:t>Execute</a:t>
            </a:r>
          </a:p>
        </p:txBody>
      </p:sp>
      <p:sp>
        <p:nvSpPr>
          <p:cNvPr id="16" name="TextBox 16"/>
          <p:cNvSpPr txBox="1"/>
          <p:nvPr/>
        </p:nvSpPr>
        <p:spPr>
          <a:xfrm>
            <a:off x="6740266" y="2829977"/>
            <a:ext cx="4771430" cy="3599274"/>
          </a:xfrm>
          <a:prstGeom prst="rect">
            <a:avLst/>
          </a:prstGeom>
        </p:spPr>
        <p:txBody>
          <a:bodyPr lIns="0" tIns="0" rIns="0" bIns="0" rtlCol="0" anchor="t">
            <a:spAutoFit/>
          </a:bodyPr>
          <a:lstStyle/>
          <a:p>
            <a:pPr algn="ctr">
              <a:lnSpc>
                <a:spcPts val="3494"/>
              </a:lnSpc>
            </a:pPr>
            <a:r>
              <a:rPr lang="en-US" sz="2496">
                <a:solidFill>
                  <a:srgbClr val="000000"/>
                </a:solidFill>
                <a:latin typeface="TT Hoves"/>
                <a:ea typeface="TT Hoves"/>
                <a:cs typeface="TT Hoves"/>
                <a:sym typeface="TT Hoves"/>
              </a:rPr>
              <a:t>Do it</a:t>
            </a:r>
          </a:p>
          <a:p>
            <a:pPr algn="ctr">
              <a:lnSpc>
                <a:spcPts val="3494"/>
              </a:lnSpc>
            </a:pPr>
            <a:r>
              <a:rPr lang="en-US" sz="2496">
                <a:solidFill>
                  <a:srgbClr val="000000"/>
                </a:solidFill>
                <a:latin typeface="TT Hoves"/>
                <a:ea typeface="TT Hoves"/>
                <a:cs typeface="TT Hoves"/>
                <a:sym typeface="TT Hoves"/>
              </a:rPr>
              <a:t>Pick your Hard  </a:t>
            </a:r>
          </a:p>
          <a:p>
            <a:pPr algn="ctr">
              <a:lnSpc>
                <a:spcPts val="3494"/>
              </a:lnSpc>
            </a:pPr>
            <a:r>
              <a:rPr lang="en-US" sz="2496">
                <a:solidFill>
                  <a:srgbClr val="000000"/>
                </a:solidFill>
                <a:latin typeface="TT Hoves"/>
                <a:ea typeface="TT Hoves"/>
                <a:cs typeface="TT Hoves"/>
                <a:sym typeface="TT Hoves"/>
              </a:rPr>
              <a:t>Celebrate &amp; Evaluate</a:t>
            </a:r>
          </a:p>
          <a:p>
            <a:pPr algn="ctr">
              <a:lnSpc>
                <a:spcPts val="3494"/>
              </a:lnSpc>
            </a:pPr>
            <a:r>
              <a:rPr lang="en-US" sz="2496">
                <a:solidFill>
                  <a:srgbClr val="000000"/>
                </a:solidFill>
                <a:latin typeface="TT Hoves"/>
                <a:ea typeface="TT Hoves"/>
                <a:cs typeface="TT Hoves"/>
                <a:sym typeface="TT Hoves"/>
              </a:rPr>
              <a:t>Comfort Zone - Sweet Spot</a:t>
            </a:r>
          </a:p>
          <a:p>
            <a:pPr algn="ctr">
              <a:lnSpc>
                <a:spcPts val="2934"/>
              </a:lnSpc>
            </a:pPr>
            <a:r>
              <a:rPr lang="en-US" sz="2096">
                <a:solidFill>
                  <a:srgbClr val="000000"/>
                </a:solidFill>
                <a:latin typeface="TT Hoves"/>
                <a:ea typeface="TT Hoves"/>
                <a:cs typeface="TT Hoves"/>
                <a:sym typeface="TT Hoves"/>
              </a:rPr>
              <a:t> </a:t>
            </a:r>
          </a:p>
          <a:p>
            <a:pPr algn="ctr">
              <a:lnSpc>
                <a:spcPts val="2934"/>
              </a:lnSpc>
            </a:pPr>
            <a:endParaRPr lang="en-US" sz="2096">
              <a:solidFill>
                <a:srgbClr val="000000"/>
              </a:solidFill>
              <a:latin typeface="TT Hoves"/>
              <a:ea typeface="TT Hoves"/>
              <a:cs typeface="TT Hoves"/>
              <a:sym typeface="TT Hoves"/>
            </a:endParaRPr>
          </a:p>
          <a:p>
            <a:pPr algn="ctr">
              <a:lnSpc>
                <a:spcPts val="2934"/>
              </a:lnSpc>
            </a:pPr>
            <a:endParaRPr lang="en-US" sz="2096">
              <a:solidFill>
                <a:srgbClr val="000000"/>
              </a:solidFill>
              <a:latin typeface="TT Hoves"/>
              <a:ea typeface="TT Hoves"/>
              <a:cs typeface="TT Hoves"/>
              <a:sym typeface="TT Hoves"/>
            </a:endParaRPr>
          </a:p>
          <a:p>
            <a:pPr algn="ctr">
              <a:lnSpc>
                <a:spcPts val="2934"/>
              </a:lnSpc>
            </a:pPr>
            <a:endParaRPr lang="en-US" sz="2096">
              <a:solidFill>
                <a:srgbClr val="000000"/>
              </a:solidFill>
              <a:latin typeface="TT Hoves"/>
              <a:ea typeface="TT Hoves"/>
              <a:cs typeface="TT Hoves"/>
              <a:sym typeface="TT Hoves"/>
            </a:endParaRPr>
          </a:p>
          <a:p>
            <a:pPr algn="ctr">
              <a:lnSpc>
                <a:spcPts val="2934"/>
              </a:lnSpc>
            </a:pPr>
            <a:endParaRPr lang="en-US" sz="2096">
              <a:solidFill>
                <a:srgbClr val="000000"/>
              </a:solidFill>
              <a:latin typeface="TT Hoves"/>
              <a:ea typeface="TT Hoves"/>
              <a:cs typeface="TT Hoves"/>
              <a:sym typeface="TT Hoves"/>
            </a:endParaRPr>
          </a:p>
        </p:txBody>
      </p:sp>
      <p:grpSp>
        <p:nvGrpSpPr>
          <p:cNvPr id="17" name="Group 17"/>
          <p:cNvGrpSpPr/>
          <p:nvPr/>
        </p:nvGrpSpPr>
        <p:grpSpPr>
          <a:xfrm>
            <a:off x="12038596" y="3044016"/>
            <a:ext cx="5221074" cy="5107450"/>
            <a:chOff x="0" y="0"/>
            <a:chExt cx="989815" cy="968274"/>
          </a:xfrm>
        </p:grpSpPr>
        <p:sp>
          <p:nvSpPr>
            <p:cNvPr id="18" name="Freeform 18"/>
            <p:cNvSpPr/>
            <p:nvPr/>
          </p:nvSpPr>
          <p:spPr>
            <a:xfrm>
              <a:off x="0" y="0"/>
              <a:ext cx="989815" cy="968274"/>
            </a:xfrm>
            <a:custGeom>
              <a:avLst/>
              <a:gdLst/>
              <a:ahLst/>
              <a:cxnLst/>
              <a:rect l="l" t="t" r="r" b="b"/>
              <a:pathLst>
                <a:path w="989815" h="968274">
                  <a:moveTo>
                    <a:pt x="494907" y="0"/>
                  </a:moveTo>
                  <a:lnTo>
                    <a:pt x="989815" y="369847"/>
                  </a:lnTo>
                  <a:lnTo>
                    <a:pt x="800777" y="968274"/>
                  </a:lnTo>
                  <a:lnTo>
                    <a:pt x="189038" y="968274"/>
                  </a:lnTo>
                  <a:lnTo>
                    <a:pt x="0" y="369847"/>
                  </a:lnTo>
                  <a:lnTo>
                    <a:pt x="494907" y="0"/>
                  </a:lnTo>
                  <a:close/>
                </a:path>
              </a:pathLst>
            </a:custGeom>
            <a:solidFill>
              <a:srgbClr val="FFB600"/>
            </a:solidFill>
          </p:spPr>
          <p:txBody>
            <a:bodyPr/>
            <a:lstStyle/>
            <a:p>
              <a:endParaRPr lang="en-US"/>
            </a:p>
          </p:txBody>
        </p:sp>
        <p:sp>
          <p:nvSpPr>
            <p:cNvPr id="19" name="TextBox 19"/>
            <p:cNvSpPr txBox="1"/>
            <p:nvPr/>
          </p:nvSpPr>
          <p:spPr>
            <a:xfrm>
              <a:off x="154659" y="280168"/>
              <a:ext cx="680498" cy="627588"/>
            </a:xfrm>
            <a:prstGeom prst="rect">
              <a:avLst/>
            </a:prstGeom>
          </p:spPr>
          <p:txBody>
            <a:bodyPr lIns="50800" tIns="50800" rIns="50800" bIns="50800" rtlCol="0" anchor="ctr"/>
            <a:lstStyle/>
            <a:p>
              <a:pPr algn="ctr">
                <a:lnSpc>
                  <a:spcPts val="2656"/>
                </a:lnSpc>
              </a:pPr>
              <a:endParaRPr/>
            </a:p>
          </p:txBody>
        </p:sp>
      </p:grpSp>
      <p:sp>
        <p:nvSpPr>
          <p:cNvPr id="20" name="TextBox 20"/>
          <p:cNvSpPr txBox="1"/>
          <p:nvPr/>
        </p:nvSpPr>
        <p:spPr>
          <a:xfrm>
            <a:off x="12038596" y="7345210"/>
            <a:ext cx="5579055" cy="944378"/>
          </a:xfrm>
          <a:prstGeom prst="rect">
            <a:avLst/>
          </a:prstGeom>
        </p:spPr>
        <p:txBody>
          <a:bodyPr lIns="0" tIns="0" rIns="0" bIns="0" rtlCol="0" anchor="t">
            <a:spAutoFit/>
          </a:bodyPr>
          <a:lstStyle/>
          <a:p>
            <a:pPr algn="ctr">
              <a:lnSpc>
                <a:spcPts val="7797"/>
              </a:lnSpc>
            </a:pPr>
            <a:r>
              <a:rPr lang="en-US" sz="5569">
                <a:solidFill>
                  <a:srgbClr val="000000"/>
                </a:solidFill>
                <a:latin typeface="Breathing"/>
                <a:ea typeface="Breathing"/>
                <a:cs typeface="Breathing"/>
                <a:sym typeface="Breathing"/>
              </a:rPr>
              <a:t>Accountability</a:t>
            </a:r>
          </a:p>
        </p:txBody>
      </p:sp>
      <p:sp>
        <p:nvSpPr>
          <p:cNvPr id="21" name="TextBox 21"/>
          <p:cNvSpPr txBox="1"/>
          <p:nvPr/>
        </p:nvSpPr>
        <p:spPr>
          <a:xfrm>
            <a:off x="12245024" y="4605802"/>
            <a:ext cx="4771430" cy="2551477"/>
          </a:xfrm>
          <a:prstGeom prst="rect">
            <a:avLst/>
          </a:prstGeom>
        </p:spPr>
        <p:txBody>
          <a:bodyPr lIns="0" tIns="0" rIns="0" bIns="0" rtlCol="0" anchor="t">
            <a:spAutoFit/>
          </a:bodyPr>
          <a:lstStyle/>
          <a:p>
            <a:pPr algn="ctr">
              <a:lnSpc>
                <a:spcPts val="3499"/>
              </a:lnSpc>
            </a:pPr>
            <a:r>
              <a:rPr lang="en-US" sz="2499">
                <a:solidFill>
                  <a:srgbClr val="000000"/>
                </a:solidFill>
                <a:latin typeface="TT Hoves"/>
                <a:ea typeface="TT Hoves"/>
                <a:cs typeface="TT Hoves"/>
                <a:sym typeface="TT Hoves"/>
              </a:rPr>
              <a:t>Your Optimus Self</a:t>
            </a:r>
          </a:p>
          <a:p>
            <a:pPr algn="ctr">
              <a:lnSpc>
                <a:spcPts val="3499"/>
              </a:lnSpc>
            </a:pPr>
            <a:r>
              <a:rPr lang="en-US" sz="2499">
                <a:solidFill>
                  <a:srgbClr val="000000"/>
                </a:solidFill>
                <a:latin typeface="TT Hoves"/>
                <a:ea typeface="TT Hoves"/>
                <a:cs typeface="TT Hoves"/>
                <a:sym typeface="TT Hoves"/>
              </a:rPr>
              <a:t>Manager </a:t>
            </a:r>
          </a:p>
          <a:p>
            <a:pPr algn="ctr">
              <a:lnSpc>
                <a:spcPts val="3499"/>
              </a:lnSpc>
            </a:pPr>
            <a:r>
              <a:rPr lang="en-US" sz="2499">
                <a:solidFill>
                  <a:srgbClr val="000000"/>
                </a:solidFill>
                <a:latin typeface="TT Hoves"/>
                <a:ea typeface="TT Hoves"/>
                <a:cs typeface="TT Hoves"/>
                <a:sym typeface="TT Hoves"/>
              </a:rPr>
              <a:t>Family Friends </a:t>
            </a:r>
          </a:p>
          <a:p>
            <a:pPr algn="ctr">
              <a:lnSpc>
                <a:spcPts val="3499"/>
              </a:lnSpc>
            </a:pPr>
            <a:r>
              <a:rPr lang="en-US" sz="2499">
                <a:solidFill>
                  <a:srgbClr val="000000"/>
                </a:solidFill>
                <a:latin typeface="TT Hoves"/>
                <a:ea typeface="TT Hoves"/>
                <a:cs typeface="TT Hoves"/>
                <a:sym typeface="TT Hoves"/>
              </a:rPr>
              <a:t>Coach / Mentor</a:t>
            </a:r>
          </a:p>
          <a:p>
            <a:pPr algn="ctr">
              <a:lnSpc>
                <a:spcPts val="3499"/>
              </a:lnSpc>
            </a:pPr>
            <a:r>
              <a:rPr lang="en-US" sz="2499">
                <a:solidFill>
                  <a:srgbClr val="000000"/>
                </a:solidFill>
                <a:latin typeface="TT Hoves"/>
                <a:ea typeface="TT Hoves"/>
                <a:cs typeface="TT Hoves"/>
                <a:sym typeface="TT Hoves"/>
              </a:rPr>
              <a:t>Council of elders</a:t>
            </a:r>
          </a:p>
          <a:p>
            <a:pPr algn="ctr">
              <a:lnSpc>
                <a:spcPts val="2934"/>
              </a:lnSpc>
            </a:pPr>
            <a:endParaRPr lang="en-US" sz="2499">
              <a:solidFill>
                <a:srgbClr val="000000"/>
              </a:solidFill>
              <a:latin typeface="TT Hoves"/>
              <a:ea typeface="TT Hoves"/>
              <a:cs typeface="TT Hoves"/>
              <a:sym typeface="TT Hoves"/>
            </a:endParaRPr>
          </a:p>
        </p:txBody>
      </p:sp>
      <p:sp>
        <p:nvSpPr>
          <p:cNvPr id="22" name="Freeform 22"/>
          <p:cNvSpPr/>
          <p:nvPr/>
        </p:nvSpPr>
        <p:spPr>
          <a:xfrm>
            <a:off x="15651130" y="-672744"/>
            <a:ext cx="5072112" cy="11480088"/>
          </a:xfrm>
          <a:custGeom>
            <a:avLst/>
            <a:gdLst/>
            <a:ahLst/>
            <a:cxnLst/>
            <a:rect l="l" t="t" r="r" b="b"/>
            <a:pathLst>
              <a:path w="5072112" h="11480088">
                <a:moveTo>
                  <a:pt x="0" y="0"/>
                </a:moveTo>
                <a:lnTo>
                  <a:pt x="5072112" y="0"/>
                </a:lnTo>
                <a:lnTo>
                  <a:pt x="5072112" y="11480088"/>
                </a:lnTo>
                <a:lnTo>
                  <a:pt x="0" y="11480088"/>
                </a:lnTo>
                <a:lnTo>
                  <a:pt x="0" y="0"/>
                </a:lnTo>
                <a:close/>
              </a:path>
            </a:pathLst>
          </a:custGeom>
          <a:blipFill>
            <a:blip r:embed="rId4">
              <a:alphaModFix amt="46000"/>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419209" y="7085726"/>
            <a:ext cx="3852070" cy="516883"/>
            <a:chOff x="0" y="0"/>
            <a:chExt cx="812800" cy="109064"/>
          </a:xfrm>
        </p:grpSpPr>
        <p:sp>
          <p:nvSpPr>
            <p:cNvPr id="3" name="Freeform 3"/>
            <p:cNvSpPr/>
            <p:nvPr/>
          </p:nvSpPr>
          <p:spPr>
            <a:xfrm>
              <a:off x="0" y="0"/>
              <a:ext cx="812800" cy="109064"/>
            </a:xfrm>
            <a:custGeom>
              <a:avLst/>
              <a:gdLst/>
              <a:ahLst/>
              <a:cxnLst/>
              <a:rect l="l" t="t" r="r" b="b"/>
              <a:pathLst>
                <a:path w="812800" h="109064">
                  <a:moveTo>
                    <a:pt x="0" y="0"/>
                  </a:moveTo>
                  <a:lnTo>
                    <a:pt x="812800" y="0"/>
                  </a:lnTo>
                  <a:lnTo>
                    <a:pt x="812800" y="109064"/>
                  </a:lnTo>
                  <a:lnTo>
                    <a:pt x="0" y="109064"/>
                  </a:lnTo>
                  <a:close/>
                </a:path>
              </a:pathLst>
            </a:custGeom>
            <a:solidFill>
              <a:srgbClr val="000000">
                <a:alpha val="0"/>
              </a:srgbClr>
            </a:solidFill>
          </p:spPr>
          <p:txBody>
            <a:bodyPr/>
            <a:lstStyle/>
            <a:p>
              <a:endParaRPr lang="en-US"/>
            </a:p>
          </p:txBody>
        </p:sp>
        <p:sp>
          <p:nvSpPr>
            <p:cNvPr id="4" name="TextBox 4"/>
            <p:cNvSpPr txBox="1"/>
            <p:nvPr/>
          </p:nvSpPr>
          <p:spPr>
            <a:xfrm>
              <a:off x="0" y="28575"/>
              <a:ext cx="812800" cy="80489"/>
            </a:xfrm>
            <a:prstGeom prst="rect">
              <a:avLst/>
            </a:prstGeom>
          </p:spPr>
          <p:txBody>
            <a:bodyPr lIns="56920" tIns="56920" rIns="56920" bIns="56920" rtlCol="0" anchor="ctr"/>
            <a:lstStyle/>
            <a:p>
              <a:pPr algn="ctr">
                <a:lnSpc>
                  <a:spcPts val="2117"/>
                </a:lnSpc>
              </a:pPr>
              <a:endParaRPr/>
            </a:p>
          </p:txBody>
        </p:sp>
      </p:grpSp>
      <p:sp>
        <p:nvSpPr>
          <p:cNvPr id="5" name="Freeform 5"/>
          <p:cNvSpPr/>
          <p:nvPr/>
        </p:nvSpPr>
        <p:spPr>
          <a:xfrm>
            <a:off x="774142" y="8289588"/>
            <a:ext cx="2400723" cy="1395462"/>
          </a:xfrm>
          <a:custGeom>
            <a:avLst/>
            <a:gdLst/>
            <a:ahLst/>
            <a:cxnLst/>
            <a:rect l="l" t="t" r="r" b="b"/>
            <a:pathLst>
              <a:path w="2400723" h="1395462">
                <a:moveTo>
                  <a:pt x="0" y="0"/>
                </a:moveTo>
                <a:lnTo>
                  <a:pt x="2400723" y="0"/>
                </a:lnTo>
                <a:lnTo>
                  <a:pt x="2400723" y="1395461"/>
                </a:lnTo>
                <a:lnTo>
                  <a:pt x="0" y="1395461"/>
                </a:lnTo>
                <a:lnTo>
                  <a:pt x="0" y="0"/>
                </a:lnTo>
                <a:close/>
              </a:path>
            </a:pathLst>
          </a:custGeom>
          <a:blipFill>
            <a:blip r:embed="rId3"/>
            <a:stretch>
              <a:fillRect/>
            </a:stretch>
          </a:blipFill>
        </p:spPr>
        <p:txBody>
          <a:bodyPr/>
          <a:lstStyle/>
          <a:p>
            <a:endParaRPr lang="en-US"/>
          </a:p>
        </p:txBody>
      </p:sp>
      <p:grpSp>
        <p:nvGrpSpPr>
          <p:cNvPr id="6" name="Group 6"/>
          <p:cNvGrpSpPr/>
          <p:nvPr/>
        </p:nvGrpSpPr>
        <p:grpSpPr>
          <a:xfrm>
            <a:off x="4367280" y="8834621"/>
            <a:ext cx="11283850" cy="874980"/>
            <a:chOff x="0" y="0"/>
            <a:chExt cx="15045133" cy="1166640"/>
          </a:xfrm>
        </p:grpSpPr>
        <p:grpSp>
          <p:nvGrpSpPr>
            <p:cNvPr id="7" name="Group 7"/>
            <p:cNvGrpSpPr/>
            <p:nvPr/>
          </p:nvGrpSpPr>
          <p:grpSpPr>
            <a:xfrm>
              <a:off x="0" y="0"/>
              <a:ext cx="3513006" cy="934666"/>
              <a:chOff x="0" y="0"/>
              <a:chExt cx="1036723" cy="275829"/>
            </a:xfrm>
          </p:grpSpPr>
          <p:sp>
            <p:nvSpPr>
              <p:cNvPr id="8" name="Freeform 8"/>
              <p:cNvSpPr/>
              <p:nvPr/>
            </p:nvSpPr>
            <p:spPr>
              <a:xfrm>
                <a:off x="0" y="0"/>
                <a:ext cx="1036723" cy="275829"/>
              </a:xfrm>
              <a:custGeom>
                <a:avLst/>
                <a:gdLst/>
                <a:ahLst/>
                <a:cxnLst/>
                <a:rect l="l" t="t" r="r" b="b"/>
                <a:pathLst>
                  <a:path w="1036723" h="275829">
                    <a:moveTo>
                      <a:pt x="99394" y="0"/>
                    </a:moveTo>
                    <a:lnTo>
                      <a:pt x="937329" y="0"/>
                    </a:lnTo>
                    <a:cubicBezTo>
                      <a:pt x="963690" y="0"/>
                      <a:pt x="988971" y="10472"/>
                      <a:pt x="1007611" y="29112"/>
                    </a:cubicBezTo>
                    <a:cubicBezTo>
                      <a:pt x="1026251" y="47752"/>
                      <a:pt x="1036723" y="73033"/>
                      <a:pt x="1036723" y="99394"/>
                    </a:cubicBezTo>
                    <a:lnTo>
                      <a:pt x="1036723" y="176436"/>
                    </a:lnTo>
                    <a:cubicBezTo>
                      <a:pt x="1036723" y="202796"/>
                      <a:pt x="1026251" y="228078"/>
                      <a:pt x="1007611" y="246718"/>
                    </a:cubicBezTo>
                    <a:cubicBezTo>
                      <a:pt x="988971" y="265357"/>
                      <a:pt x="963690" y="275829"/>
                      <a:pt x="937329" y="275829"/>
                    </a:cubicBezTo>
                    <a:lnTo>
                      <a:pt x="99394" y="275829"/>
                    </a:lnTo>
                    <a:cubicBezTo>
                      <a:pt x="73033" y="275829"/>
                      <a:pt x="47752" y="265357"/>
                      <a:pt x="29112" y="246718"/>
                    </a:cubicBezTo>
                    <a:cubicBezTo>
                      <a:pt x="10472" y="228078"/>
                      <a:pt x="0" y="202796"/>
                      <a:pt x="0" y="176436"/>
                    </a:cubicBezTo>
                    <a:lnTo>
                      <a:pt x="0" y="99394"/>
                    </a:lnTo>
                    <a:cubicBezTo>
                      <a:pt x="0" y="73033"/>
                      <a:pt x="10472" y="47752"/>
                      <a:pt x="29112" y="29112"/>
                    </a:cubicBezTo>
                    <a:cubicBezTo>
                      <a:pt x="47752" y="10472"/>
                      <a:pt x="73033" y="0"/>
                      <a:pt x="99394" y="0"/>
                    </a:cubicBezTo>
                    <a:close/>
                  </a:path>
                </a:pathLst>
              </a:custGeom>
              <a:solidFill>
                <a:srgbClr val="F20606"/>
              </a:solidFill>
            </p:spPr>
            <p:txBody>
              <a:bodyPr/>
              <a:lstStyle/>
              <a:p>
                <a:endParaRPr lang="en-US"/>
              </a:p>
            </p:txBody>
          </p:sp>
          <p:sp>
            <p:nvSpPr>
              <p:cNvPr id="9" name="TextBox 9"/>
              <p:cNvSpPr txBox="1"/>
              <p:nvPr/>
            </p:nvSpPr>
            <p:spPr>
              <a:xfrm>
                <a:off x="0" y="38100"/>
                <a:ext cx="1036723" cy="237729"/>
              </a:xfrm>
              <a:prstGeom prst="rect">
                <a:avLst/>
              </a:prstGeom>
            </p:spPr>
            <p:txBody>
              <a:bodyPr lIns="66439" tIns="66439" rIns="66439" bIns="66439" rtlCol="0" anchor="ctr"/>
              <a:lstStyle/>
              <a:p>
                <a:pPr algn="ctr">
                  <a:lnSpc>
                    <a:spcPts val="2471"/>
                  </a:lnSpc>
                </a:pPr>
                <a:r>
                  <a:rPr lang="en-US" sz="2354">
                    <a:solidFill>
                      <a:srgbClr val="000000"/>
                    </a:solidFill>
                    <a:latin typeface="TT Hoves"/>
                    <a:ea typeface="TT Hoves"/>
                    <a:cs typeface="TT Hoves"/>
                    <a:sym typeface="TT Hoves"/>
                  </a:rPr>
                  <a:t>ELF-AWARE</a:t>
                </a:r>
              </a:p>
            </p:txBody>
          </p:sp>
        </p:grpSp>
        <p:grpSp>
          <p:nvGrpSpPr>
            <p:cNvPr id="10" name="Group 10"/>
            <p:cNvGrpSpPr/>
            <p:nvPr/>
          </p:nvGrpSpPr>
          <p:grpSpPr>
            <a:xfrm>
              <a:off x="7732222" y="0"/>
              <a:ext cx="3513006" cy="934666"/>
              <a:chOff x="0" y="0"/>
              <a:chExt cx="1036723" cy="275829"/>
            </a:xfrm>
          </p:grpSpPr>
          <p:sp>
            <p:nvSpPr>
              <p:cNvPr id="11" name="Freeform 11"/>
              <p:cNvSpPr/>
              <p:nvPr/>
            </p:nvSpPr>
            <p:spPr>
              <a:xfrm>
                <a:off x="0" y="0"/>
                <a:ext cx="1036723" cy="275829"/>
              </a:xfrm>
              <a:custGeom>
                <a:avLst/>
                <a:gdLst/>
                <a:ahLst/>
                <a:cxnLst/>
                <a:rect l="l" t="t" r="r" b="b"/>
                <a:pathLst>
                  <a:path w="1036723" h="275829">
                    <a:moveTo>
                      <a:pt x="99394" y="0"/>
                    </a:moveTo>
                    <a:lnTo>
                      <a:pt x="937329" y="0"/>
                    </a:lnTo>
                    <a:cubicBezTo>
                      <a:pt x="963690" y="0"/>
                      <a:pt x="988971" y="10472"/>
                      <a:pt x="1007611" y="29112"/>
                    </a:cubicBezTo>
                    <a:cubicBezTo>
                      <a:pt x="1026251" y="47752"/>
                      <a:pt x="1036723" y="73033"/>
                      <a:pt x="1036723" y="99394"/>
                    </a:cubicBezTo>
                    <a:lnTo>
                      <a:pt x="1036723" y="176436"/>
                    </a:lnTo>
                    <a:cubicBezTo>
                      <a:pt x="1036723" y="202796"/>
                      <a:pt x="1026251" y="228078"/>
                      <a:pt x="1007611" y="246718"/>
                    </a:cubicBezTo>
                    <a:cubicBezTo>
                      <a:pt x="988971" y="265357"/>
                      <a:pt x="963690" y="275829"/>
                      <a:pt x="937329" y="275829"/>
                    </a:cubicBezTo>
                    <a:lnTo>
                      <a:pt x="99394" y="275829"/>
                    </a:lnTo>
                    <a:cubicBezTo>
                      <a:pt x="73033" y="275829"/>
                      <a:pt x="47752" y="265357"/>
                      <a:pt x="29112" y="246718"/>
                    </a:cubicBezTo>
                    <a:cubicBezTo>
                      <a:pt x="10472" y="228078"/>
                      <a:pt x="0" y="202796"/>
                      <a:pt x="0" y="176436"/>
                    </a:cubicBezTo>
                    <a:lnTo>
                      <a:pt x="0" y="99394"/>
                    </a:lnTo>
                    <a:cubicBezTo>
                      <a:pt x="0" y="73033"/>
                      <a:pt x="10472" y="47752"/>
                      <a:pt x="29112" y="29112"/>
                    </a:cubicBezTo>
                    <a:cubicBezTo>
                      <a:pt x="47752" y="10472"/>
                      <a:pt x="73033" y="0"/>
                      <a:pt x="99394" y="0"/>
                    </a:cubicBezTo>
                    <a:close/>
                  </a:path>
                </a:pathLst>
              </a:custGeom>
              <a:solidFill>
                <a:srgbClr val="77BC00"/>
              </a:solidFill>
            </p:spPr>
            <p:txBody>
              <a:bodyPr/>
              <a:lstStyle/>
              <a:p>
                <a:endParaRPr lang="en-US"/>
              </a:p>
            </p:txBody>
          </p:sp>
          <p:sp>
            <p:nvSpPr>
              <p:cNvPr id="12" name="TextBox 12"/>
              <p:cNvSpPr txBox="1"/>
              <p:nvPr/>
            </p:nvSpPr>
            <p:spPr>
              <a:xfrm>
                <a:off x="0" y="38100"/>
                <a:ext cx="1036723" cy="237729"/>
              </a:xfrm>
              <a:prstGeom prst="rect">
                <a:avLst/>
              </a:prstGeom>
            </p:spPr>
            <p:txBody>
              <a:bodyPr lIns="66439" tIns="66439" rIns="66439" bIns="66439" rtlCol="0" anchor="ctr"/>
              <a:lstStyle/>
              <a:p>
                <a:pPr algn="ctr">
                  <a:lnSpc>
                    <a:spcPts val="2471"/>
                  </a:lnSpc>
                </a:pPr>
                <a:r>
                  <a:rPr lang="en-US" sz="2354">
                    <a:solidFill>
                      <a:srgbClr val="000000"/>
                    </a:solidFill>
                    <a:latin typeface="TT Hoves"/>
                    <a:ea typeface="TT Hoves"/>
                    <a:cs typeface="TT Hoves"/>
                    <a:sym typeface="TT Hoves"/>
                  </a:rPr>
                  <a:t>ALUING</a:t>
                </a:r>
              </a:p>
            </p:txBody>
          </p:sp>
        </p:grpSp>
        <p:grpSp>
          <p:nvGrpSpPr>
            <p:cNvPr id="13" name="Group 13"/>
            <p:cNvGrpSpPr/>
            <p:nvPr/>
          </p:nvGrpSpPr>
          <p:grpSpPr>
            <a:xfrm>
              <a:off x="3932822" y="0"/>
              <a:ext cx="3513006" cy="934666"/>
              <a:chOff x="0" y="0"/>
              <a:chExt cx="1036723" cy="275829"/>
            </a:xfrm>
          </p:grpSpPr>
          <p:sp>
            <p:nvSpPr>
              <p:cNvPr id="14" name="Freeform 14"/>
              <p:cNvSpPr/>
              <p:nvPr/>
            </p:nvSpPr>
            <p:spPr>
              <a:xfrm>
                <a:off x="0" y="0"/>
                <a:ext cx="1036723" cy="275829"/>
              </a:xfrm>
              <a:custGeom>
                <a:avLst/>
                <a:gdLst/>
                <a:ahLst/>
                <a:cxnLst/>
                <a:rect l="l" t="t" r="r" b="b"/>
                <a:pathLst>
                  <a:path w="1036723" h="275829">
                    <a:moveTo>
                      <a:pt x="99394" y="0"/>
                    </a:moveTo>
                    <a:lnTo>
                      <a:pt x="937329" y="0"/>
                    </a:lnTo>
                    <a:cubicBezTo>
                      <a:pt x="963690" y="0"/>
                      <a:pt x="988971" y="10472"/>
                      <a:pt x="1007611" y="29112"/>
                    </a:cubicBezTo>
                    <a:cubicBezTo>
                      <a:pt x="1026251" y="47752"/>
                      <a:pt x="1036723" y="73033"/>
                      <a:pt x="1036723" y="99394"/>
                    </a:cubicBezTo>
                    <a:lnTo>
                      <a:pt x="1036723" y="176436"/>
                    </a:lnTo>
                    <a:cubicBezTo>
                      <a:pt x="1036723" y="202796"/>
                      <a:pt x="1026251" y="228078"/>
                      <a:pt x="1007611" y="246718"/>
                    </a:cubicBezTo>
                    <a:cubicBezTo>
                      <a:pt x="988971" y="265357"/>
                      <a:pt x="963690" y="275829"/>
                      <a:pt x="937329" y="275829"/>
                    </a:cubicBezTo>
                    <a:lnTo>
                      <a:pt x="99394" y="275829"/>
                    </a:lnTo>
                    <a:cubicBezTo>
                      <a:pt x="73033" y="275829"/>
                      <a:pt x="47752" y="265357"/>
                      <a:pt x="29112" y="246718"/>
                    </a:cubicBezTo>
                    <a:cubicBezTo>
                      <a:pt x="10472" y="228078"/>
                      <a:pt x="0" y="202796"/>
                      <a:pt x="0" y="176436"/>
                    </a:cubicBezTo>
                    <a:lnTo>
                      <a:pt x="0" y="99394"/>
                    </a:lnTo>
                    <a:cubicBezTo>
                      <a:pt x="0" y="73033"/>
                      <a:pt x="10472" y="47752"/>
                      <a:pt x="29112" y="29112"/>
                    </a:cubicBezTo>
                    <a:cubicBezTo>
                      <a:pt x="47752" y="10472"/>
                      <a:pt x="73033" y="0"/>
                      <a:pt x="99394" y="0"/>
                    </a:cubicBezTo>
                    <a:close/>
                  </a:path>
                </a:pathLst>
              </a:custGeom>
              <a:solidFill>
                <a:srgbClr val="FFB600"/>
              </a:solidFill>
            </p:spPr>
            <p:txBody>
              <a:bodyPr/>
              <a:lstStyle/>
              <a:p>
                <a:endParaRPr lang="en-US"/>
              </a:p>
            </p:txBody>
          </p:sp>
          <p:sp>
            <p:nvSpPr>
              <p:cNvPr id="15" name="TextBox 15"/>
              <p:cNvSpPr txBox="1"/>
              <p:nvPr/>
            </p:nvSpPr>
            <p:spPr>
              <a:xfrm>
                <a:off x="0" y="38100"/>
                <a:ext cx="1036723" cy="237729"/>
              </a:xfrm>
              <a:prstGeom prst="rect">
                <a:avLst/>
              </a:prstGeom>
            </p:spPr>
            <p:txBody>
              <a:bodyPr lIns="66439" tIns="66439" rIns="66439" bIns="66439" rtlCol="0" anchor="ctr"/>
              <a:lstStyle/>
              <a:p>
                <a:pPr algn="ctr">
                  <a:lnSpc>
                    <a:spcPts val="2471"/>
                  </a:lnSpc>
                </a:pPr>
                <a:r>
                  <a:rPr lang="en-US" sz="2354">
                    <a:solidFill>
                      <a:srgbClr val="000000"/>
                    </a:solidFill>
                    <a:latin typeface="TT Hoves"/>
                    <a:ea typeface="TT Hoves"/>
                    <a:cs typeface="TT Hoves"/>
                    <a:sym typeface="TT Hoves"/>
                  </a:rPr>
                  <a:t>UTHENTIC</a:t>
                </a:r>
              </a:p>
            </p:txBody>
          </p:sp>
        </p:grpSp>
        <p:grpSp>
          <p:nvGrpSpPr>
            <p:cNvPr id="16" name="Group 16"/>
            <p:cNvGrpSpPr/>
            <p:nvPr/>
          </p:nvGrpSpPr>
          <p:grpSpPr>
            <a:xfrm>
              <a:off x="11532127" y="0"/>
              <a:ext cx="3513006" cy="934666"/>
              <a:chOff x="0" y="0"/>
              <a:chExt cx="1036723" cy="275829"/>
            </a:xfrm>
          </p:grpSpPr>
          <p:sp>
            <p:nvSpPr>
              <p:cNvPr id="17" name="Freeform 17"/>
              <p:cNvSpPr/>
              <p:nvPr/>
            </p:nvSpPr>
            <p:spPr>
              <a:xfrm>
                <a:off x="0" y="0"/>
                <a:ext cx="1036723" cy="275829"/>
              </a:xfrm>
              <a:custGeom>
                <a:avLst/>
                <a:gdLst/>
                <a:ahLst/>
                <a:cxnLst/>
                <a:rect l="l" t="t" r="r" b="b"/>
                <a:pathLst>
                  <a:path w="1036723" h="275829">
                    <a:moveTo>
                      <a:pt x="99394" y="0"/>
                    </a:moveTo>
                    <a:lnTo>
                      <a:pt x="937329" y="0"/>
                    </a:lnTo>
                    <a:cubicBezTo>
                      <a:pt x="963690" y="0"/>
                      <a:pt x="988971" y="10472"/>
                      <a:pt x="1007611" y="29112"/>
                    </a:cubicBezTo>
                    <a:cubicBezTo>
                      <a:pt x="1026251" y="47752"/>
                      <a:pt x="1036723" y="73033"/>
                      <a:pt x="1036723" y="99394"/>
                    </a:cubicBezTo>
                    <a:lnTo>
                      <a:pt x="1036723" y="176436"/>
                    </a:lnTo>
                    <a:cubicBezTo>
                      <a:pt x="1036723" y="202796"/>
                      <a:pt x="1026251" y="228078"/>
                      <a:pt x="1007611" y="246718"/>
                    </a:cubicBezTo>
                    <a:cubicBezTo>
                      <a:pt x="988971" y="265357"/>
                      <a:pt x="963690" y="275829"/>
                      <a:pt x="937329" y="275829"/>
                    </a:cubicBezTo>
                    <a:lnTo>
                      <a:pt x="99394" y="275829"/>
                    </a:lnTo>
                    <a:cubicBezTo>
                      <a:pt x="73033" y="275829"/>
                      <a:pt x="47752" y="265357"/>
                      <a:pt x="29112" y="246718"/>
                    </a:cubicBezTo>
                    <a:cubicBezTo>
                      <a:pt x="10472" y="228078"/>
                      <a:pt x="0" y="202796"/>
                      <a:pt x="0" y="176436"/>
                    </a:cubicBezTo>
                    <a:lnTo>
                      <a:pt x="0" y="99394"/>
                    </a:lnTo>
                    <a:cubicBezTo>
                      <a:pt x="0" y="73033"/>
                      <a:pt x="10472" y="47752"/>
                      <a:pt x="29112" y="29112"/>
                    </a:cubicBezTo>
                    <a:cubicBezTo>
                      <a:pt x="47752" y="10472"/>
                      <a:pt x="73033" y="0"/>
                      <a:pt x="99394" y="0"/>
                    </a:cubicBezTo>
                    <a:close/>
                  </a:path>
                </a:pathLst>
              </a:custGeom>
              <a:solidFill>
                <a:srgbClr val="0090FC"/>
              </a:solidFill>
            </p:spPr>
            <p:txBody>
              <a:bodyPr/>
              <a:lstStyle/>
              <a:p>
                <a:endParaRPr lang="en-US"/>
              </a:p>
            </p:txBody>
          </p:sp>
          <p:sp>
            <p:nvSpPr>
              <p:cNvPr id="18" name="TextBox 18"/>
              <p:cNvSpPr txBox="1"/>
              <p:nvPr/>
            </p:nvSpPr>
            <p:spPr>
              <a:xfrm>
                <a:off x="0" y="38100"/>
                <a:ext cx="1036723" cy="237729"/>
              </a:xfrm>
              <a:prstGeom prst="rect">
                <a:avLst/>
              </a:prstGeom>
            </p:spPr>
            <p:txBody>
              <a:bodyPr lIns="66439" tIns="66439" rIns="66439" bIns="66439" rtlCol="0" anchor="ctr"/>
              <a:lstStyle/>
              <a:p>
                <a:pPr algn="ctr">
                  <a:lnSpc>
                    <a:spcPts val="2471"/>
                  </a:lnSpc>
                </a:pPr>
                <a:r>
                  <a:rPr lang="en-US" sz="2354">
                    <a:solidFill>
                      <a:srgbClr val="000000"/>
                    </a:solidFill>
                    <a:latin typeface="TT Hoves"/>
                    <a:ea typeface="TT Hoves"/>
                    <a:cs typeface="TT Hoves"/>
                    <a:sym typeface="TT Hoves"/>
                  </a:rPr>
                  <a:t>NTENTIONAL</a:t>
                </a:r>
              </a:p>
            </p:txBody>
          </p:sp>
        </p:grpSp>
        <p:sp>
          <p:nvSpPr>
            <p:cNvPr id="19" name="TextBox 19"/>
            <p:cNvSpPr txBox="1"/>
            <p:nvPr/>
          </p:nvSpPr>
          <p:spPr>
            <a:xfrm>
              <a:off x="199244" y="12844"/>
              <a:ext cx="859064" cy="1153796"/>
            </a:xfrm>
            <a:prstGeom prst="rect">
              <a:avLst/>
            </a:prstGeom>
          </p:spPr>
          <p:txBody>
            <a:bodyPr lIns="0" tIns="0" rIns="0" bIns="0" rtlCol="0" anchor="t">
              <a:spAutoFit/>
            </a:bodyPr>
            <a:lstStyle/>
            <a:p>
              <a:pPr algn="ctr">
                <a:lnSpc>
                  <a:spcPts val="7332"/>
                </a:lnSpc>
              </a:pPr>
              <a:r>
                <a:rPr lang="en-US" sz="5237">
                  <a:solidFill>
                    <a:srgbClr val="000000"/>
                  </a:solidFill>
                  <a:latin typeface="Breathing"/>
                  <a:ea typeface="Breathing"/>
                  <a:cs typeface="Breathing"/>
                  <a:sym typeface="Breathing"/>
                </a:rPr>
                <a:t>S</a:t>
              </a:r>
            </a:p>
          </p:txBody>
        </p:sp>
        <p:sp>
          <p:nvSpPr>
            <p:cNvPr id="20" name="TextBox 20"/>
            <p:cNvSpPr txBox="1"/>
            <p:nvPr/>
          </p:nvSpPr>
          <p:spPr>
            <a:xfrm>
              <a:off x="8451078" y="-88229"/>
              <a:ext cx="552464" cy="1153796"/>
            </a:xfrm>
            <a:prstGeom prst="rect">
              <a:avLst/>
            </a:prstGeom>
          </p:spPr>
          <p:txBody>
            <a:bodyPr lIns="0" tIns="0" rIns="0" bIns="0" rtlCol="0" anchor="t">
              <a:spAutoFit/>
            </a:bodyPr>
            <a:lstStyle/>
            <a:p>
              <a:pPr algn="ctr">
                <a:lnSpc>
                  <a:spcPts val="7332"/>
                </a:lnSpc>
              </a:pPr>
              <a:r>
                <a:rPr lang="en-US" sz="5237">
                  <a:solidFill>
                    <a:srgbClr val="000000"/>
                  </a:solidFill>
                  <a:latin typeface="Breathing"/>
                  <a:ea typeface="Breathing"/>
                  <a:cs typeface="Breathing"/>
                  <a:sym typeface="Breathing"/>
                </a:rPr>
                <a:t>V</a:t>
              </a:r>
            </a:p>
          </p:txBody>
        </p:sp>
        <p:sp>
          <p:nvSpPr>
            <p:cNvPr id="21" name="TextBox 21"/>
            <p:cNvSpPr txBox="1"/>
            <p:nvPr/>
          </p:nvSpPr>
          <p:spPr>
            <a:xfrm>
              <a:off x="4249467" y="-88229"/>
              <a:ext cx="800927" cy="1153796"/>
            </a:xfrm>
            <a:prstGeom prst="rect">
              <a:avLst/>
            </a:prstGeom>
          </p:spPr>
          <p:txBody>
            <a:bodyPr lIns="0" tIns="0" rIns="0" bIns="0" rtlCol="0" anchor="t">
              <a:spAutoFit/>
            </a:bodyPr>
            <a:lstStyle/>
            <a:p>
              <a:pPr algn="ctr">
                <a:lnSpc>
                  <a:spcPts val="7332"/>
                </a:lnSpc>
              </a:pPr>
              <a:r>
                <a:rPr lang="en-US" sz="5237">
                  <a:solidFill>
                    <a:srgbClr val="000000"/>
                  </a:solidFill>
                  <a:latin typeface="Breathing"/>
                  <a:ea typeface="Breathing"/>
                  <a:cs typeface="Breathing"/>
                  <a:sym typeface="Breathing"/>
                </a:rPr>
                <a:t>A</a:t>
              </a:r>
            </a:p>
          </p:txBody>
        </p:sp>
        <p:sp>
          <p:nvSpPr>
            <p:cNvPr id="22" name="TextBox 22"/>
            <p:cNvSpPr txBox="1"/>
            <p:nvPr/>
          </p:nvSpPr>
          <p:spPr>
            <a:xfrm>
              <a:off x="11862943" y="-88229"/>
              <a:ext cx="662567" cy="1153796"/>
            </a:xfrm>
            <a:prstGeom prst="rect">
              <a:avLst/>
            </a:prstGeom>
          </p:spPr>
          <p:txBody>
            <a:bodyPr lIns="0" tIns="0" rIns="0" bIns="0" rtlCol="0" anchor="t">
              <a:spAutoFit/>
            </a:bodyPr>
            <a:lstStyle/>
            <a:p>
              <a:pPr algn="ctr">
                <a:lnSpc>
                  <a:spcPts val="7332"/>
                </a:lnSpc>
              </a:pPr>
              <a:r>
                <a:rPr lang="en-US" sz="5237">
                  <a:solidFill>
                    <a:srgbClr val="000000"/>
                  </a:solidFill>
                  <a:latin typeface="Breathing"/>
                  <a:ea typeface="Breathing"/>
                  <a:cs typeface="Breathing"/>
                  <a:sym typeface="Breathing"/>
                </a:rPr>
                <a:t>I</a:t>
              </a:r>
            </a:p>
          </p:txBody>
        </p:sp>
      </p:grpSp>
      <p:sp>
        <p:nvSpPr>
          <p:cNvPr id="23" name="TextBox 23"/>
          <p:cNvSpPr txBox="1"/>
          <p:nvPr/>
        </p:nvSpPr>
        <p:spPr>
          <a:xfrm>
            <a:off x="928955" y="866775"/>
            <a:ext cx="3574374" cy="1512208"/>
          </a:xfrm>
          <a:prstGeom prst="rect">
            <a:avLst/>
          </a:prstGeom>
        </p:spPr>
        <p:txBody>
          <a:bodyPr lIns="0" tIns="0" rIns="0" bIns="0" rtlCol="0" anchor="t">
            <a:spAutoFit/>
          </a:bodyPr>
          <a:lstStyle/>
          <a:p>
            <a:pPr algn="ctr">
              <a:lnSpc>
                <a:spcPts val="12480"/>
              </a:lnSpc>
            </a:pPr>
            <a:r>
              <a:rPr lang="en-US" sz="8914">
                <a:solidFill>
                  <a:srgbClr val="000000"/>
                </a:solidFill>
                <a:latin typeface="Breathing"/>
                <a:ea typeface="Breathing"/>
                <a:cs typeface="Breathing"/>
                <a:sym typeface="Breathing"/>
              </a:rPr>
              <a:t>How? </a:t>
            </a:r>
          </a:p>
        </p:txBody>
      </p:sp>
      <p:sp>
        <p:nvSpPr>
          <p:cNvPr id="24" name="Freeform 24"/>
          <p:cNvSpPr/>
          <p:nvPr/>
        </p:nvSpPr>
        <p:spPr>
          <a:xfrm>
            <a:off x="15651130" y="-672744"/>
            <a:ext cx="5072112" cy="11480088"/>
          </a:xfrm>
          <a:custGeom>
            <a:avLst/>
            <a:gdLst/>
            <a:ahLst/>
            <a:cxnLst/>
            <a:rect l="l" t="t" r="r" b="b"/>
            <a:pathLst>
              <a:path w="5072112" h="11480088">
                <a:moveTo>
                  <a:pt x="0" y="0"/>
                </a:moveTo>
                <a:lnTo>
                  <a:pt x="5072112" y="0"/>
                </a:lnTo>
                <a:lnTo>
                  <a:pt x="5072112" y="11480088"/>
                </a:lnTo>
                <a:lnTo>
                  <a:pt x="0" y="11480088"/>
                </a:lnTo>
                <a:lnTo>
                  <a:pt x="0" y="0"/>
                </a:lnTo>
                <a:close/>
              </a:path>
            </a:pathLst>
          </a:custGeom>
          <a:blipFill>
            <a:blip r:embed="rId4">
              <a:alphaModFix amt="46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5" name="TextBox 25"/>
          <p:cNvSpPr txBox="1"/>
          <p:nvPr/>
        </p:nvSpPr>
        <p:spPr>
          <a:xfrm>
            <a:off x="3899148" y="3332480"/>
            <a:ext cx="10489704" cy="2734945"/>
          </a:xfrm>
          <a:prstGeom prst="rect">
            <a:avLst/>
          </a:prstGeom>
        </p:spPr>
        <p:txBody>
          <a:bodyPr lIns="0" tIns="0" rIns="0" bIns="0" rtlCol="0" anchor="t">
            <a:spAutoFit/>
          </a:bodyPr>
          <a:lstStyle/>
          <a:p>
            <a:pPr algn="ctr">
              <a:lnSpc>
                <a:spcPts val="7279"/>
              </a:lnSpc>
            </a:pPr>
            <a:r>
              <a:rPr lang="en-US" sz="5199" b="1" dirty="0">
                <a:solidFill>
                  <a:srgbClr val="000000"/>
                </a:solidFill>
                <a:latin typeface="Canva Sans Bold"/>
                <a:ea typeface="Canva Sans Bold"/>
                <a:cs typeface="Canva Sans Bold"/>
                <a:sym typeface="Canva Sans Bold"/>
              </a:rPr>
              <a:t>Dedicate half a day each month?</a:t>
            </a:r>
          </a:p>
          <a:p>
            <a:pPr algn="ctr">
              <a:lnSpc>
                <a:spcPts val="7279"/>
              </a:lnSpc>
            </a:pPr>
            <a:endParaRPr lang="en-US" sz="5199" b="1" dirty="0">
              <a:solidFill>
                <a:srgbClr val="000000"/>
              </a:solidFill>
              <a:latin typeface="Canva Sans Bold"/>
              <a:ea typeface="Canva Sans Bold"/>
              <a:cs typeface="Canva Sans Bold"/>
              <a:sym typeface="Canva Sans Bold"/>
            </a:endParaRPr>
          </a:p>
          <a:p>
            <a:pPr algn="ctr">
              <a:lnSpc>
                <a:spcPts val="7279"/>
              </a:lnSpc>
            </a:pPr>
            <a:r>
              <a:rPr lang="en-US" sz="5199" b="1" dirty="0">
                <a:solidFill>
                  <a:srgbClr val="000000"/>
                </a:solidFill>
                <a:latin typeface="Canva Sans Bold"/>
                <a:ea typeface="Canva Sans Bold"/>
                <a:cs typeface="Canva Sans Bold"/>
                <a:sym typeface="Canva Sans Bold"/>
              </a:rPr>
              <a:t>Student Group Coaching?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73404" y="5385106"/>
            <a:ext cx="3086100" cy="414103"/>
            <a:chOff x="0" y="0"/>
            <a:chExt cx="812800" cy="109064"/>
          </a:xfrm>
        </p:grpSpPr>
        <p:sp>
          <p:nvSpPr>
            <p:cNvPr id="3" name="Freeform 3"/>
            <p:cNvSpPr/>
            <p:nvPr/>
          </p:nvSpPr>
          <p:spPr>
            <a:xfrm>
              <a:off x="0" y="0"/>
              <a:ext cx="812800" cy="109064"/>
            </a:xfrm>
            <a:custGeom>
              <a:avLst/>
              <a:gdLst/>
              <a:ahLst/>
              <a:cxnLst/>
              <a:rect l="l" t="t" r="r" b="b"/>
              <a:pathLst>
                <a:path w="812800" h="109064">
                  <a:moveTo>
                    <a:pt x="0" y="0"/>
                  </a:moveTo>
                  <a:lnTo>
                    <a:pt x="812800" y="0"/>
                  </a:lnTo>
                  <a:lnTo>
                    <a:pt x="812800" y="109064"/>
                  </a:lnTo>
                  <a:lnTo>
                    <a:pt x="0" y="109064"/>
                  </a:lnTo>
                  <a:close/>
                </a:path>
              </a:pathLst>
            </a:custGeom>
            <a:solidFill>
              <a:srgbClr val="000000">
                <a:alpha val="0"/>
              </a:srgbClr>
            </a:solidFill>
          </p:spPr>
          <p:txBody>
            <a:bodyPr/>
            <a:lstStyle/>
            <a:p>
              <a:endParaRPr lang="en-US"/>
            </a:p>
          </p:txBody>
        </p:sp>
        <p:sp>
          <p:nvSpPr>
            <p:cNvPr id="4" name="TextBox 4"/>
            <p:cNvSpPr txBox="1"/>
            <p:nvPr/>
          </p:nvSpPr>
          <p:spPr>
            <a:xfrm>
              <a:off x="0" y="28575"/>
              <a:ext cx="812800" cy="80489"/>
            </a:xfrm>
            <a:prstGeom prst="rect">
              <a:avLst/>
            </a:prstGeom>
          </p:spPr>
          <p:txBody>
            <a:bodyPr lIns="56920" tIns="56920" rIns="56920" bIns="56920" rtlCol="0" anchor="ctr"/>
            <a:lstStyle/>
            <a:p>
              <a:pPr algn="ctr">
                <a:lnSpc>
                  <a:spcPts val="2117"/>
                </a:lnSpc>
              </a:pPr>
              <a:endParaRPr/>
            </a:p>
          </p:txBody>
        </p:sp>
      </p:grpSp>
      <p:sp>
        <p:nvSpPr>
          <p:cNvPr id="5" name="Freeform 5"/>
          <p:cNvSpPr/>
          <p:nvPr/>
        </p:nvSpPr>
        <p:spPr>
          <a:xfrm>
            <a:off x="774142" y="8289588"/>
            <a:ext cx="2400723" cy="1395462"/>
          </a:xfrm>
          <a:custGeom>
            <a:avLst/>
            <a:gdLst/>
            <a:ahLst/>
            <a:cxnLst/>
            <a:rect l="l" t="t" r="r" b="b"/>
            <a:pathLst>
              <a:path w="2400723" h="1395462">
                <a:moveTo>
                  <a:pt x="0" y="0"/>
                </a:moveTo>
                <a:lnTo>
                  <a:pt x="2400723" y="0"/>
                </a:lnTo>
                <a:lnTo>
                  <a:pt x="2400723" y="1395461"/>
                </a:lnTo>
                <a:lnTo>
                  <a:pt x="0" y="1395461"/>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2101183" y="6225904"/>
            <a:ext cx="14085634" cy="1551264"/>
          </a:xfrm>
          <a:prstGeom prst="rect">
            <a:avLst/>
          </a:prstGeom>
        </p:spPr>
        <p:txBody>
          <a:bodyPr lIns="0" tIns="0" rIns="0" bIns="0" rtlCol="0" anchor="t">
            <a:spAutoFit/>
          </a:bodyPr>
          <a:lstStyle/>
          <a:p>
            <a:pPr algn="ctr">
              <a:lnSpc>
                <a:spcPts val="6296"/>
              </a:lnSpc>
            </a:pPr>
            <a:r>
              <a:rPr lang="en-US" sz="4497" b="1" dirty="0">
                <a:solidFill>
                  <a:srgbClr val="000000"/>
                </a:solidFill>
                <a:latin typeface="TT Hoves Bold"/>
                <a:ea typeface="TT Hoves Bold"/>
                <a:cs typeface="TT Hoves Bold"/>
                <a:sym typeface="TT Hoves Bold"/>
              </a:rPr>
              <a:t>If you want to go FAST - Go ALONE</a:t>
            </a:r>
          </a:p>
          <a:p>
            <a:pPr algn="ctr">
              <a:lnSpc>
                <a:spcPts val="6296"/>
              </a:lnSpc>
            </a:pPr>
            <a:r>
              <a:rPr lang="en-US" sz="4497" b="1" dirty="0">
                <a:solidFill>
                  <a:srgbClr val="000000"/>
                </a:solidFill>
                <a:latin typeface="TT Hoves Bold"/>
                <a:ea typeface="TT Hoves Bold"/>
                <a:cs typeface="TT Hoves Bold"/>
                <a:sym typeface="TT Hoves Bold"/>
              </a:rPr>
              <a:t>If you want to go FAR - Go TOGETHER</a:t>
            </a:r>
          </a:p>
        </p:txBody>
      </p:sp>
      <p:sp>
        <p:nvSpPr>
          <p:cNvPr id="7" name="Freeform 7"/>
          <p:cNvSpPr/>
          <p:nvPr/>
        </p:nvSpPr>
        <p:spPr>
          <a:xfrm>
            <a:off x="15651130" y="-672744"/>
            <a:ext cx="5072112" cy="11480088"/>
          </a:xfrm>
          <a:custGeom>
            <a:avLst/>
            <a:gdLst/>
            <a:ahLst/>
            <a:cxnLst/>
            <a:rect l="l" t="t" r="r" b="b"/>
            <a:pathLst>
              <a:path w="5072112" h="11480088">
                <a:moveTo>
                  <a:pt x="0" y="0"/>
                </a:moveTo>
                <a:lnTo>
                  <a:pt x="5072112" y="0"/>
                </a:lnTo>
                <a:lnTo>
                  <a:pt x="5072112" y="11480088"/>
                </a:lnTo>
                <a:lnTo>
                  <a:pt x="0" y="11480088"/>
                </a:lnTo>
                <a:lnTo>
                  <a:pt x="0" y="0"/>
                </a:lnTo>
                <a:close/>
              </a:path>
            </a:pathLst>
          </a:custGeom>
          <a:blipFill>
            <a:blip r:embed="rId4">
              <a:alphaModFix amt="46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8"/>
          <p:cNvSpPr txBox="1"/>
          <p:nvPr/>
        </p:nvSpPr>
        <p:spPr>
          <a:xfrm>
            <a:off x="9946006" y="7910398"/>
            <a:ext cx="5925956" cy="672654"/>
          </a:xfrm>
          <a:prstGeom prst="rect">
            <a:avLst/>
          </a:prstGeom>
        </p:spPr>
        <p:txBody>
          <a:bodyPr lIns="0" tIns="0" rIns="0" bIns="0" rtlCol="0" anchor="t">
            <a:spAutoFit/>
          </a:bodyPr>
          <a:lstStyle/>
          <a:p>
            <a:pPr algn="ctr">
              <a:lnSpc>
                <a:spcPts val="5418"/>
              </a:lnSpc>
            </a:pPr>
            <a:r>
              <a:rPr lang="en-US" sz="3870" dirty="0">
                <a:solidFill>
                  <a:srgbClr val="000000"/>
                </a:solidFill>
                <a:latin typeface="Breathing"/>
                <a:ea typeface="Breathing"/>
                <a:cs typeface="Breathing"/>
                <a:sym typeface="Breathing"/>
              </a:rPr>
              <a:t>African Proverb</a:t>
            </a:r>
          </a:p>
        </p:txBody>
      </p:sp>
      <p:sp>
        <p:nvSpPr>
          <p:cNvPr id="9" name="TextBox 9"/>
          <p:cNvSpPr txBox="1"/>
          <p:nvPr/>
        </p:nvSpPr>
        <p:spPr>
          <a:xfrm>
            <a:off x="2101183" y="1347817"/>
            <a:ext cx="14085634" cy="1551264"/>
          </a:xfrm>
          <a:prstGeom prst="rect">
            <a:avLst/>
          </a:prstGeom>
        </p:spPr>
        <p:txBody>
          <a:bodyPr lIns="0" tIns="0" rIns="0" bIns="0" rtlCol="0" anchor="t">
            <a:spAutoFit/>
          </a:bodyPr>
          <a:lstStyle/>
          <a:p>
            <a:pPr algn="ctr">
              <a:lnSpc>
                <a:spcPts val="6296"/>
              </a:lnSpc>
            </a:pPr>
            <a:r>
              <a:rPr lang="en-US" sz="4497" b="1" dirty="0">
                <a:solidFill>
                  <a:srgbClr val="000000"/>
                </a:solidFill>
                <a:latin typeface="TT Hoves Bold"/>
                <a:ea typeface="TT Hoves Bold"/>
                <a:cs typeface="TT Hoves Bold"/>
                <a:sym typeface="TT Hoves Bold"/>
              </a:rPr>
              <a:t>“If more information was the answer, then we'd all be billionaires with perfect abs.”</a:t>
            </a:r>
          </a:p>
        </p:txBody>
      </p:sp>
      <p:sp>
        <p:nvSpPr>
          <p:cNvPr id="10" name="TextBox 10"/>
          <p:cNvSpPr txBox="1"/>
          <p:nvPr/>
        </p:nvSpPr>
        <p:spPr>
          <a:xfrm>
            <a:off x="12761392" y="2945859"/>
            <a:ext cx="3110571" cy="614227"/>
          </a:xfrm>
          <a:prstGeom prst="rect">
            <a:avLst/>
          </a:prstGeom>
        </p:spPr>
        <p:txBody>
          <a:bodyPr lIns="0" tIns="0" rIns="0" bIns="0" rtlCol="0" anchor="t">
            <a:spAutoFit/>
          </a:bodyPr>
          <a:lstStyle/>
          <a:p>
            <a:pPr algn="ctr">
              <a:lnSpc>
                <a:spcPts val="5049"/>
              </a:lnSpc>
              <a:spcBef>
                <a:spcPct val="0"/>
              </a:spcBef>
            </a:pPr>
            <a:r>
              <a:rPr lang="en-US" sz="3606" dirty="0">
                <a:solidFill>
                  <a:srgbClr val="000000"/>
                </a:solidFill>
                <a:latin typeface="Breathing"/>
                <a:ea typeface="Breathing"/>
                <a:cs typeface="Breathing"/>
                <a:sym typeface="Breathing"/>
              </a:rPr>
              <a:t>Derek Sivers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73404" y="5385106"/>
            <a:ext cx="3086100" cy="414103"/>
            <a:chOff x="0" y="0"/>
            <a:chExt cx="812800" cy="109064"/>
          </a:xfrm>
        </p:grpSpPr>
        <p:sp>
          <p:nvSpPr>
            <p:cNvPr id="3" name="Freeform 3"/>
            <p:cNvSpPr/>
            <p:nvPr/>
          </p:nvSpPr>
          <p:spPr>
            <a:xfrm>
              <a:off x="0" y="0"/>
              <a:ext cx="812800" cy="109064"/>
            </a:xfrm>
            <a:custGeom>
              <a:avLst/>
              <a:gdLst/>
              <a:ahLst/>
              <a:cxnLst/>
              <a:rect l="l" t="t" r="r" b="b"/>
              <a:pathLst>
                <a:path w="812800" h="109064">
                  <a:moveTo>
                    <a:pt x="0" y="0"/>
                  </a:moveTo>
                  <a:lnTo>
                    <a:pt x="812800" y="0"/>
                  </a:lnTo>
                  <a:lnTo>
                    <a:pt x="812800" y="109064"/>
                  </a:lnTo>
                  <a:lnTo>
                    <a:pt x="0" y="109064"/>
                  </a:lnTo>
                  <a:close/>
                </a:path>
              </a:pathLst>
            </a:custGeom>
            <a:solidFill>
              <a:srgbClr val="000000">
                <a:alpha val="0"/>
              </a:srgbClr>
            </a:solidFill>
          </p:spPr>
          <p:txBody>
            <a:bodyPr/>
            <a:lstStyle/>
            <a:p>
              <a:endParaRPr lang="en-US"/>
            </a:p>
          </p:txBody>
        </p:sp>
        <p:sp>
          <p:nvSpPr>
            <p:cNvPr id="4" name="TextBox 4"/>
            <p:cNvSpPr txBox="1"/>
            <p:nvPr/>
          </p:nvSpPr>
          <p:spPr>
            <a:xfrm>
              <a:off x="0" y="28575"/>
              <a:ext cx="812800" cy="80489"/>
            </a:xfrm>
            <a:prstGeom prst="rect">
              <a:avLst/>
            </a:prstGeom>
          </p:spPr>
          <p:txBody>
            <a:bodyPr lIns="56920" tIns="56920" rIns="56920" bIns="56920" rtlCol="0" anchor="ctr"/>
            <a:lstStyle/>
            <a:p>
              <a:pPr algn="ctr">
                <a:lnSpc>
                  <a:spcPts val="2117"/>
                </a:lnSpc>
              </a:pPr>
              <a:endParaRPr/>
            </a:p>
          </p:txBody>
        </p:sp>
      </p:grpSp>
      <p:sp>
        <p:nvSpPr>
          <p:cNvPr id="5" name="Freeform 5"/>
          <p:cNvSpPr/>
          <p:nvPr/>
        </p:nvSpPr>
        <p:spPr>
          <a:xfrm>
            <a:off x="774142" y="8289588"/>
            <a:ext cx="2400723" cy="1395462"/>
          </a:xfrm>
          <a:custGeom>
            <a:avLst/>
            <a:gdLst/>
            <a:ahLst/>
            <a:cxnLst/>
            <a:rect l="l" t="t" r="r" b="b"/>
            <a:pathLst>
              <a:path w="2400723" h="1395462">
                <a:moveTo>
                  <a:pt x="0" y="0"/>
                </a:moveTo>
                <a:lnTo>
                  <a:pt x="2400723" y="0"/>
                </a:lnTo>
                <a:lnTo>
                  <a:pt x="2400723" y="1395461"/>
                </a:lnTo>
                <a:lnTo>
                  <a:pt x="0" y="1395461"/>
                </a:lnTo>
                <a:lnTo>
                  <a:pt x="0" y="0"/>
                </a:lnTo>
                <a:close/>
              </a:path>
            </a:pathLst>
          </a:custGeom>
          <a:blipFill>
            <a:blip r:embed="rId3"/>
            <a:stretch>
              <a:fillRect/>
            </a:stretch>
          </a:blipFill>
        </p:spPr>
        <p:txBody>
          <a:bodyPr/>
          <a:lstStyle/>
          <a:p>
            <a:endParaRPr lang="en-US"/>
          </a:p>
        </p:txBody>
      </p:sp>
      <p:sp>
        <p:nvSpPr>
          <p:cNvPr id="6" name="Freeform 6"/>
          <p:cNvSpPr/>
          <p:nvPr/>
        </p:nvSpPr>
        <p:spPr>
          <a:xfrm>
            <a:off x="15651130" y="-672744"/>
            <a:ext cx="5072112" cy="11480088"/>
          </a:xfrm>
          <a:custGeom>
            <a:avLst/>
            <a:gdLst/>
            <a:ahLst/>
            <a:cxnLst/>
            <a:rect l="l" t="t" r="r" b="b"/>
            <a:pathLst>
              <a:path w="5072112" h="11480088">
                <a:moveTo>
                  <a:pt x="0" y="0"/>
                </a:moveTo>
                <a:lnTo>
                  <a:pt x="5072112" y="0"/>
                </a:lnTo>
                <a:lnTo>
                  <a:pt x="5072112" y="11480088"/>
                </a:lnTo>
                <a:lnTo>
                  <a:pt x="0" y="11480088"/>
                </a:lnTo>
                <a:lnTo>
                  <a:pt x="0" y="0"/>
                </a:lnTo>
                <a:close/>
              </a:path>
            </a:pathLst>
          </a:custGeom>
          <a:blipFill>
            <a:blip r:embed="rId4">
              <a:alphaModFix amt="46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2349781" y="8987318"/>
            <a:ext cx="885121" cy="885121"/>
          </a:xfrm>
          <a:custGeom>
            <a:avLst/>
            <a:gdLst/>
            <a:ahLst/>
            <a:cxnLst/>
            <a:rect l="l" t="t" r="r" b="b"/>
            <a:pathLst>
              <a:path w="885121" h="885121">
                <a:moveTo>
                  <a:pt x="0" y="0"/>
                </a:moveTo>
                <a:lnTo>
                  <a:pt x="885121" y="0"/>
                </a:lnTo>
                <a:lnTo>
                  <a:pt x="885121" y="885121"/>
                </a:lnTo>
                <a:lnTo>
                  <a:pt x="0" y="8851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3571432" y="8987318"/>
            <a:ext cx="862993" cy="885121"/>
          </a:xfrm>
          <a:custGeom>
            <a:avLst/>
            <a:gdLst/>
            <a:ahLst/>
            <a:cxnLst/>
            <a:rect l="l" t="t" r="r" b="b"/>
            <a:pathLst>
              <a:path w="862993" h="885121">
                <a:moveTo>
                  <a:pt x="0" y="0"/>
                </a:moveTo>
                <a:lnTo>
                  <a:pt x="862993" y="0"/>
                </a:lnTo>
                <a:lnTo>
                  <a:pt x="862993" y="885121"/>
                </a:lnTo>
                <a:lnTo>
                  <a:pt x="0" y="8851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14499002" y="8886103"/>
            <a:ext cx="1087551" cy="1087551"/>
          </a:xfrm>
          <a:custGeom>
            <a:avLst/>
            <a:gdLst/>
            <a:ahLst/>
            <a:cxnLst/>
            <a:rect l="l" t="t" r="r" b="b"/>
            <a:pathLst>
              <a:path w="1087551" h="1087551">
                <a:moveTo>
                  <a:pt x="0" y="0"/>
                </a:moveTo>
                <a:lnTo>
                  <a:pt x="1087551" y="0"/>
                </a:lnTo>
                <a:lnTo>
                  <a:pt x="1087551" y="1087551"/>
                </a:lnTo>
                <a:lnTo>
                  <a:pt x="0" y="1087551"/>
                </a:lnTo>
                <a:lnTo>
                  <a:pt x="0" y="0"/>
                </a:lnTo>
                <a:close/>
              </a:path>
            </a:pathLst>
          </a:custGeom>
          <a:blipFill>
            <a:blip r:embed="rId10"/>
            <a:stretch>
              <a:fillRect/>
            </a:stretch>
          </a:blipFill>
        </p:spPr>
        <p:txBody>
          <a:bodyPr/>
          <a:lstStyle/>
          <a:p>
            <a:endParaRPr lang="en-US"/>
          </a:p>
        </p:txBody>
      </p:sp>
      <p:sp>
        <p:nvSpPr>
          <p:cNvPr id="10" name="TextBox 10"/>
          <p:cNvSpPr txBox="1"/>
          <p:nvPr/>
        </p:nvSpPr>
        <p:spPr>
          <a:xfrm>
            <a:off x="1565496" y="2802996"/>
            <a:ext cx="14085634" cy="3920939"/>
          </a:xfrm>
          <a:prstGeom prst="rect">
            <a:avLst/>
          </a:prstGeom>
        </p:spPr>
        <p:txBody>
          <a:bodyPr lIns="0" tIns="0" rIns="0" bIns="0" rtlCol="0" anchor="t">
            <a:spAutoFit/>
          </a:bodyPr>
          <a:lstStyle/>
          <a:p>
            <a:pPr algn="ctr">
              <a:lnSpc>
                <a:spcPts val="6296"/>
              </a:lnSpc>
            </a:pPr>
            <a:r>
              <a:rPr lang="en-US" sz="4497" b="1">
                <a:solidFill>
                  <a:srgbClr val="000000"/>
                </a:solidFill>
                <a:latin typeface="TT Hoves Bold"/>
                <a:ea typeface="TT Hoves Bold"/>
                <a:cs typeface="TT Hoves Bold"/>
                <a:sym typeface="TT Hoves Bold"/>
              </a:rPr>
              <a:t>Half of 2025 is almost gone... </a:t>
            </a:r>
          </a:p>
          <a:p>
            <a:pPr algn="ctr">
              <a:lnSpc>
                <a:spcPts val="6296"/>
              </a:lnSpc>
            </a:pPr>
            <a:endParaRPr lang="en-US" sz="4497" b="1">
              <a:solidFill>
                <a:srgbClr val="000000"/>
              </a:solidFill>
              <a:latin typeface="TT Hoves Bold"/>
              <a:ea typeface="TT Hoves Bold"/>
              <a:cs typeface="TT Hoves Bold"/>
              <a:sym typeface="TT Hoves Bold"/>
            </a:endParaRPr>
          </a:p>
          <a:p>
            <a:pPr algn="ctr">
              <a:lnSpc>
                <a:spcPts val="6296"/>
              </a:lnSpc>
            </a:pPr>
            <a:r>
              <a:rPr lang="en-US" sz="4497" b="1">
                <a:solidFill>
                  <a:srgbClr val="000000"/>
                </a:solidFill>
                <a:latin typeface="TT Hoves Bold"/>
                <a:ea typeface="TT Hoves Bold"/>
                <a:cs typeface="TT Hoves Bold"/>
                <a:sym typeface="TT Hoves Bold"/>
              </a:rPr>
              <a:t>What awesome thing could you achieve in the next 6 months that would make you incredibly proud of yourself? </a:t>
            </a:r>
          </a:p>
        </p:txBody>
      </p:sp>
      <p:sp>
        <p:nvSpPr>
          <p:cNvPr id="11" name="TextBox 11"/>
          <p:cNvSpPr txBox="1"/>
          <p:nvPr/>
        </p:nvSpPr>
        <p:spPr>
          <a:xfrm>
            <a:off x="-1755034" y="704714"/>
            <a:ext cx="17120667" cy="926004"/>
          </a:xfrm>
          <a:prstGeom prst="rect">
            <a:avLst/>
          </a:prstGeom>
        </p:spPr>
        <p:txBody>
          <a:bodyPr lIns="0" tIns="0" rIns="0" bIns="0" rtlCol="0" anchor="t">
            <a:spAutoFit/>
          </a:bodyPr>
          <a:lstStyle/>
          <a:p>
            <a:pPr algn="ctr">
              <a:lnSpc>
                <a:spcPts val="7653"/>
              </a:lnSpc>
            </a:pPr>
            <a:r>
              <a:rPr lang="en-US" sz="5466" b="1">
                <a:solidFill>
                  <a:srgbClr val="000000"/>
                </a:solidFill>
                <a:latin typeface="TT Hoves Bold"/>
                <a:ea typeface="TT Hoves Bold"/>
                <a:cs typeface="TT Hoves Bold"/>
                <a:sym typeface="TT Hoves Bold"/>
              </a:rPr>
              <a:t>The ONE Thing Challenge </a:t>
            </a:r>
          </a:p>
        </p:txBody>
      </p:sp>
      <p:sp>
        <p:nvSpPr>
          <p:cNvPr id="12" name="TextBox 12"/>
          <p:cNvSpPr txBox="1"/>
          <p:nvPr/>
        </p:nvSpPr>
        <p:spPr>
          <a:xfrm>
            <a:off x="6034096" y="7381896"/>
            <a:ext cx="5148434" cy="614227"/>
          </a:xfrm>
          <a:prstGeom prst="rect">
            <a:avLst/>
          </a:prstGeom>
        </p:spPr>
        <p:txBody>
          <a:bodyPr lIns="0" tIns="0" rIns="0" bIns="0" rtlCol="0" anchor="t">
            <a:spAutoFit/>
          </a:bodyPr>
          <a:lstStyle/>
          <a:p>
            <a:pPr algn="ctr">
              <a:lnSpc>
                <a:spcPts val="5049"/>
              </a:lnSpc>
              <a:spcBef>
                <a:spcPct val="0"/>
              </a:spcBef>
            </a:pPr>
            <a:r>
              <a:rPr lang="en-US" sz="3606">
                <a:solidFill>
                  <a:srgbClr val="000000"/>
                </a:solidFill>
                <a:latin typeface="Breathing"/>
                <a:ea typeface="Breathing"/>
                <a:cs typeface="Breathing"/>
                <a:sym typeface="Breathing"/>
              </a:rPr>
              <a:t>Energy - Work - Love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1885" y="-167374"/>
            <a:ext cx="18571770" cy="13928827"/>
          </a:xfrm>
          <a:custGeom>
            <a:avLst/>
            <a:gdLst/>
            <a:ahLst/>
            <a:cxnLst/>
            <a:rect l="l" t="t" r="r" b="b"/>
            <a:pathLst>
              <a:path w="18571770" h="13928827">
                <a:moveTo>
                  <a:pt x="0" y="0"/>
                </a:moveTo>
                <a:lnTo>
                  <a:pt x="18571770" y="0"/>
                </a:lnTo>
                <a:lnTo>
                  <a:pt x="18571770" y="13928827"/>
                </a:lnTo>
                <a:lnTo>
                  <a:pt x="0" y="13928827"/>
                </a:lnTo>
                <a:lnTo>
                  <a:pt x="0" y="0"/>
                </a:lnTo>
                <a:close/>
              </a:path>
            </a:pathLst>
          </a:custGeom>
          <a:blipFill>
            <a:blip r:embed="rId3">
              <a:alphaModFix amt="19999"/>
            </a:blip>
            <a:stretch>
              <a:fillRect/>
            </a:stretch>
          </a:blipFill>
        </p:spPr>
        <p:txBody>
          <a:bodyPr/>
          <a:lstStyle/>
          <a:p>
            <a:endParaRPr lang="en-US"/>
          </a:p>
        </p:txBody>
      </p:sp>
      <p:grpSp>
        <p:nvGrpSpPr>
          <p:cNvPr id="3" name="Group 3"/>
          <p:cNvGrpSpPr/>
          <p:nvPr/>
        </p:nvGrpSpPr>
        <p:grpSpPr>
          <a:xfrm>
            <a:off x="8099081" y="5982082"/>
            <a:ext cx="3416026" cy="458373"/>
            <a:chOff x="0" y="0"/>
            <a:chExt cx="812800" cy="109064"/>
          </a:xfrm>
        </p:grpSpPr>
        <p:sp>
          <p:nvSpPr>
            <p:cNvPr id="4" name="Freeform 4"/>
            <p:cNvSpPr/>
            <p:nvPr/>
          </p:nvSpPr>
          <p:spPr>
            <a:xfrm>
              <a:off x="0" y="0"/>
              <a:ext cx="812800" cy="109064"/>
            </a:xfrm>
            <a:custGeom>
              <a:avLst/>
              <a:gdLst/>
              <a:ahLst/>
              <a:cxnLst/>
              <a:rect l="l" t="t" r="r" b="b"/>
              <a:pathLst>
                <a:path w="812800" h="109064">
                  <a:moveTo>
                    <a:pt x="0" y="0"/>
                  </a:moveTo>
                  <a:lnTo>
                    <a:pt x="812800" y="0"/>
                  </a:lnTo>
                  <a:lnTo>
                    <a:pt x="812800" y="109064"/>
                  </a:lnTo>
                  <a:lnTo>
                    <a:pt x="0" y="109064"/>
                  </a:lnTo>
                  <a:close/>
                </a:path>
              </a:pathLst>
            </a:custGeom>
            <a:solidFill>
              <a:srgbClr val="000000">
                <a:alpha val="0"/>
              </a:srgbClr>
            </a:solidFill>
          </p:spPr>
          <p:txBody>
            <a:bodyPr/>
            <a:lstStyle/>
            <a:p>
              <a:endParaRPr lang="en-US"/>
            </a:p>
          </p:txBody>
        </p:sp>
        <p:sp>
          <p:nvSpPr>
            <p:cNvPr id="5" name="TextBox 5"/>
            <p:cNvSpPr txBox="1"/>
            <p:nvPr/>
          </p:nvSpPr>
          <p:spPr>
            <a:xfrm>
              <a:off x="0" y="28575"/>
              <a:ext cx="812800" cy="80489"/>
            </a:xfrm>
            <a:prstGeom prst="rect">
              <a:avLst/>
            </a:prstGeom>
          </p:spPr>
          <p:txBody>
            <a:bodyPr lIns="56920" tIns="56920" rIns="56920" bIns="56920" rtlCol="0" anchor="ctr"/>
            <a:lstStyle/>
            <a:p>
              <a:pPr algn="ctr">
                <a:lnSpc>
                  <a:spcPts val="2117"/>
                </a:lnSpc>
              </a:pPr>
              <a:endParaRPr/>
            </a:p>
          </p:txBody>
        </p:sp>
      </p:grpSp>
      <p:grpSp>
        <p:nvGrpSpPr>
          <p:cNvPr id="6" name="Group 6"/>
          <p:cNvGrpSpPr/>
          <p:nvPr/>
        </p:nvGrpSpPr>
        <p:grpSpPr>
          <a:xfrm>
            <a:off x="8099081" y="5982082"/>
            <a:ext cx="3416026" cy="458373"/>
            <a:chOff x="0" y="0"/>
            <a:chExt cx="812800" cy="109064"/>
          </a:xfrm>
        </p:grpSpPr>
        <p:sp>
          <p:nvSpPr>
            <p:cNvPr id="7" name="Freeform 7"/>
            <p:cNvSpPr/>
            <p:nvPr/>
          </p:nvSpPr>
          <p:spPr>
            <a:xfrm>
              <a:off x="0" y="0"/>
              <a:ext cx="812800" cy="109064"/>
            </a:xfrm>
            <a:custGeom>
              <a:avLst/>
              <a:gdLst/>
              <a:ahLst/>
              <a:cxnLst/>
              <a:rect l="l" t="t" r="r" b="b"/>
              <a:pathLst>
                <a:path w="812800" h="109064">
                  <a:moveTo>
                    <a:pt x="0" y="0"/>
                  </a:moveTo>
                  <a:lnTo>
                    <a:pt x="812800" y="0"/>
                  </a:lnTo>
                  <a:lnTo>
                    <a:pt x="812800" y="109064"/>
                  </a:lnTo>
                  <a:lnTo>
                    <a:pt x="0" y="109064"/>
                  </a:lnTo>
                  <a:close/>
                </a:path>
              </a:pathLst>
            </a:custGeom>
            <a:solidFill>
              <a:srgbClr val="000000">
                <a:alpha val="0"/>
              </a:srgbClr>
            </a:solidFill>
          </p:spPr>
          <p:txBody>
            <a:bodyPr/>
            <a:lstStyle/>
            <a:p>
              <a:endParaRPr lang="en-US"/>
            </a:p>
          </p:txBody>
        </p:sp>
        <p:sp>
          <p:nvSpPr>
            <p:cNvPr id="8" name="TextBox 8"/>
            <p:cNvSpPr txBox="1"/>
            <p:nvPr/>
          </p:nvSpPr>
          <p:spPr>
            <a:xfrm>
              <a:off x="0" y="28575"/>
              <a:ext cx="812800" cy="80489"/>
            </a:xfrm>
            <a:prstGeom prst="rect">
              <a:avLst/>
            </a:prstGeom>
          </p:spPr>
          <p:txBody>
            <a:bodyPr lIns="56920" tIns="56920" rIns="56920" bIns="56920" rtlCol="0" anchor="ctr"/>
            <a:lstStyle/>
            <a:p>
              <a:pPr algn="ctr">
                <a:lnSpc>
                  <a:spcPts val="2117"/>
                </a:lnSpc>
              </a:pPr>
              <a:endParaRPr/>
            </a:p>
          </p:txBody>
        </p:sp>
      </p:grpSp>
      <p:sp>
        <p:nvSpPr>
          <p:cNvPr id="9" name="Freeform 9"/>
          <p:cNvSpPr/>
          <p:nvPr/>
        </p:nvSpPr>
        <p:spPr>
          <a:xfrm rot="1562056">
            <a:off x="13414363" y="2473139"/>
            <a:ext cx="3445127" cy="2618296"/>
          </a:xfrm>
          <a:custGeom>
            <a:avLst/>
            <a:gdLst/>
            <a:ahLst/>
            <a:cxnLst/>
            <a:rect l="l" t="t" r="r" b="b"/>
            <a:pathLst>
              <a:path w="3445127" h="2618296">
                <a:moveTo>
                  <a:pt x="0" y="0"/>
                </a:moveTo>
                <a:lnTo>
                  <a:pt x="3445126" y="0"/>
                </a:lnTo>
                <a:lnTo>
                  <a:pt x="3445126" y="2618297"/>
                </a:lnTo>
                <a:lnTo>
                  <a:pt x="0" y="26182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221381" y="731830"/>
            <a:ext cx="17480681" cy="5479439"/>
          </a:xfrm>
          <a:prstGeom prst="rect">
            <a:avLst/>
          </a:prstGeom>
        </p:spPr>
        <p:txBody>
          <a:bodyPr lIns="0" tIns="0" rIns="0" bIns="0" rtlCol="0" anchor="t">
            <a:spAutoFit/>
          </a:bodyPr>
          <a:lstStyle/>
          <a:p>
            <a:pPr algn="ctr">
              <a:lnSpc>
                <a:spcPts val="16343"/>
              </a:lnSpc>
            </a:pPr>
            <a:r>
              <a:rPr lang="en-US" sz="16343" b="1" spc="-653">
                <a:solidFill>
                  <a:srgbClr val="000000"/>
                </a:solidFill>
                <a:latin typeface="TT Hoves Bold"/>
                <a:ea typeface="TT Hoves Bold"/>
                <a:cs typeface="TT Hoves Bold"/>
                <a:sym typeface="TT Hoves Bold"/>
              </a:rPr>
              <a:t>social work </a:t>
            </a:r>
          </a:p>
          <a:p>
            <a:pPr algn="ctr">
              <a:lnSpc>
                <a:spcPts val="9993"/>
              </a:lnSpc>
            </a:pPr>
            <a:r>
              <a:rPr lang="en-US" sz="9993" b="1" spc="-399">
                <a:solidFill>
                  <a:srgbClr val="000000"/>
                </a:solidFill>
                <a:latin typeface="TT Hoves Bold"/>
                <a:ea typeface="TT Hoves Bold"/>
                <a:cs typeface="TT Hoves Bold"/>
                <a:sym typeface="TT Hoves Bold"/>
              </a:rPr>
              <a:t>IS NOT</a:t>
            </a:r>
          </a:p>
          <a:p>
            <a:pPr marL="0" lvl="0" indent="0" algn="ctr">
              <a:lnSpc>
                <a:spcPts val="16343"/>
              </a:lnSpc>
              <a:spcBef>
                <a:spcPct val="0"/>
              </a:spcBef>
            </a:pPr>
            <a:r>
              <a:rPr lang="en-US" sz="16343" b="1" spc="-653">
                <a:solidFill>
                  <a:srgbClr val="000000"/>
                </a:solidFill>
                <a:latin typeface="TT Hoves Bold"/>
                <a:ea typeface="TT Hoves Bold"/>
                <a:cs typeface="TT Hoves Bold"/>
                <a:sym typeface="TT Hoves Bold"/>
              </a:rPr>
              <a:t>self-harm</a:t>
            </a:r>
          </a:p>
        </p:txBody>
      </p:sp>
      <p:sp>
        <p:nvSpPr>
          <p:cNvPr id="11" name="TextBox 11"/>
          <p:cNvSpPr txBox="1"/>
          <p:nvPr/>
        </p:nvSpPr>
        <p:spPr>
          <a:xfrm>
            <a:off x="6161935" y="6135842"/>
            <a:ext cx="4714050" cy="552077"/>
          </a:xfrm>
          <a:prstGeom prst="rect">
            <a:avLst/>
          </a:prstGeom>
        </p:spPr>
        <p:txBody>
          <a:bodyPr lIns="0" tIns="0" rIns="0" bIns="0" rtlCol="0" anchor="t">
            <a:spAutoFit/>
          </a:bodyPr>
          <a:lstStyle/>
          <a:p>
            <a:pPr algn="ctr">
              <a:lnSpc>
                <a:spcPts val="4559"/>
              </a:lnSpc>
            </a:pPr>
            <a:r>
              <a:rPr lang="en-US" sz="3256">
                <a:solidFill>
                  <a:srgbClr val="000000"/>
                </a:solidFill>
                <a:latin typeface="Breathing"/>
                <a:ea typeface="Breathing"/>
                <a:cs typeface="Breathing"/>
                <a:sym typeface="Breathing"/>
              </a:rPr>
              <a:t>Released Autumn 2025</a:t>
            </a:r>
          </a:p>
        </p:txBody>
      </p:sp>
      <p:sp>
        <p:nvSpPr>
          <p:cNvPr id="12" name="TextBox 12"/>
          <p:cNvSpPr txBox="1"/>
          <p:nvPr/>
        </p:nvSpPr>
        <p:spPr>
          <a:xfrm>
            <a:off x="3468381" y="9112919"/>
            <a:ext cx="11262724" cy="604177"/>
          </a:xfrm>
          <a:prstGeom prst="rect">
            <a:avLst/>
          </a:prstGeom>
        </p:spPr>
        <p:txBody>
          <a:bodyPr lIns="0" tIns="0" rIns="0" bIns="0" rtlCol="0" anchor="t">
            <a:spAutoFit/>
          </a:bodyPr>
          <a:lstStyle/>
          <a:p>
            <a:pPr algn="ctr">
              <a:lnSpc>
                <a:spcPts val="4951"/>
              </a:lnSpc>
            </a:pPr>
            <a:r>
              <a:rPr lang="en-US" sz="3536" dirty="0">
                <a:solidFill>
                  <a:srgbClr val="000000"/>
                </a:solidFill>
                <a:latin typeface="Breathing"/>
                <a:ea typeface="Breathing"/>
                <a:cs typeface="Breathing"/>
                <a:sym typeface="Breathing"/>
              </a:rPr>
              <a:t>Pre-order for Exclusive Bundles and Opportunities</a:t>
            </a:r>
          </a:p>
        </p:txBody>
      </p:sp>
      <p:sp>
        <p:nvSpPr>
          <p:cNvPr id="13" name="Freeform 13"/>
          <p:cNvSpPr/>
          <p:nvPr/>
        </p:nvSpPr>
        <p:spPr>
          <a:xfrm>
            <a:off x="15651130" y="-672744"/>
            <a:ext cx="5072112" cy="11480088"/>
          </a:xfrm>
          <a:custGeom>
            <a:avLst/>
            <a:gdLst/>
            <a:ahLst/>
            <a:cxnLst/>
            <a:rect l="l" t="t" r="r" b="b"/>
            <a:pathLst>
              <a:path w="5072112" h="11480088">
                <a:moveTo>
                  <a:pt x="0" y="0"/>
                </a:moveTo>
                <a:lnTo>
                  <a:pt x="5072112" y="0"/>
                </a:lnTo>
                <a:lnTo>
                  <a:pt x="5072112" y="11480088"/>
                </a:lnTo>
                <a:lnTo>
                  <a:pt x="0" y="11480088"/>
                </a:lnTo>
                <a:lnTo>
                  <a:pt x="0" y="0"/>
                </a:lnTo>
                <a:close/>
              </a:path>
            </a:pathLst>
          </a:custGeom>
          <a:blipFill>
            <a:blip r:embed="rId6">
              <a:alphaModFix amt="46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TextBox 14"/>
          <p:cNvSpPr txBox="1"/>
          <p:nvPr/>
        </p:nvSpPr>
        <p:spPr>
          <a:xfrm>
            <a:off x="4445119" y="8085384"/>
            <a:ext cx="8569433" cy="642067"/>
          </a:xfrm>
          <a:prstGeom prst="rect">
            <a:avLst/>
          </a:prstGeom>
        </p:spPr>
        <p:txBody>
          <a:bodyPr wrap="square" lIns="0" tIns="0" rIns="0" bIns="0" rtlCol="0" anchor="t">
            <a:spAutoFit/>
          </a:bodyPr>
          <a:lstStyle/>
          <a:p>
            <a:pPr algn="ctr">
              <a:lnSpc>
                <a:spcPts val="5289"/>
              </a:lnSpc>
            </a:pPr>
            <a:r>
              <a:rPr lang="en-US" sz="3778" b="1" dirty="0" err="1">
                <a:solidFill>
                  <a:srgbClr val="000000"/>
                </a:solidFill>
                <a:latin typeface="Canva Sans Bold"/>
                <a:ea typeface="Canva Sans Bold"/>
                <a:cs typeface="Canva Sans Bold"/>
                <a:sym typeface="Canva Sans Bold"/>
              </a:rPr>
              <a:t>www.socialworkisnotselfharm.com</a:t>
            </a:r>
            <a:endParaRPr lang="en-US" sz="3778" b="1" dirty="0">
              <a:solidFill>
                <a:srgbClr val="000000"/>
              </a:solidFill>
              <a:latin typeface="Canva Sans Bold"/>
              <a:ea typeface="Canva Sans Bold"/>
              <a:cs typeface="Canva Sans Bold"/>
              <a:sym typeface="Canva Sans Bo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90FC"/>
        </a:solidFill>
        <a:effectLst/>
      </p:bgPr>
    </p:bg>
    <p:spTree>
      <p:nvGrpSpPr>
        <p:cNvPr id="1" name=""/>
        <p:cNvGrpSpPr/>
        <p:nvPr/>
      </p:nvGrpSpPr>
      <p:grpSpPr>
        <a:xfrm>
          <a:off x="0" y="0"/>
          <a:ext cx="0" cy="0"/>
          <a:chOff x="0" y="0"/>
          <a:chExt cx="0" cy="0"/>
        </a:xfrm>
      </p:grpSpPr>
      <p:grpSp>
        <p:nvGrpSpPr>
          <p:cNvPr id="2" name="Group 2"/>
          <p:cNvGrpSpPr/>
          <p:nvPr/>
        </p:nvGrpSpPr>
        <p:grpSpPr>
          <a:xfrm>
            <a:off x="5873404" y="5385106"/>
            <a:ext cx="3086100" cy="414103"/>
            <a:chOff x="0" y="0"/>
            <a:chExt cx="812800" cy="109064"/>
          </a:xfrm>
        </p:grpSpPr>
        <p:sp>
          <p:nvSpPr>
            <p:cNvPr id="3" name="Freeform 3"/>
            <p:cNvSpPr/>
            <p:nvPr/>
          </p:nvSpPr>
          <p:spPr>
            <a:xfrm>
              <a:off x="0" y="0"/>
              <a:ext cx="812800" cy="109064"/>
            </a:xfrm>
            <a:custGeom>
              <a:avLst/>
              <a:gdLst/>
              <a:ahLst/>
              <a:cxnLst/>
              <a:rect l="l" t="t" r="r" b="b"/>
              <a:pathLst>
                <a:path w="812800" h="109064">
                  <a:moveTo>
                    <a:pt x="0" y="0"/>
                  </a:moveTo>
                  <a:lnTo>
                    <a:pt x="812800" y="0"/>
                  </a:lnTo>
                  <a:lnTo>
                    <a:pt x="812800" y="109064"/>
                  </a:lnTo>
                  <a:lnTo>
                    <a:pt x="0" y="109064"/>
                  </a:lnTo>
                  <a:close/>
                </a:path>
              </a:pathLst>
            </a:custGeom>
            <a:solidFill>
              <a:srgbClr val="000000">
                <a:alpha val="0"/>
              </a:srgbClr>
            </a:solidFill>
          </p:spPr>
          <p:txBody>
            <a:bodyPr/>
            <a:lstStyle/>
            <a:p>
              <a:endParaRPr lang="en-US"/>
            </a:p>
          </p:txBody>
        </p:sp>
        <p:sp>
          <p:nvSpPr>
            <p:cNvPr id="4" name="TextBox 4"/>
            <p:cNvSpPr txBox="1"/>
            <p:nvPr/>
          </p:nvSpPr>
          <p:spPr>
            <a:xfrm>
              <a:off x="0" y="28575"/>
              <a:ext cx="812800" cy="80489"/>
            </a:xfrm>
            <a:prstGeom prst="rect">
              <a:avLst/>
            </a:prstGeom>
          </p:spPr>
          <p:txBody>
            <a:bodyPr lIns="56920" tIns="56920" rIns="56920" bIns="56920" rtlCol="0" anchor="ctr"/>
            <a:lstStyle/>
            <a:p>
              <a:pPr algn="ctr">
                <a:lnSpc>
                  <a:spcPts val="2117"/>
                </a:lnSpc>
              </a:pPr>
              <a:endParaRPr/>
            </a:p>
          </p:txBody>
        </p:sp>
      </p:grpSp>
      <p:sp>
        <p:nvSpPr>
          <p:cNvPr id="5" name="Freeform 5"/>
          <p:cNvSpPr/>
          <p:nvPr/>
        </p:nvSpPr>
        <p:spPr>
          <a:xfrm>
            <a:off x="774142" y="8289588"/>
            <a:ext cx="2400723" cy="1395462"/>
          </a:xfrm>
          <a:custGeom>
            <a:avLst/>
            <a:gdLst/>
            <a:ahLst/>
            <a:cxnLst/>
            <a:rect l="l" t="t" r="r" b="b"/>
            <a:pathLst>
              <a:path w="2400723" h="1395462">
                <a:moveTo>
                  <a:pt x="0" y="0"/>
                </a:moveTo>
                <a:lnTo>
                  <a:pt x="2400723" y="0"/>
                </a:lnTo>
                <a:lnTo>
                  <a:pt x="2400723" y="1395461"/>
                </a:lnTo>
                <a:lnTo>
                  <a:pt x="0" y="1395461"/>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2424384" y="3612448"/>
            <a:ext cx="12129816" cy="2745945"/>
          </a:xfrm>
          <a:prstGeom prst="rect">
            <a:avLst/>
          </a:prstGeom>
        </p:spPr>
        <p:txBody>
          <a:bodyPr wrap="square" lIns="0" tIns="0" rIns="0" bIns="0" rtlCol="0" anchor="t">
            <a:spAutoFit/>
          </a:bodyPr>
          <a:lstStyle/>
          <a:p>
            <a:pPr algn="l">
              <a:lnSpc>
                <a:spcPts val="20376"/>
              </a:lnSpc>
            </a:pPr>
            <a:r>
              <a:rPr lang="en-US" sz="20376" spc="-815" dirty="0">
                <a:solidFill>
                  <a:srgbClr val="000000"/>
                </a:solidFill>
                <a:latin typeface="Breathing"/>
                <a:ea typeface="Breathing"/>
                <a:cs typeface="Breathing"/>
                <a:sym typeface="Breathing"/>
              </a:rPr>
              <a:t>Questions</a:t>
            </a:r>
          </a:p>
        </p:txBody>
      </p:sp>
      <p:sp>
        <p:nvSpPr>
          <p:cNvPr id="7" name="Freeform 7"/>
          <p:cNvSpPr/>
          <p:nvPr/>
        </p:nvSpPr>
        <p:spPr>
          <a:xfrm>
            <a:off x="15651130" y="-672744"/>
            <a:ext cx="5072112" cy="11480088"/>
          </a:xfrm>
          <a:custGeom>
            <a:avLst/>
            <a:gdLst/>
            <a:ahLst/>
            <a:cxnLst/>
            <a:rect l="l" t="t" r="r" b="b"/>
            <a:pathLst>
              <a:path w="5072112" h="11480088">
                <a:moveTo>
                  <a:pt x="0" y="0"/>
                </a:moveTo>
                <a:lnTo>
                  <a:pt x="5072112" y="0"/>
                </a:lnTo>
                <a:lnTo>
                  <a:pt x="5072112" y="11480088"/>
                </a:lnTo>
                <a:lnTo>
                  <a:pt x="0" y="11480088"/>
                </a:lnTo>
                <a:lnTo>
                  <a:pt x="0" y="0"/>
                </a:lnTo>
                <a:close/>
              </a:path>
            </a:pathLst>
          </a:custGeom>
          <a:blipFill>
            <a:blip r:embed="rId4">
              <a:alphaModFix amt="46000"/>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73404" y="5385106"/>
            <a:ext cx="3086100" cy="414103"/>
            <a:chOff x="0" y="0"/>
            <a:chExt cx="812800" cy="109064"/>
          </a:xfrm>
        </p:grpSpPr>
        <p:sp>
          <p:nvSpPr>
            <p:cNvPr id="3" name="Freeform 3"/>
            <p:cNvSpPr/>
            <p:nvPr/>
          </p:nvSpPr>
          <p:spPr>
            <a:xfrm>
              <a:off x="0" y="0"/>
              <a:ext cx="812800" cy="109064"/>
            </a:xfrm>
            <a:custGeom>
              <a:avLst/>
              <a:gdLst/>
              <a:ahLst/>
              <a:cxnLst/>
              <a:rect l="l" t="t" r="r" b="b"/>
              <a:pathLst>
                <a:path w="812800" h="109064">
                  <a:moveTo>
                    <a:pt x="0" y="0"/>
                  </a:moveTo>
                  <a:lnTo>
                    <a:pt x="812800" y="0"/>
                  </a:lnTo>
                  <a:lnTo>
                    <a:pt x="812800" y="109064"/>
                  </a:lnTo>
                  <a:lnTo>
                    <a:pt x="0" y="109064"/>
                  </a:lnTo>
                  <a:close/>
                </a:path>
              </a:pathLst>
            </a:custGeom>
            <a:solidFill>
              <a:srgbClr val="000000">
                <a:alpha val="0"/>
              </a:srgbClr>
            </a:solidFill>
          </p:spPr>
          <p:txBody>
            <a:bodyPr/>
            <a:lstStyle/>
            <a:p>
              <a:endParaRPr lang="en-US"/>
            </a:p>
          </p:txBody>
        </p:sp>
        <p:sp>
          <p:nvSpPr>
            <p:cNvPr id="4" name="TextBox 4"/>
            <p:cNvSpPr txBox="1"/>
            <p:nvPr/>
          </p:nvSpPr>
          <p:spPr>
            <a:xfrm>
              <a:off x="0" y="28575"/>
              <a:ext cx="812800" cy="80489"/>
            </a:xfrm>
            <a:prstGeom prst="rect">
              <a:avLst/>
            </a:prstGeom>
          </p:spPr>
          <p:txBody>
            <a:bodyPr lIns="56920" tIns="56920" rIns="56920" bIns="56920" rtlCol="0" anchor="ctr"/>
            <a:lstStyle/>
            <a:p>
              <a:pPr algn="ctr">
                <a:lnSpc>
                  <a:spcPts val="2117"/>
                </a:lnSpc>
              </a:pPr>
              <a:endParaRPr/>
            </a:p>
          </p:txBody>
        </p:sp>
      </p:grpSp>
      <p:sp>
        <p:nvSpPr>
          <p:cNvPr id="5" name="Freeform 5"/>
          <p:cNvSpPr/>
          <p:nvPr/>
        </p:nvSpPr>
        <p:spPr>
          <a:xfrm>
            <a:off x="4693678" y="4510372"/>
            <a:ext cx="10321582" cy="4747928"/>
          </a:xfrm>
          <a:custGeom>
            <a:avLst/>
            <a:gdLst/>
            <a:ahLst/>
            <a:cxnLst/>
            <a:rect l="l" t="t" r="r" b="b"/>
            <a:pathLst>
              <a:path w="10321582" h="4747928">
                <a:moveTo>
                  <a:pt x="0" y="0"/>
                </a:moveTo>
                <a:lnTo>
                  <a:pt x="10321582" y="0"/>
                </a:lnTo>
                <a:lnTo>
                  <a:pt x="10321582" y="4747928"/>
                </a:lnTo>
                <a:lnTo>
                  <a:pt x="0" y="47479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5651130" y="-672744"/>
            <a:ext cx="5072112" cy="11480088"/>
          </a:xfrm>
          <a:custGeom>
            <a:avLst/>
            <a:gdLst/>
            <a:ahLst/>
            <a:cxnLst/>
            <a:rect l="l" t="t" r="r" b="b"/>
            <a:pathLst>
              <a:path w="5072112" h="11480088">
                <a:moveTo>
                  <a:pt x="0" y="0"/>
                </a:moveTo>
                <a:lnTo>
                  <a:pt x="5072112" y="0"/>
                </a:lnTo>
                <a:lnTo>
                  <a:pt x="5072112" y="11480088"/>
                </a:lnTo>
                <a:lnTo>
                  <a:pt x="0" y="11480088"/>
                </a:lnTo>
                <a:lnTo>
                  <a:pt x="0" y="0"/>
                </a:lnTo>
                <a:close/>
              </a:path>
            </a:pathLst>
          </a:custGeom>
          <a:blipFill>
            <a:blip r:embed="rId5">
              <a:alphaModFix amt="46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0492592" y="4780639"/>
            <a:ext cx="4259047" cy="4259047"/>
          </a:xfrm>
          <a:custGeom>
            <a:avLst/>
            <a:gdLst/>
            <a:ahLst/>
            <a:cxnLst/>
            <a:rect l="l" t="t" r="r" b="b"/>
            <a:pathLst>
              <a:path w="4259047" h="4259047">
                <a:moveTo>
                  <a:pt x="0" y="0"/>
                </a:moveTo>
                <a:lnTo>
                  <a:pt x="4259047" y="0"/>
                </a:lnTo>
                <a:lnTo>
                  <a:pt x="4259047" y="4259047"/>
                </a:lnTo>
                <a:lnTo>
                  <a:pt x="0" y="4259047"/>
                </a:lnTo>
                <a:lnTo>
                  <a:pt x="0" y="0"/>
                </a:lnTo>
                <a:close/>
              </a:path>
            </a:pathLst>
          </a:custGeom>
          <a:blipFill>
            <a:blip r:embed="rId7"/>
            <a:stretch>
              <a:fillRect l="-55006" t="-77975" r="-53797" b="-30827"/>
            </a:stretch>
          </a:blipFill>
        </p:spPr>
        <p:txBody>
          <a:bodyPr/>
          <a:lstStyle/>
          <a:p>
            <a:endParaRPr lang="en-US"/>
          </a:p>
        </p:txBody>
      </p:sp>
      <p:sp>
        <p:nvSpPr>
          <p:cNvPr id="8" name="TextBox 8"/>
          <p:cNvSpPr txBox="1"/>
          <p:nvPr/>
        </p:nvSpPr>
        <p:spPr>
          <a:xfrm>
            <a:off x="-330200" y="1964413"/>
            <a:ext cx="10184669" cy="1264388"/>
          </a:xfrm>
          <a:prstGeom prst="rect">
            <a:avLst/>
          </a:prstGeom>
        </p:spPr>
        <p:txBody>
          <a:bodyPr lIns="0" tIns="0" rIns="0" bIns="0" rtlCol="0" anchor="t">
            <a:spAutoFit/>
          </a:bodyPr>
          <a:lstStyle/>
          <a:p>
            <a:pPr marL="0" lvl="0" indent="0" algn="ctr">
              <a:lnSpc>
                <a:spcPts val="9522"/>
              </a:lnSpc>
              <a:spcBef>
                <a:spcPct val="0"/>
              </a:spcBef>
            </a:pPr>
            <a:r>
              <a:rPr lang="en-US" sz="9522" b="1" spc="-380">
                <a:solidFill>
                  <a:srgbClr val="000000"/>
                </a:solidFill>
                <a:latin typeface="TT Hoves Bold"/>
                <a:ea typeface="TT Hoves Bold"/>
                <a:cs typeface="TT Hoves Bold"/>
                <a:sym typeface="TT Hoves Bold"/>
              </a:rPr>
              <a:t>Evaluation</a:t>
            </a:r>
          </a:p>
        </p:txBody>
      </p:sp>
      <p:sp>
        <p:nvSpPr>
          <p:cNvPr id="9" name="TextBox 9"/>
          <p:cNvSpPr txBox="1"/>
          <p:nvPr/>
        </p:nvSpPr>
        <p:spPr>
          <a:xfrm>
            <a:off x="2981066" y="3430659"/>
            <a:ext cx="3054137" cy="504276"/>
          </a:xfrm>
          <a:prstGeom prst="rect">
            <a:avLst/>
          </a:prstGeom>
        </p:spPr>
        <p:txBody>
          <a:bodyPr lIns="0" tIns="0" rIns="0" bIns="0" rtlCol="0" anchor="t">
            <a:spAutoFit/>
          </a:bodyPr>
          <a:lstStyle/>
          <a:p>
            <a:pPr algn="ctr">
              <a:lnSpc>
                <a:spcPts val="4119"/>
              </a:lnSpc>
            </a:pPr>
            <a:r>
              <a:rPr lang="en-US" sz="2942">
                <a:solidFill>
                  <a:srgbClr val="000000"/>
                </a:solidFill>
                <a:latin typeface="Breathing"/>
                <a:ea typeface="Breathing"/>
                <a:cs typeface="Breathing"/>
                <a:sym typeface="Breathing"/>
              </a:rPr>
              <a:t>Get a Free Gift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90FC"/>
        </a:solidFill>
        <a:effectLst/>
      </p:bgPr>
    </p:bg>
    <p:spTree>
      <p:nvGrpSpPr>
        <p:cNvPr id="1" name=""/>
        <p:cNvGrpSpPr/>
        <p:nvPr/>
      </p:nvGrpSpPr>
      <p:grpSpPr>
        <a:xfrm>
          <a:off x="0" y="0"/>
          <a:ext cx="0" cy="0"/>
          <a:chOff x="0" y="0"/>
          <a:chExt cx="0" cy="0"/>
        </a:xfrm>
      </p:grpSpPr>
      <p:grpSp>
        <p:nvGrpSpPr>
          <p:cNvPr id="2" name="Group 2"/>
          <p:cNvGrpSpPr/>
          <p:nvPr/>
        </p:nvGrpSpPr>
        <p:grpSpPr>
          <a:xfrm>
            <a:off x="5873404" y="5385106"/>
            <a:ext cx="3086100" cy="414103"/>
            <a:chOff x="0" y="0"/>
            <a:chExt cx="812800" cy="109064"/>
          </a:xfrm>
        </p:grpSpPr>
        <p:sp>
          <p:nvSpPr>
            <p:cNvPr id="3" name="Freeform 3"/>
            <p:cNvSpPr/>
            <p:nvPr/>
          </p:nvSpPr>
          <p:spPr>
            <a:xfrm>
              <a:off x="0" y="0"/>
              <a:ext cx="812800" cy="109064"/>
            </a:xfrm>
            <a:custGeom>
              <a:avLst/>
              <a:gdLst/>
              <a:ahLst/>
              <a:cxnLst/>
              <a:rect l="l" t="t" r="r" b="b"/>
              <a:pathLst>
                <a:path w="812800" h="109064">
                  <a:moveTo>
                    <a:pt x="0" y="0"/>
                  </a:moveTo>
                  <a:lnTo>
                    <a:pt x="812800" y="0"/>
                  </a:lnTo>
                  <a:lnTo>
                    <a:pt x="812800" y="109064"/>
                  </a:lnTo>
                  <a:lnTo>
                    <a:pt x="0" y="109064"/>
                  </a:lnTo>
                  <a:close/>
                </a:path>
              </a:pathLst>
            </a:custGeom>
            <a:solidFill>
              <a:srgbClr val="000000">
                <a:alpha val="0"/>
              </a:srgbClr>
            </a:solidFill>
          </p:spPr>
          <p:txBody>
            <a:bodyPr/>
            <a:lstStyle/>
            <a:p>
              <a:endParaRPr lang="en-US"/>
            </a:p>
          </p:txBody>
        </p:sp>
        <p:sp>
          <p:nvSpPr>
            <p:cNvPr id="4" name="TextBox 4"/>
            <p:cNvSpPr txBox="1"/>
            <p:nvPr/>
          </p:nvSpPr>
          <p:spPr>
            <a:xfrm>
              <a:off x="0" y="28575"/>
              <a:ext cx="812800" cy="80489"/>
            </a:xfrm>
            <a:prstGeom prst="rect">
              <a:avLst/>
            </a:prstGeom>
          </p:spPr>
          <p:txBody>
            <a:bodyPr lIns="56920" tIns="56920" rIns="56920" bIns="56920" rtlCol="0" anchor="ctr"/>
            <a:lstStyle/>
            <a:p>
              <a:pPr algn="ctr">
                <a:lnSpc>
                  <a:spcPts val="2117"/>
                </a:lnSpc>
              </a:pPr>
              <a:endParaRPr/>
            </a:p>
          </p:txBody>
        </p:sp>
      </p:grpSp>
      <p:sp>
        <p:nvSpPr>
          <p:cNvPr id="5" name="Freeform 5"/>
          <p:cNvSpPr/>
          <p:nvPr/>
        </p:nvSpPr>
        <p:spPr>
          <a:xfrm>
            <a:off x="774142" y="8289588"/>
            <a:ext cx="2400723" cy="1395462"/>
          </a:xfrm>
          <a:custGeom>
            <a:avLst/>
            <a:gdLst/>
            <a:ahLst/>
            <a:cxnLst/>
            <a:rect l="l" t="t" r="r" b="b"/>
            <a:pathLst>
              <a:path w="2400723" h="1395462">
                <a:moveTo>
                  <a:pt x="0" y="0"/>
                </a:moveTo>
                <a:lnTo>
                  <a:pt x="2400723" y="0"/>
                </a:lnTo>
                <a:lnTo>
                  <a:pt x="2400723" y="1395461"/>
                </a:lnTo>
                <a:lnTo>
                  <a:pt x="0" y="1395461"/>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2424384" y="3612448"/>
            <a:ext cx="13425216" cy="2745945"/>
          </a:xfrm>
          <a:prstGeom prst="rect">
            <a:avLst/>
          </a:prstGeom>
        </p:spPr>
        <p:txBody>
          <a:bodyPr wrap="square" lIns="0" tIns="0" rIns="0" bIns="0" rtlCol="0" anchor="t">
            <a:spAutoFit/>
          </a:bodyPr>
          <a:lstStyle/>
          <a:p>
            <a:pPr algn="l">
              <a:lnSpc>
                <a:spcPts val="20376"/>
              </a:lnSpc>
            </a:pPr>
            <a:r>
              <a:rPr lang="en-US" sz="20376" spc="-815" dirty="0">
                <a:solidFill>
                  <a:srgbClr val="000000"/>
                </a:solidFill>
                <a:latin typeface="Breathing"/>
                <a:ea typeface="Breathing"/>
                <a:cs typeface="Breathing"/>
                <a:sym typeface="Breathing"/>
              </a:rPr>
              <a:t>Thank You</a:t>
            </a:r>
          </a:p>
        </p:txBody>
      </p:sp>
      <p:sp>
        <p:nvSpPr>
          <p:cNvPr id="7" name="Freeform 7"/>
          <p:cNvSpPr/>
          <p:nvPr/>
        </p:nvSpPr>
        <p:spPr>
          <a:xfrm>
            <a:off x="15651130" y="-672744"/>
            <a:ext cx="5072112" cy="11480088"/>
          </a:xfrm>
          <a:custGeom>
            <a:avLst/>
            <a:gdLst/>
            <a:ahLst/>
            <a:cxnLst/>
            <a:rect l="l" t="t" r="r" b="b"/>
            <a:pathLst>
              <a:path w="5072112" h="11480088">
                <a:moveTo>
                  <a:pt x="0" y="0"/>
                </a:moveTo>
                <a:lnTo>
                  <a:pt x="5072112" y="0"/>
                </a:lnTo>
                <a:lnTo>
                  <a:pt x="5072112" y="11480088"/>
                </a:lnTo>
                <a:lnTo>
                  <a:pt x="0" y="11480088"/>
                </a:lnTo>
                <a:lnTo>
                  <a:pt x="0" y="0"/>
                </a:lnTo>
                <a:close/>
              </a:path>
            </a:pathLst>
          </a:custGeom>
          <a:blipFill>
            <a:blip r:embed="rId4">
              <a:alphaModFix amt="46000"/>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77BC00"/>
        </a:solidFill>
        <a:effectLst/>
      </p:bgPr>
    </p:bg>
    <p:spTree>
      <p:nvGrpSpPr>
        <p:cNvPr id="1" name=""/>
        <p:cNvGrpSpPr/>
        <p:nvPr/>
      </p:nvGrpSpPr>
      <p:grpSpPr>
        <a:xfrm>
          <a:off x="0" y="0"/>
          <a:ext cx="0" cy="0"/>
          <a:chOff x="0" y="0"/>
          <a:chExt cx="0" cy="0"/>
        </a:xfrm>
      </p:grpSpPr>
      <p:sp>
        <p:nvSpPr>
          <p:cNvPr id="2" name="TextBox 2"/>
          <p:cNvSpPr txBox="1"/>
          <p:nvPr/>
        </p:nvSpPr>
        <p:spPr>
          <a:xfrm>
            <a:off x="772957" y="2684351"/>
            <a:ext cx="16800193" cy="6621715"/>
          </a:xfrm>
          <a:prstGeom prst="rect">
            <a:avLst/>
          </a:prstGeom>
        </p:spPr>
        <p:txBody>
          <a:bodyPr lIns="0" tIns="0" rIns="0" bIns="0" rtlCol="0" anchor="t">
            <a:spAutoFit/>
          </a:bodyPr>
          <a:lstStyle/>
          <a:p>
            <a:pPr algn="l">
              <a:lnSpc>
                <a:spcPts val="3359"/>
              </a:lnSpc>
            </a:pPr>
            <a:r>
              <a:rPr lang="en-US" sz="2400" dirty="0">
                <a:solidFill>
                  <a:srgbClr val="000000"/>
                </a:solidFill>
                <a:latin typeface="TT Hoves"/>
                <a:ea typeface="TT Hoves"/>
                <a:cs typeface="TT Hoves"/>
                <a:sym typeface="TT Hoves"/>
              </a:rPr>
              <a:t>As a social worker, I will:</a:t>
            </a:r>
          </a:p>
          <a:p>
            <a:pPr algn="l">
              <a:lnSpc>
                <a:spcPts val="3359"/>
              </a:lnSpc>
            </a:pPr>
            <a:r>
              <a:rPr lang="en-US" sz="2400" dirty="0">
                <a:solidFill>
                  <a:srgbClr val="000000"/>
                </a:solidFill>
                <a:latin typeface="TT Hoves"/>
                <a:ea typeface="TT Hoves"/>
                <a:cs typeface="TT Hoves"/>
                <a:sym typeface="TT Hoves"/>
              </a:rPr>
              <a:t>•4.1 Incorporate feedback from a range of sources, including from people with lived experience of my social work practice.</a:t>
            </a:r>
          </a:p>
          <a:p>
            <a:pPr algn="l">
              <a:lnSpc>
                <a:spcPts val="3359"/>
              </a:lnSpc>
            </a:pPr>
            <a:r>
              <a:rPr lang="en-US" sz="2400" dirty="0">
                <a:solidFill>
                  <a:srgbClr val="000000"/>
                </a:solidFill>
                <a:latin typeface="TT Hoves"/>
                <a:ea typeface="TT Hoves"/>
                <a:cs typeface="TT Hoves"/>
                <a:sym typeface="TT Hoves"/>
              </a:rPr>
              <a:t>•4.2 Use supervision and feedback to critically reflect on, and identify my learning needs, including how I use research and evidence to inform my practice.</a:t>
            </a:r>
          </a:p>
          <a:p>
            <a:pPr algn="l">
              <a:lnSpc>
                <a:spcPts val="3359"/>
              </a:lnSpc>
            </a:pPr>
            <a:r>
              <a:rPr lang="en-US" sz="2400" b="1" dirty="0">
                <a:solidFill>
                  <a:srgbClr val="000000"/>
                </a:solidFill>
                <a:latin typeface="TT Hoves Bold"/>
                <a:ea typeface="TT Hoves Bold"/>
                <a:cs typeface="TT Hoves Bold"/>
                <a:sym typeface="TT Hoves Bold"/>
              </a:rPr>
              <a:t>•4.3 Keep my practice up to date and record how I use research, theories and frameworks to inform my practice and my professional judgement.</a:t>
            </a:r>
          </a:p>
          <a:p>
            <a:pPr algn="l">
              <a:lnSpc>
                <a:spcPts val="3359"/>
              </a:lnSpc>
            </a:pPr>
            <a:r>
              <a:rPr lang="en-US" sz="2400" dirty="0">
                <a:solidFill>
                  <a:srgbClr val="000000"/>
                </a:solidFill>
                <a:latin typeface="TT Hoves"/>
                <a:ea typeface="TT Hoves"/>
                <a:cs typeface="TT Hoves"/>
                <a:sym typeface="TT Hoves"/>
              </a:rPr>
              <a:t>•4.4 Demonstrate good subject knowledge on key aspects of social work practice and develop knowledge of current issues in society and social policies impacting on social work.</a:t>
            </a:r>
          </a:p>
          <a:p>
            <a:pPr algn="l">
              <a:lnSpc>
                <a:spcPts val="3359"/>
              </a:lnSpc>
            </a:pPr>
            <a:r>
              <a:rPr lang="en-US" sz="2400" b="1" dirty="0">
                <a:solidFill>
                  <a:srgbClr val="000000"/>
                </a:solidFill>
                <a:latin typeface="TT Hoves Bold"/>
                <a:ea typeface="TT Hoves Bold"/>
                <a:cs typeface="TT Hoves Bold"/>
                <a:sym typeface="TT Hoves Bold"/>
              </a:rPr>
              <a:t>•4.5 Contribute to an open and creative learning culture in the workplace to discuss, reflect on and share best practice.</a:t>
            </a:r>
          </a:p>
          <a:p>
            <a:pPr algn="l">
              <a:lnSpc>
                <a:spcPts val="3359"/>
              </a:lnSpc>
            </a:pPr>
            <a:r>
              <a:rPr lang="en-US" sz="2400" b="1" dirty="0">
                <a:solidFill>
                  <a:srgbClr val="000000"/>
                </a:solidFill>
                <a:latin typeface="TT Hoves Bold"/>
                <a:ea typeface="TT Hoves Bold"/>
                <a:cs typeface="TT Hoves Bold"/>
                <a:sym typeface="TT Hoves Bold"/>
              </a:rPr>
              <a:t>•4.6 Reflect on my learning activities and evidence what impact continuing professional development has on the quality of my practice.</a:t>
            </a:r>
          </a:p>
          <a:p>
            <a:pPr algn="l">
              <a:lnSpc>
                <a:spcPts val="3359"/>
              </a:lnSpc>
            </a:pPr>
            <a:r>
              <a:rPr lang="en-US" sz="2400" b="1" dirty="0">
                <a:solidFill>
                  <a:srgbClr val="000000"/>
                </a:solidFill>
                <a:latin typeface="TT Hoves Bold"/>
                <a:ea typeface="TT Hoves Bold"/>
                <a:cs typeface="TT Hoves Bold"/>
                <a:sym typeface="TT Hoves Bold"/>
              </a:rPr>
              <a:t>•4.7 Record my learning and reflection on a regular basis and in accordance with Social Work England’s guidance on continuing professional development.</a:t>
            </a:r>
          </a:p>
          <a:p>
            <a:pPr algn="l">
              <a:lnSpc>
                <a:spcPts val="3359"/>
              </a:lnSpc>
            </a:pPr>
            <a:r>
              <a:rPr lang="en-US" sz="2400" b="1" dirty="0">
                <a:solidFill>
                  <a:srgbClr val="000000"/>
                </a:solidFill>
                <a:latin typeface="TT Hoves Bold"/>
                <a:ea typeface="TT Hoves Bold"/>
                <a:cs typeface="TT Hoves Bold"/>
                <a:sym typeface="TT Hoves Bold"/>
              </a:rPr>
              <a:t>•4.8 Reflect on my own values and challenge the impact they have on my practice.</a:t>
            </a:r>
          </a:p>
          <a:p>
            <a:pPr algn="l">
              <a:lnSpc>
                <a:spcPts val="2737"/>
              </a:lnSpc>
            </a:pPr>
            <a:endParaRPr lang="en-US" sz="2400" b="1" dirty="0">
              <a:solidFill>
                <a:srgbClr val="000000"/>
              </a:solidFill>
              <a:latin typeface="TT Hoves Bold"/>
              <a:ea typeface="TT Hoves Bold"/>
              <a:cs typeface="TT Hoves Bold"/>
              <a:sym typeface="TT Hoves Bold"/>
            </a:endParaRPr>
          </a:p>
        </p:txBody>
      </p:sp>
      <p:sp>
        <p:nvSpPr>
          <p:cNvPr id="3" name="TextBox 3"/>
          <p:cNvSpPr txBox="1"/>
          <p:nvPr/>
        </p:nvSpPr>
        <p:spPr>
          <a:xfrm>
            <a:off x="876171" y="1162050"/>
            <a:ext cx="13373229" cy="861711"/>
          </a:xfrm>
          <a:prstGeom prst="rect">
            <a:avLst/>
          </a:prstGeom>
        </p:spPr>
        <p:txBody>
          <a:bodyPr wrap="square" lIns="0" tIns="0" rIns="0" bIns="0" rtlCol="0" anchor="t">
            <a:spAutoFit/>
          </a:bodyPr>
          <a:lstStyle/>
          <a:p>
            <a:pPr algn="l">
              <a:lnSpc>
                <a:spcPts val="6399"/>
              </a:lnSpc>
            </a:pPr>
            <a:r>
              <a:rPr lang="en-US" sz="6399" spc="-255" dirty="0">
                <a:solidFill>
                  <a:srgbClr val="E7DFD8"/>
                </a:solidFill>
                <a:latin typeface="Breathing"/>
                <a:ea typeface="Breathing"/>
                <a:cs typeface="Breathing"/>
                <a:sym typeface="Breathing"/>
              </a:rPr>
              <a:t>Remember to Record Your CPD</a:t>
            </a:r>
          </a:p>
        </p:txBody>
      </p:sp>
      <p:sp>
        <p:nvSpPr>
          <p:cNvPr id="4" name="TextBox 4"/>
          <p:cNvSpPr txBox="1"/>
          <p:nvPr/>
        </p:nvSpPr>
        <p:spPr>
          <a:xfrm>
            <a:off x="772957" y="2213744"/>
            <a:ext cx="4874419" cy="343472"/>
          </a:xfrm>
          <a:prstGeom prst="rect">
            <a:avLst/>
          </a:prstGeom>
        </p:spPr>
        <p:txBody>
          <a:bodyPr lIns="0" tIns="0" rIns="0" bIns="0" rtlCol="0" anchor="t">
            <a:spAutoFit/>
          </a:bodyPr>
          <a:lstStyle/>
          <a:p>
            <a:pPr algn="ctr">
              <a:lnSpc>
                <a:spcPts val="2656"/>
              </a:lnSpc>
              <a:spcBef>
                <a:spcPct val="0"/>
              </a:spcBef>
            </a:pPr>
            <a:r>
              <a:rPr lang="en-US" sz="2530">
                <a:solidFill>
                  <a:srgbClr val="000000"/>
                </a:solidFill>
                <a:latin typeface="TT Hoves"/>
                <a:ea typeface="TT Hoves"/>
                <a:cs typeface="TT Hoves"/>
                <a:sym typeface="TT Hoves"/>
              </a:rPr>
              <a:t>STANDARD 4: MAINTAIN MY CPD</a:t>
            </a:r>
          </a:p>
        </p:txBody>
      </p:sp>
      <p:sp>
        <p:nvSpPr>
          <p:cNvPr id="5" name="Freeform 5"/>
          <p:cNvSpPr/>
          <p:nvPr/>
        </p:nvSpPr>
        <p:spPr>
          <a:xfrm>
            <a:off x="15880436" y="65856"/>
            <a:ext cx="2144426" cy="2897874"/>
          </a:xfrm>
          <a:custGeom>
            <a:avLst/>
            <a:gdLst/>
            <a:ahLst/>
            <a:cxnLst/>
            <a:rect l="l" t="t" r="r" b="b"/>
            <a:pathLst>
              <a:path w="2144426" h="2897874">
                <a:moveTo>
                  <a:pt x="0" y="0"/>
                </a:moveTo>
                <a:lnTo>
                  <a:pt x="2144427" y="0"/>
                </a:lnTo>
                <a:lnTo>
                  <a:pt x="2144427" y="2897873"/>
                </a:lnTo>
                <a:lnTo>
                  <a:pt x="0" y="28978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5651130" y="-672744"/>
            <a:ext cx="5072112" cy="11480088"/>
          </a:xfrm>
          <a:custGeom>
            <a:avLst/>
            <a:gdLst/>
            <a:ahLst/>
            <a:cxnLst/>
            <a:rect l="l" t="t" r="r" b="b"/>
            <a:pathLst>
              <a:path w="5072112" h="11480088">
                <a:moveTo>
                  <a:pt x="0" y="0"/>
                </a:moveTo>
                <a:lnTo>
                  <a:pt x="5072112" y="0"/>
                </a:lnTo>
                <a:lnTo>
                  <a:pt x="5072112" y="11480088"/>
                </a:lnTo>
                <a:lnTo>
                  <a:pt x="0" y="11480088"/>
                </a:lnTo>
                <a:lnTo>
                  <a:pt x="0" y="0"/>
                </a:lnTo>
                <a:close/>
              </a:path>
            </a:pathLst>
          </a:custGeom>
          <a:blipFill>
            <a:blip r:embed="rId4">
              <a:alphaModFix amt="46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84A5E76C-52ED-EEF3-3DF9-6CA10E5DFCBC}"/>
              </a:ext>
            </a:extLst>
          </p:cNvPr>
          <p:cNvSpPr/>
          <p:nvPr/>
        </p:nvSpPr>
        <p:spPr>
          <a:xfrm>
            <a:off x="15827348" y="773079"/>
            <a:ext cx="2250601" cy="2219786"/>
          </a:xfrm>
          <a:custGeom>
            <a:avLst/>
            <a:gdLst/>
            <a:ahLst/>
            <a:cxnLst/>
            <a:rect l="l" t="t" r="r" b="b"/>
            <a:pathLst>
              <a:path w="4259047" h="4259047">
                <a:moveTo>
                  <a:pt x="0" y="0"/>
                </a:moveTo>
                <a:lnTo>
                  <a:pt x="4259047" y="0"/>
                </a:lnTo>
                <a:lnTo>
                  <a:pt x="4259047" y="4259047"/>
                </a:lnTo>
                <a:lnTo>
                  <a:pt x="0" y="4259047"/>
                </a:lnTo>
                <a:lnTo>
                  <a:pt x="0" y="0"/>
                </a:lnTo>
                <a:close/>
              </a:path>
            </a:pathLst>
          </a:custGeom>
          <a:blipFill>
            <a:blip r:embed="rId6"/>
            <a:stretch>
              <a:fillRect l="-55006" t="-77975" r="-53797" b="-30827"/>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B600"/>
        </a:solidFill>
        <a:effectLst/>
      </p:bgPr>
    </p:bg>
    <p:spTree>
      <p:nvGrpSpPr>
        <p:cNvPr id="1" name=""/>
        <p:cNvGrpSpPr/>
        <p:nvPr/>
      </p:nvGrpSpPr>
      <p:grpSpPr>
        <a:xfrm>
          <a:off x="0" y="0"/>
          <a:ext cx="0" cy="0"/>
          <a:chOff x="0" y="0"/>
          <a:chExt cx="0" cy="0"/>
        </a:xfrm>
      </p:grpSpPr>
      <p:grpSp>
        <p:nvGrpSpPr>
          <p:cNvPr id="2" name="Group 2"/>
          <p:cNvGrpSpPr/>
          <p:nvPr/>
        </p:nvGrpSpPr>
        <p:grpSpPr>
          <a:xfrm>
            <a:off x="1491904" y="1028700"/>
            <a:ext cx="7205904" cy="720590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t="-6229" b="-43770"/>
              </a:stretch>
            </a:blipFill>
          </p:spPr>
          <p:txBody>
            <a:bodyPr/>
            <a:lstStyle/>
            <a:p>
              <a:endParaRPr lang="en-US"/>
            </a:p>
          </p:txBody>
        </p:sp>
      </p:grpSp>
      <p:grpSp>
        <p:nvGrpSpPr>
          <p:cNvPr id="4" name="Group 4"/>
          <p:cNvGrpSpPr/>
          <p:nvPr/>
        </p:nvGrpSpPr>
        <p:grpSpPr>
          <a:xfrm>
            <a:off x="9547782" y="2052396"/>
            <a:ext cx="7205904" cy="7205904"/>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t="-1822" b="-1822"/>
              </a:stretch>
            </a:blipFill>
          </p:spPr>
          <p:txBody>
            <a:bodyPr/>
            <a:lstStyle/>
            <a:p>
              <a:endParaRPr lang="en-US"/>
            </a:p>
          </p:txBody>
        </p:sp>
      </p:grpSp>
      <p:sp>
        <p:nvSpPr>
          <p:cNvPr id="6" name="TextBox 6"/>
          <p:cNvSpPr txBox="1"/>
          <p:nvPr/>
        </p:nvSpPr>
        <p:spPr>
          <a:xfrm>
            <a:off x="2866898" y="8257090"/>
            <a:ext cx="4455914" cy="862631"/>
          </a:xfrm>
          <a:prstGeom prst="rect">
            <a:avLst/>
          </a:prstGeom>
        </p:spPr>
        <p:txBody>
          <a:bodyPr lIns="0" tIns="0" rIns="0" bIns="0" rtlCol="0" anchor="t">
            <a:spAutoFit/>
          </a:bodyPr>
          <a:lstStyle/>
          <a:p>
            <a:pPr algn="ctr">
              <a:lnSpc>
                <a:spcPts val="7053"/>
              </a:lnSpc>
            </a:pPr>
            <a:r>
              <a:rPr lang="en-US" sz="5038" b="1">
                <a:solidFill>
                  <a:srgbClr val="000000"/>
                </a:solidFill>
                <a:latin typeface="TT Hoves Bold"/>
                <a:ea typeface="TT Hoves Bold"/>
                <a:cs typeface="TT Hoves Bold"/>
                <a:sym typeface="TT Hoves Bold"/>
              </a:rPr>
              <a:t>Nadine Boyne </a:t>
            </a:r>
          </a:p>
        </p:txBody>
      </p:sp>
      <p:sp>
        <p:nvSpPr>
          <p:cNvPr id="7" name="Freeform 7"/>
          <p:cNvSpPr/>
          <p:nvPr/>
        </p:nvSpPr>
        <p:spPr>
          <a:xfrm>
            <a:off x="291542" y="8563962"/>
            <a:ext cx="2400723" cy="1395462"/>
          </a:xfrm>
          <a:custGeom>
            <a:avLst/>
            <a:gdLst/>
            <a:ahLst/>
            <a:cxnLst/>
            <a:rect l="l" t="t" r="r" b="b"/>
            <a:pathLst>
              <a:path w="2400723" h="1395462">
                <a:moveTo>
                  <a:pt x="0" y="0"/>
                </a:moveTo>
                <a:lnTo>
                  <a:pt x="2400723" y="0"/>
                </a:lnTo>
                <a:lnTo>
                  <a:pt x="2400723" y="1395461"/>
                </a:lnTo>
                <a:lnTo>
                  <a:pt x="0" y="1395461"/>
                </a:lnTo>
                <a:lnTo>
                  <a:pt x="0" y="0"/>
                </a:lnTo>
                <a:close/>
              </a:path>
            </a:pathLst>
          </a:custGeom>
          <a:blipFill>
            <a:blip r:embed="rId5"/>
            <a:stretch>
              <a:fillRect/>
            </a:stretch>
          </a:blipFill>
        </p:spPr>
        <p:txBody>
          <a:bodyPr/>
          <a:lstStyle/>
          <a:p>
            <a:endParaRPr lang="en-US"/>
          </a:p>
        </p:txBody>
      </p:sp>
      <p:sp>
        <p:nvSpPr>
          <p:cNvPr id="8" name="TextBox 8"/>
          <p:cNvSpPr txBox="1"/>
          <p:nvPr/>
        </p:nvSpPr>
        <p:spPr>
          <a:xfrm>
            <a:off x="10988950" y="942975"/>
            <a:ext cx="4323566" cy="779806"/>
          </a:xfrm>
          <a:prstGeom prst="rect">
            <a:avLst/>
          </a:prstGeom>
        </p:spPr>
        <p:txBody>
          <a:bodyPr lIns="0" tIns="0" rIns="0" bIns="0" rtlCol="0" anchor="t">
            <a:spAutoFit/>
          </a:bodyPr>
          <a:lstStyle/>
          <a:p>
            <a:pPr algn="ctr">
              <a:lnSpc>
                <a:spcPts val="6379"/>
              </a:lnSpc>
            </a:pPr>
            <a:r>
              <a:rPr lang="en-US" sz="4556" b="1">
                <a:solidFill>
                  <a:srgbClr val="000000"/>
                </a:solidFill>
                <a:latin typeface="TT Hoves Bold"/>
                <a:ea typeface="TT Hoves Bold"/>
                <a:cs typeface="TT Hoves Bold"/>
                <a:sym typeface="TT Hoves Bold"/>
              </a:rPr>
              <a:t>Katrina Thomas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90FC"/>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1077550" y="6199729"/>
            <a:ext cx="571112" cy="571112"/>
          </a:xfrm>
          <a:custGeom>
            <a:avLst/>
            <a:gdLst/>
            <a:ahLst/>
            <a:cxnLst/>
            <a:rect l="l" t="t" r="r" b="b"/>
            <a:pathLst>
              <a:path w="571112" h="571112">
                <a:moveTo>
                  <a:pt x="0" y="0"/>
                </a:moveTo>
                <a:lnTo>
                  <a:pt x="571112" y="0"/>
                </a:lnTo>
                <a:lnTo>
                  <a:pt x="571112" y="571112"/>
                </a:lnTo>
                <a:lnTo>
                  <a:pt x="0" y="5711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2623080" y="6199729"/>
            <a:ext cx="571112" cy="571112"/>
          </a:xfrm>
          <a:custGeom>
            <a:avLst/>
            <a:gdLst/>
            <a:ahLst/>
            <a:cxnLst/>
            <a:rect l="l" t="t" r="r" b="b"/>
            <a:pathLst>
              <a:path w="571112" h="571112">
                <a:moveTo>
                  <a:pt x="0" y="0"/>
                </a:moveTo>
                <a:lnTo>
                  <a:pt x="571112" y="0"/>
                </a:lnTo>
                <a:lnTo>
                  <a:pt x="571112" y="571112"/>
                </a:lnTo>
                <a:lnTo>
                  <a:pt x="0" y="571112"/>
                </a:lnTo>
                <a:lnTo>
                  <a:pt x="0" y="0"/>
                </a:lnTo>
                <a:close/>
              </a:path>
            </a:pathLst>
          </a:custGeom>
          <a:blipFill>
            <a:blip r:embed="rId6"/>
            <a:stretch>
              <a:fillRect/>
            </a:stretch>
          </a:blipFill>
        </p:spPr>
        <p:txBody>
          <a:bodyPr/>
          <a:lstStyle/>
          <a:p>
            <a:endParaRPr lang="en-US"/>
          </a:p>
        </p:txBody>
      </p:sp>
      <p:sp>
        <p:nvSpPr>
          <p:cNvPr id="5" name="Freeform 5"/>
          <p:cNvSpPr/>
          <p:nvPr/>
        </p:nvSpPr>
        <p:spPr>
          <a:xfrm>
            <a:off x="14439043" y="6199729"/>
            <a:ext cx="571112" cy="571112"/>
          </a:xfrm>
          <a:custGeom>
            <a:avLst/>
            <a:gdLst/>
            <a:ahLst/>
            <a:cxnLst/>
            <a:rect l="l" t="t" r="r" b="b"/>
            <a:pathLst>
              <a:path w="571112" h="571112">
                <a:moveTo>
                  <a:pt x="0" y="0"/>
                </a:moveTo>
                <a:lnTo>
                  <a:pt x="571112" y="0"/>
                </a:lnTo>
                <a:lnTo>
                  <a:pt x="571112" y="571112"/>
                </a:lnTo>
                <a:lnTo>
                  <a:pt x="0" y="5711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754290" y="10598121"/>
            <a:ext cx="3150435" cy="1054441"/>
            <a:chOff x="0" y="0"/>
            <a:chExt cx="4200579" cy="1405922"/>
          </a:xfrm>
        </p:grpSpPr>
        <p:sp>
          <p:nvSpPr>
            <p:cNvPr id="3" name="Freeform 3"/>
            <p:cNvSpPr/>
            <p:nvPr/>
          </p:nvSpPr>
          <p:spPr>
            <a:xfrm>
              <a:off x="0" y="0"/>
              <a:ext cx="4200579" cy="1405922"/>
            </a:xfrm>
            <a:custGeom>
              <a:avLst/>
              <a:gdLst/>
              <a:ahLst/>
              <a:cxnLst/>
              <a:rect l="l" t="t" r="r" b="b"/>
              <a:pathLst>
                <a:path w="4200579" h="1405922">
                  <a:moveTo>
                    <a:pt x="0" y="0"/>
                  </a:moveTo>
                  <a:lnTo>
                    <a:pt x="4200579" y="0"/>
                  </a:lnTo>
                  <a:lnTo>
                    <a:pt x="4200579" y="1405922"/>
                  </a:lnTo>
                  <a:lnTo>
                    <a:pt x="0" y="1405922"/>
                  </a:lnTo>
                  <a:lnTo>
                    <a:pt x="0" y="0"/>
                  </a:lnTo>
                  <a:close/>
                </a:path>
              </a:pathLst>
            </a:custGeom>
            <a:blipFill>
              <a:blip r:embed="rId3"/>
              <a:stretch>
                <a:fillRect t="-3219" b="-3219"/>
              </a:stretch>
            </a:blipFill>
          </p:spPr>
          <p:txBody>
            <a:bodyPr/>
            <a:lstStyle/>
            <a:p>
              <a:endParaRPr lang="en-US"/>
            </a:p>
          </p:txBody>
        </p:sp>
        <p:sp>
          <p:nvSpPr>
            <p:cNvPr id="4" name="TextBox 4"/>
            <p:cNvSpPr txBox="1"/>
            <p:nvPr/>
          </p:nvSpPr>
          <p:spPr>
            <a:xfrm>
              <a:off x="672912" y="456487"/>
              <a:ext cx="2854755" cy="414487"/>
            </a:xfrm>
            <a:prstGeom prst="rect">
              <a:avLst/>
            </a:prstGeom>
          </p:spPr>
          <p:txBody>
            <a:bodyPr lIns="0" tIns="0" rIns="0" bIns="0" rtlCol="0" anchor="t">
              <a:spAutoFit/>
            </a:bodyPr>
            <a:lstStyle/>
            <a:p>
              <a:pPr algn="ctr">
                <a:lnSpc>
                  <a:spcPts val="2598"/>
                </a:lnSpc>
              </a:pPr>
              <a:r>
                <a:rPr lang="en-US" sz="1855">
                  <a:solidFill>
                    <a:srgbClr val="000000"/>
                  </a:solidFill>
                  <a:latin typeface="TT Hoves"/>
                  <a:ea typeface="TT Hoves"/>
                  <a:cs typeface="TT Hoves"/>
                  <a:sym typeface="TT Hoves"/>
                </a:rPr>
                <a:t>Join Our Community</a:t>
              </a:r>
            </a:p>
          </p:txBody>
        </p:sp>
      </p:grpSp>
      <p:sp>
        <p:nvSpPr>
          <p:cNvPr id="5" name="Freeform 5"/>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73404" y="5385106"/>
            <a:ext cx="3086100" cy="414103"/>
            <a:chOff x="0" y="0"/>
            <a:chExt cx="812800" cy="109064"/>
          </a:xfrm>
        </p:grpSpPr>
        <p:sp>
          <p:nvSpPr>
            <p:cNvPr id="3" name="Freeform 3"/>
            <p:cNvSpPr/>
            <p:nvPr/>
          </p:nvSpPr>
          <p:spPr>
            <a:xfrm>
              <a:off x="0" y="0"/>
              <a:ext cx="812800" cy="109064"/>
            </a:xfrm>
            <a:custGeom>
              <a:avLst/>
              <a:gdLst/>
              <a:ahLst/>
              <a:cxnLst/>
              <a:rect l="l" t="t" r="r" b="b"/>
              <a:pathLst>
                <a:path w="812800" h="109064">
                  <a:moveTo>
                    <a:pt x="0" y="0"/>
                  </a:moveTo>
                  <a:lnTo>
                    <a:pt x="812800" y="0"/>
                  </a:lnTo>
                  <a:lnTo>
                    <a:pt x="812800" y="109064"/>
                  </a:lnTo>
                  <a:lnTo>
                    <a:pt x="0" y="109064"/>
                  </a:lnTo>
                  <a:close/>
                </a:path>
              </a:pathLst>
            </a:custGeom>
            <a:solidFill>
              <a:srgbClr val="000000">
                <a:alpha val="0"/>
              </a:srgbClr>
            </a:solidFill>
          </p:spPr>
          <p:txBody>
            <a:bodyPr/>
            <a:lstStyle/>
            <a:p>
              <a:endParaRPr lang="en-US"/>
            </a:p>
          </p:txBody>
        </p:sp>
        <p:sp>
          <p:nvSpPr>
            <p:cNvPr id="4" name="TextBox 4"/>
            <p:cNvSpPr txBox="1"/>
            <p:nvPr/>
          </p:nvSpPr>
          <p:spPr>
            <a:xfrm>
              <a:off x="0" y="28575"/>
              <a:ext cx="812800" cy="80489"/>
            </a:xfrm>
            <a:prstGeom prst="rect">
              <a:avLst/>
            </a:prstGeom>
          </p:spPr>
          <p:txBody>
            <a:bodyPr lIns="56920" tIns="56920" rIns="56920" bIns="56920" rtlCol="0" anchor="ctr"/>
            <a:lstStyle/>
            <a:p>
              <a:pPr algn="ctr">
                <a:lnSpc>
                  <a:spcPts val="2117"/>
                </a:lnSpc>
              </a:pPr>
              <a:endParaRPr/>
            </a:p>
          </p:txBody>
        </p:sp>
      </p:grpSp>
      <p:sp>
        <p:nvSpPr>
          <p:cNvPr id="5" name="Freeform 5"/>
          <p:cNvSpPr/>
          <p:nvPr/>
        </p:nvSpPr>
        <p:spPr>
          <a:xfrm>
            <a:off x="774142" y="8289588"/>
            <a:ext cx="2400723" cy="1395462"/>
          </a:xfrm>
          <a:custGeom>
            <a:avLst/>
            <a:gdLst/>
            <a:ahLst/>
            <a:cxnLst/>
            <a:rect l="l" t="t" r="r" b="b"/>
            <a:pathLst>
              <a:path w="2400723" h="1395462">
                <a:moveTo>
                  <a:pt x="0" y="0"/>
                </a:moveTo>
                <a:lnTo>
                  <a:pt x="2400723" y="0"/>
                </a:lnTo>
                <a:lnTo>
                  <a:pt x="2400723" y="1395461"/>
                </a:lnTo>
                <a:lnTo>
                  <a:pt x="0" y="1395461"/>
                </a:lnTo>
                <a:lnTo>
                  <a:pt x="0" y="0"/>
                </a:lnTo>
                <a:close/>
              </a:path>
            </a:pathLst>
          </a:custGeom>
          <a:blipFill>
            <a:blip r:embed="rId3"/>
            <a:stretch>
              <a:fillRect/>
            </a:stretch>
          </a:blipFill>
        </p:spPr>
        <p:txBody>
          <a:bodyPr/>
          <a:lstStyle/>
          <a:p>
            <a:endParaRPr lang="en-US"/>
          </a:p>
        </p:txBody>
      </p:sp>
      <p:sp>
        <p:nvSpPr>
          <p:cNvPr id="6" name="Freeform 6"/>
          <p:cNvSpPr/>
          <p:nvPr/>
        </p:nvSpPr>
        <p:spPr>
          <a:xfrm>
            <a:off x="15651130" y="-672744"/>
            <a:ext cx="5072112" cy="11480088"/>
          </a:xfrm>
          <a:custGeom>
            <a:avLst/>
            <a:gdLst/>
            <a:ahLst/>
            <a:cxnLst/>
            <a:rect l="l" t="t" r="r" b="b"/>
            <a:pathLst>
              <a:path w="5072112" h="11480088">
                <a:moveTo>
                  <a:pt x="0" y="0"/>
                </a:moveTo>
                <a:lnTo>
                  <a:pt x="5072112" y="0"/>
                </a:lnTo>
                <a:lnTo>
                  <a:pt x="5072112" y="11480088"/>
                </a:lnTo>
                <a:lnTo>
                  <a:pt x="0" y="11480088"/>
                </a:lnTo>
                <a:lnTo>
                  <a:pt x="0" y="0"/>
                </a:lnTo>
                <a:close/>
              </a:path>
            </a:pathLst>
          </a:custGeom>
          <a:blipFill>
            <a:blip r:embed="rId4">
              <a:alphaModFix amt="46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1549857" y="4393034"/>
            <a:ext cx="11123593" cy="674266"/>
          </a:xfrm>
          <a:prstGeom prst="rect">
            <a:avLst/>
          </a:prstGeom>
        </p:spPr>
        <p:txBody>
          <a:bodyPr lIns="0" tIns="0" rIns="0" bIns="0" rtlCol="0" anchor="t">
            <a:spAutoFit/>
          </a:bodyPr>
          <a:lstStyle/>
          <a:p>
            <a:pPr marL="0" lvl="0" indent="0" algn="ctr">
              <a:lnSpc>
                <a:spcPts val="5085"/>
              </a:lnSpc>
              <a:spcBef>
                <a:spcPct val="0"/>
              </a:spcBef>
            </a:pPr>
            <a:r>
              <a:rPr lang="en-US" sz="5085" spc="-203">
                <a:solidFill>
                  <a:srgbClr val="000000"/>
                </a:solidFill>
                <a:latin typeface="TT Hoves"/>
                <a:ea typeface="TT Hoves"/>
                <a:cs typeface="TT Hoves"/>
                <a:sym typeface="TT Hoves"/>
              </a:rPr>
              <a:t> </a:t>
            </a:r>
          </a:p>
        </p:txBody>
      </p:sp>
      <p:grpSp>
        <p:nvGrpSpPr>
          <p:cNvPr id="8" name="Group 8"/>
          <p:cNvGrpSpPr/>
          <p:nvPr/>
        </p:nvGrpSpPr>
        <p:grpSpPr>
          <a:xfrm>
            <a:off x="12364612" y="1519939"/>
            <a:ext cx="3014965" cy="2159036"/>
            <a:chOff x="0" y="0"/>
            <a:chExt cx="4019953" cy="2878715"/>
          </a:xfrm>
        </p:grpSpPr>
        <p:grpSp>
          <p:nvGrpSpPr>
            <p:cNvPr id="9" name="Group 9"/>
            <p:cNvGrpSpPr/>
            <p:nvPr/>
          </p:nvGrpSpPr>
          <p:grpSpPr>
            <a:xfrm>
              <a:off x="0" y="0"/>
              <a:ext cx="4019953" cy="2878715"/>
              <a:chOff x="0" y="0"/>
              <a:chExt cx="4607793" cy="3299671"/>
            </a:xfrm>
          </p:grpSpPr>
          <p:sp>
            <p:nvSpPr>
              <p:cNvPr id="10" name="Freeform 10"/>
              <p:cNvSpPr/>
              <p:nvPr/>
            </p:nvSpPr>
            <p:spPr>
              <a:xfrm>
                <a:off x="0" y="0"/>
                <a:ext cx="4607794" cy="3299671"/>
              </a:xfrm>
              <a:custGeom>
                <a:avLst/>
                <a:gdLst/>
                <a:ahLst/>
                <a:cxnLst/>
                <a:rect l="l" t="t" r="r" b="b"/>
                <a:pathLst>
                  <a:path w="4607794" h="3299671">
                    <a:moveTo>
                      <a:pt x="4302994" y="0"/>
                    </a:moveTo>
                    <a:lnTo>
                      <a:pt x="304800" y="0"/>
                    </a:lnTo>
                    <a:cubicBezTo>
                      <a:pt x="135890" y="0"/>
                      <a:pt x="0" y="135890"/>
                      <a:pt x="0" y="304800"/>
                    </a:cubicBezTo>
                    <a:lnTo>
                      <a:pt x="0" y="2994871"/>
                    </a:lnTo>
                    <a:cubicBezTo>
                      <a:pt x="0" y="3163781"/>
                      <a:pt x="135890" y="3299671"/>
                      <a:pt x="304800" y="3299671"/>
                    </a:cubicBezTo>
                    <a:lnTo>
                      <a:pt x="4302994" y="3299671"/>
                    </a:lnTo>
                    <a:cubicBezTo>
                      <a:pt x="4471903" y="3299671"/>
                      <a:pt x="4607794" y="3163781"/>
                      <a:pt x="4607794" y="2994871"/>
                    </a:cubicBezTo>
                    <a:lnTo>
                      <a:pt x="4607794" y="304800"/>
                    </a:lnTo>
                    <a:cubicBezTo>
                      <a:pt x="4607794" y="135890"/>
                      <a:pt x="4471903" y="0"/>
                      <a:pt x="4302994" y="0"/>
                    </a:cubicBezTo>
                    <a:close/>
                  </a:path>
                </a:pathLst>
              </a:custGeom>
              <a:solidFill>
                <a:srgbClr val="0090FC"/>
              </a:solidFill>
            </p:spPr>
            <p:txBody>
              <a:bodyPr/>
              <a:lstStyle/>
              <a:p>
                <a:endParaRPr lang="en-US"/>
              </a:p>
            </p:txBody>
          </p:sp>
        </p:grpSp>
        <p:sp>
          <p:nvSpPr>
            <p:cNvPr id="11" name="TextBox 11"/>
            <p:cNvSpPr txBox="1"/>
            <p:nvPr/>
          </p:nvSpPr>
          <p:spPr>
            <a:xfrm>
              <a:off x="392994" y="965853"/>
              <a:ext cx="3233965" cy="1188097"/>
            </a:xfrm>
            <a:prstGeom prst="rect">
              <a:avLst/>
            </a:prstGeom>
          </p:spPr>
          <p:txBody>
            <a:bodyPr lIns="0" tIns="0" rIns="0" bIns="0" rtlCol="0" anchor="t">
              <a:spAutoFit/>
            </a:bodyPr>
            <a:lstStyle/>
            <a:p>
              <a:pPr algn="ctr">
                <a:lnSpc>
                  <a:spcPts val="3421"/>
                </a:lnSpc>
              </a:pPr>
              <a:r>
                <a:rPr lang="en-US" sz="3354" b="1">
                  <a:solidFill>
                    <a:srgbClr val="F7F7F7"/>
                  </a:solidFill>
                  <a:latin typeface="TT Commons Pro Bold"/>
                  <a:ea typeface="TT Commons Pro Bold"/>
                  <a:cs typeface="TT Commons Pro Bold"/>
                  <a:sym typeface="TT Commons Pro Bold"/>
                </a:rPr>
                <a:t>Professional Excellence</a:t>
              </a:r>
            </a:p>
          </p:txBody>
        </p:sp>
      </p:grpSp>
      <p:grpSp>
        <p:nvGrpSpPr>
          <p:cNvPr id="12" name="Group 12"/>
          <p:cNvGrpSpPr/>
          <p:nvPr/>
        </p:nvGrpSpPr>
        <p:grpSpPr>
          <a:xfrm>
            <a:off x="2182085" y="1519939"/>
            <a:ext cx="3014965" cy="1930383"/>
            <a:chOff x="0" y="0"/>
            <a:chExt cx="4607793" cy="2950220"/>
          </a:xfrm>
        </p:grpSpPr>
        <p:sp>
          <p:nvSpPr>
            <p:cNvPr id="13" name="Freeform 13"/>
            <p:cNvSpPr/>
            <p:nvPr/>
          </p:nvSpPr>
          <p:spPr>
            <a:xfrm>
              <a:off x="0" y="0"/>
              <a:ext cx="4607794" cy="2950220"/>
            </a:xfrm>
            <a:custGeom>
              <a:avLst/>
              <a:gdLst/>
              <a:ahLst/>
              <a:cxnLst/>
              <a:rect l="l" t="t" r="r" b="b"/>
              <a:pathLst>
                <a:path w="4607794" h="2950220">
                  <a:moveTo>
                    <a:pt x="4302994" y="0"/>
                  </a:moveTo>
                  <a:lnTo>
                    <a:pt x="304800" y="0"/>
                  </a:lnTo>
                  <a:cubicBezTo>
                    <a:pt x="135890" y="0"/>
                    <a:pt x="0" y="135890"/>
                    <a:pt x="0" y="304800"/>
                  </a:cubicBezTo>
                  <a:lnTo>
                    <a:pt x="0" y="2645420"/>
                  </a:lnTo>
                  <a:cubicBezTo>
                    <a:pt x="0" y="2814329"/>
                    <a:pt x="135890" y="2950220"/>
                    <a:pt x="304800" y="2950220"/>
                  </a:cubicBezTo>
                  <a:lnTo>
                    <a:pt x="4302994" y="2950220"/>
                  </a:lnTo>
                  <a:cubicBezTo>
                    <a:pt x="4471903" y="2950220"/>
                    <a:pt x="4607794" y="2814329"/>
                    <a:pt x="4607794" y="2645420"/>
                  </a:cubicBezTo>
                  <a:lnTo>
                    <a:pt x="4607794" y="304800"/>
                  </a:lnTo>
                  <a:cubicBezTo>
                    <a:pt x="4607794" y="135890"/>
                    <a:pt x="4471903" y="0"/>
                    <a:pt x="4302994" y="0"/>
                  </a:cubicBezTo>
                  <a:close/>
                </a:path>
              </a:pathLst>
            </a:custGeom>
            <a:solidFill>
              <a:srgbClr val="E2E2E2"/>
            </a:solidFill>
          </p:spPr>
          <p:txBody>
            <a:bodyPr/>
            <a:lstStyle/>
            <a:p>
              <a:endParaRPr lang="en-US"/>
            </a:p>
          </p:txBody>
        </p:sp>
      </p:grpSp>
      <p:sp>
        <p:nvSpPr>
          <p:cNvPr id="14" name="TextBox 14"/>
          <p:cNvSpPr txBox="1"/>
          <p:nvPr/>
        </p:nvSpPr>
        <p:spPr>
          <a:xfrm>
            <a:off x="2182085" y="1896772"/>
            <a:ext cx="2986390" cy="1018001"/>
          </a:xfrm>
          <a:prstGeom prst="rect">
            <a:avLst/>
          </a:prstGeom>
        </p:spPr>
        <p:txBody>
          <a:bodyPr lIns="0" tIns="0" rIns="0" bIns="0" rtlCol="0" anchor="t">
            <a:spAutoFit/>
          </a:bodyPr>
          <a:lstStyle/>
          <a:p>
            <a:pPr algn="ctr">
              <a:lnSpc>
                <a:spcPts val="3937"/>
              </a:lnSpc>
            </a:pPr>
            <a:r>
              <a:rPr lang="en-US" sz="3898">
                <a:solidFill>
                  <a:srgbClr val="000000"/>
                </a:solidFill>
                <a:latin typeface="TT Hoves"/>
                <a:ea typeface="TT Hoves"/>
                <a:cs typeface="TT Hoves"/>
                <a:sym typeface="TT Hoves"/>
              </a:rPr>
              <a:t> </a:t>
            </a:r>
            <a:r>
              <a:rPr lang="en-US" sz="3898" b="1">
                <a:solidFill>
                  <a:srgbClr val="000000"/>
                </a:solidFill>
                <a:latin typeface="TT Hoves Bold"/>
                <a:ea typeface="TT Hoves Bold"/>
                <a:cs typeface="TT Hoves Bold"/>
                <a:sym typeface="TT Hoves Bold"/>
              </a:rPr>
              <a:t>Self Awareness</a:t>
            </a:r>
          </a:p>
        </p:txBody>
      </p:sp>
      <p:pic>
        <p:nvPicPr>
          <p:cNvPr id="15" name="Picture 15"/>
          <p:cNvPicPr>
            <a:picLocks noChangeAspect="1"/>
          </p:cNvPicPr>
          <p:nvPr/>
        </p:nvPicPr>
        <p:blipFill>
          <a:blip r:embed="rId6"/>
          <a:srcRect/>
          <a:stretch>
            <a:fillRect/>
          </a:stretch>
        </p:blipFill>
        <p:spPr>
          <a:xfrm rot="2799503">
            <a:off x="5263792" y="-1800145"/>
            <a:ext cx="6881005" cy="6640169"/>
          </a:xfrm>
          <a:prstGeom prst="rect">
            <a:avLst/>
          </a:prstGeom>
        </p:spPr>
      </p:pic>
      <p:sp>
        <p:nvSpPr>
          <p:cNvPr id="16" name="TextBox 16"/>
          <p:cNvSpPr txBox="1"/>
          <p:nvPr/>
        </p:nvSpPr>
        <p:spPr>
          <a:xfrm>
            <a:off x="774142" y="4587292"/>
            <a:ext cx="15379577" cy="887095"/>
          </a:xfrm>
          <a:prstGeom prst="rect">
            <a:avLst/>
          </a:prstGeom>
        </p:spPr>
        <p:txBody>
          <a:bodyPr lIns="0" tIns="0" rIns="0" bIns="0" rtlCol="0" anchor="t">
            <a:spAutoFit/>
          </a:bodyPr>
          <a:lstStyle/>
          <a:p>
            <a:pPr algn="l">
              <a:lnSpc>
                <a:spcPts val="7279"/>
              </a:lnSpc>
            </a:pPr>
            <a:r>
              <a:rPr lang="en-US" sz="5199">
                <a:solidFill>
                  <a:srgbClr val="000000"/>
                </a:solidFill>
                <a:latin typeface="Breathing"/>
                <a:ea typeface="Breathing"/>
                <a:cs typeface="Breathing"/>
                <a:sym typeface="Breathing"/>
              </a:rPr>
              <a:t>30 Minutes - 3 things to Explorations </a:t>
            </a:r>
          </a:p>
        </p:txBody>
      </p:sp>
      <p:sp>
        <p:nvSpPr>
          <p:cNvPr id="17" name="TextBox 17"/>
          <p:cNvSpPr txBox="1"/>
          <p:nvPr/>
        </p:nvSpPr>
        <p:spPr>
          <a:xfrm>
            <a:off x="2876855" y="6043173"/>
            <a:ext cx="11654879" cy="1926251"/>
          </a:xfrm>
          <a:prstGeom prst="rect">
            <a:avLst/>
          </a:prstGeom>
        </p:spPr>
        <p:txBody>
          <a:bodyPr lIns="0" tIns="0" rIns="0" bIns="0" rtlCol="0" anchor="t">
            <a:spAutoFit/>
          </a:bodyPr>
          <a:lstStyle/>
          <a:p>
            <a:pPr marL="790918" lvl="1" indent="-395459" algn="l">
              <a:lnSpc>
                <a:spcPts val="5128"/>
              </a:lnSpc>
              <a:buFont typeface="Arial"/>
              <a:buChar char="•"/>
            </a:pPr>
            <a:r>
              <a:rPr lang="en-US" sz="3663" b="1">
                <a:solidFill>
                  <a:srgbClr val="000000"/>
                </a:solidFill>
                <a:latin typeface="TT Hoves Bold"/>
                <a:ea typeface="TT Hoves Bold"/>
                <a:cs typeface="TT Hoves Bold"/>
                <a:sym typeface="TT Hoves Bold"/>
              </a:rPr>
              <a:t>The SAVI Approach &amp; 5D Pathway</a:t>
            </a:r>
          </a:p>
          <a:p>
            <a:pPr marL="790918" lvl="1" indent="-395459" algn="l">
              <a:lnSpc>
                <a:spcPts val="5128"/>
              </a:lnSpc>
              <a:buFont typeface="Arial"/>
              <a:buChar char="•"/>
            </a:pPr>
            <a:r>
              <a:rPr lang="en-US" sz="3663" b="1">
                <a:solidFill>
                  <a:srgbClr val="000000"/>
                </a:solidFill>
                <a:latin typeface="TT Hoves Bold"/>
                <a:ea typeface="TT Hoves Bold"/>
                <a:cs typeface="TT Hoves Bold"/>
                <a:sym typeface="TT Hoves Bold"/>
              </a:rPr>
              <a:t>Wellbeing &amp; Intentionality in Practice Education </a:t>
            </a:r>
          </a:p>
          <a:p>
            <a:pPr marL="790918" lvl="1" indent="-395459" algn="l">
              <a:lnSpc>
                <a:spcPts val="5128"/>
              </a:lnSpc>
              <a:buFont typeface="Arial"/>
              <a:buChar char="•"/>
            </a:pPr>
            <a:r>
              <a:rPr lang="en-US" sz="3663" b="1">
                <a:solidFill>
                  <a:srgbClr val="000000"/>
                </a:solidFill>
                <a:latin typeface="TT Hoves Bold"/>
                <a:ea typeface="TT Hoves Bold"/>
                <a:cs typeface="TT Hoves Bold"/>
                <a:sym typeface="TT Hoves Bold"/>
              </a:rPr>
              <a:t>The ONE Thing Challenge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74142" y="8289588"/>
            <a:ext cx="2400723" cy="1395462"/>
          </a:xfrm>
          <a:custGeom>
            <a:avLst/>
            <a:gdLst/>
            <a:ahLst/>
            <a:cxnLst/>
            <a:rect l="l" t="t" r="r" b="b"/>
            <a:pathLst>
              <a:path w="2400723" h="1395462">
                <a:moveTo>
                  <a:pt x="0" y="0"/>
                </a:moveTo>
                <a:lnTo>
                  <a:pt x="2400723" y="0"/>
                </a:lnTo>
                <a:lnTo>
                  <a:pt x="2400723" y="1395461"/>
                </a:lnTo>
                <a:lnTo>
                  <a:pt x="0" y="1395461"/>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5105404" y="4678452"/>
            <a:ext cx="3854099" cy="3611135"/>
            <a:chOff x="0" y="0"/>
            <a:chExt cx="5138799" cy="4814847"/>
          </a:xfrm>
        </p:grpSpPr>
        <p:grpSp>
          <p:nvGrpSpPr>
            <p:cNvPr id="4" name="Group 4"/>
            <p:cNvGrpSpPr/>
            <p:nvPr/>
          </p:nvGrpSpPr>
          <p:grpSpPr>
            <a:xfrm>
              <a:off x="1023999" y="942205"/>
              <a:ext cx="4114800" cy="552137"/>
              <a:chOff x="0" y="0"/>
              <a:chExt cx="812800" cy="109064"/>
            </a:xfrm>
          </p:grpSpPr>
          <p:sp>
            <p:nvSpPr>
              <p:cNvPr id="5" name="Freeform 5"/>
              <p:cNvSpPr/>
              <p:nvPr/>
            </p:nvSpPr>
            <p:spPr>
              <a:xfrm>
                <a:off x="0" y="0"/>
                <a:ext cx="812800" cy="109064"/>
              </a:xfrm>
              <a:custGeom>
                <a:avLst/>
                <a:gdLst/>
                <a:ahLst/>
                <a:cxnLst/>
                <a:rect l="l" t="t" r="r" b="b"/>
                <a:pathLst>
                  <a:path w="812800" h="109064">
                    <a:moveTo>
                      <a:pt x="0" y="0"/>
                    </a:moveTo>
                    <a:lnTo>
                      <a:pt x="812800" y="0"/>
                    </a:lnTo>
                    <a:lnTo>
                      <a:pt x="812800" y="109064"/>
                    </a:lnTo>
                    <a:lnTo>
                      <a:pt x="0" y="109064"/>
                    </a:lnTo>
                    <a:close/>
                  </a:path>
                </a:pathLst>
              </a:custGeom>
              <a:solidFill>
                <a:srgbClr val="000000">
                  <a:alpha val="0"/>
                </a:srgbClr>
              </a:solidFill>
            </p:spPr>
            <p:txBody>
              <a:bodyPr/>
              <a:lstStyle/>
              <a:p>
                <a:endParaRPr lang="en-US"/>
              </a:p>
            </p:txBody>
          </p:sp>
          <p:sp>
            <p:nvSpPr>
              <p:cNvPr id="6" name="TextBox 6"/>
              <p:cNvSpPr txBox="1"/>
              <p:nvPr/>
            </p:nvSpPr>
            <p:spPr>
              <a:xfrm>
                <a:off x="0" y="28575"/>
                <a:ext cx="812800" cy="80489"/>
              </a:xfrm>
              <a:prstGeom prst="rect">
                <a:avLst/>
              </a:prstGeom>
            </p:spPr>
            <p:txBody>
              <a:bodyPr lIns="56920" tIns="56920" rIns="56920" bIns="56920" rtlCol="0" anchor="ctr"/>
              <a:lstStyle/>
              <a:p>
                <a:pPr algn="ctr">
                  <a:lnSpc>
                    <a:spcPts val="2117"/>
                  </a:lnSpc>
                </a:pPr>
                <a:endParaRPr/>
              </a:p>
            </p:txBody>
          </p:sp>
        </p:grpSp>
        <p:sp>
          <p:nvSpPr>
            <p:cNvPr id="7" name="TextBox 7"/>
            <p:cNvSpPr txBox="1"/>
            <p:nvPr/>
          </p:nvSpPr>
          <p:spPr>
            <a:xfrm>
              <a:off x="1299430" y="-85725"/>
              <a:ext cx="2407593" cy="934470"/>
            </a:xfrm>
            <a:prstGeom prst="rect">
              <a:avLst/>
            </a:prstGeom>
          </p:spPr>
          <p:txBody>
            <a:bodyPr lIns="0" tIns="0" rIns="0" bIns="0" rtlCol="0" anchor="t">
              <a:spAutoFit/>
            </a:bodyPr>
            <a:lstStyle/>
            <a:p>
              <a:pPr algn="ctr">
                <a:lnSpc>
                  <a:spcPts val="5932"/>
                </a:lnSpc>
              </a:pPr>
              <a:r>
                <a:rPr lang="en-US" sz="4237">
                  <a:solidFill>
                    <a:srgbClr val="FFB600"/>
                  </a:solidFill>
                  <a:latin typeface="Breathing"/>
                  <a:ea typeface="Breathing"/>
                  <a:cs typeface="Breathing"/>
                  <a:sym typeface="Breathing"/>
                </a:rPr>
                <a:t>Money</a:t>
              </a:r>
            </a:p>
          </p:txBody>
        </p:sp>
        <p:sp>
          <p:nvSpPr>
            <p:cNvPr id="8" name="TextBox 8"/>
            <p:cNvSpPr txBox="1"/>
            <p:nvPr/>
          </p:nvSpPr>
          <p:spPr>
            <a:xfrm>
              <a:off x="0" y="1076803"/>
              <a:ext cx="5006452" cy="3738044"/>
            </a:xfrm>
            <a:prstGeom prst="rect">
              <a:avLst/>
            </a:prstGeom>
          </p:spPr>
          <p:txBody>
            <a:bodyPr lIns="0" tIns="0" rIns="0" bIns="0" rtlCol="0" anchor="t">
              <a:spAutoFit/>
            </a:bodyPr>
            <a:lstStyle/>
            <a:p>
              <a:pPr algn="ctr">
                <a:lnSpc>
                  <a:spcPts val="2781"/>
                </a:lnSpc>
              </a:pPr>
              <a:r>
                <a:rPr lang="en-US" sz="1986" b="1">
                  <a:solidFill>
                    <a:srgbClr val="000000"/>
                  </a:solidFill>
                  <a:latin typeface="TT Hoves Bold"/>
                  <a:ea typeface="TT Hoves Bold"/>
                  <a:cs typeface="TT Hoves Bold"/>
                  <a:sym typeface="TT Hoves Bold"/>
                </a:rPr>
                <a:t>Despite their dedication, Social Workers feel undervalued and underpaid, not receiving fair compensation for the hours and effort they invest in their roles</a:t>
              </a:r>
            </a:p>
            <a:p>
              <a:pPr algn="ctr">
                <a:lnSpc>
                  <a:spcPts val="2781"/>
                </a:lnSpc>
              </a:pPr>
              <a:endParaRPr lang="en-US" sz="1986" b="1">
                <a:solidFill>
                  <a:srgbClr val="000000"/>
                </a:solidFill>
                <a:latin typeface="TT Hoves Bold"/>
                <a:ea typeface="TT Hoves Bold"/>
                <a:cs typeface="TT Hoves Bold"/>
                <a:sym typeface="TT Hoves Bold"/>
              </a:endParaRPr>
            </a:p>
          </p:txBody>
        </p:sp>
      </p:grpSp>
      <p:sp>
        <p:nvSpPr>
          <p:cNvPr id="9" name="TextBox 9"/>
          <p:cNvSpPr txBox="1"/>
          <p:nvPr/>
        </p:nvSpPr>
        <p:spPr>
          <a:xfrm>
            <a:off x="10128538" y="1268668"/>
            <a:ext cx="2793485" cy="1141465"/>
          </a:xfrm>
          <a:prstGeom prst="rect">
            <a:avLst/>
          </a:prstGeom>
        </p:spPr>
        <p:txBody>
          <a:bodyPr lIns="0" tIns="0" rIns="0" bIns="0" rtlCol="0" anchor="t">
            <a:spAutoFit/>
          </a:bodyPr>
          <a:lstStyle/>
          <a:p>
            <a:pPr algn="l">
              <a:lnSpc>
                <a:spcPts val="8607"/>
              </a:lnSpc>
            </a:pPr>
            <a:r>
              <a:rPr lang="en-US" sz="8607" spc="-344">
                <a:solidFill>
                  <a:srgbClr val="FFB600"/>
                </a:solidFill>
                <a:latin typeface="Breathing"/>
                <a:ea typeface="Breathing"/>
                <a:cs typeface="Breathing"/>
                <a:sym typeface="Breathing"/>
              </a:rPr>
              <a:t>YOU</a:t>
            </a:r>
          </a:p>
        </p:txBody>
      </p:sp>
      <p:sp>
        <p:nvSpPr>
          <p:cNvPr id="10" name="TextBox 10"/>
          <p:cNvSpPr txBox="1"/>
          <p:nvPr/>
        </p:nvSpPr>
        <p:spPr>
          <a:xfrm>
            <a:off x="1296501" y="1363959"/>
            <a:ext cx="13270731" cy="712759"/>
          </a:xfrm>
          <a:prstGeom prst="rect">
            <a:avLst/>
          </a:prstGeom>
        </p:spPr>
        <p:txBody>
          <a:bodyPr lIns="0" tIns="0" rIns="0" bIns="0" rtlCol="0" anchor="t">
            <a:spAutoFit/>
          </a:bodyPr>
          <a:lstStyle/>
          <a:p>
            <a:pPr algn="ctr">
              <a:lnSpc>
                <a:spcPts val="5932"/>
              </a:lnSpc>
            </a:pPr>
            <a:r>
              <a:rPr lang="en-US" sz="4237" b="1">
                <a:solidFill>
                  <a:srgbClr val="000000"/>
                </a:solidFill>
                <a:latin typeface="TT Hoves Bold"/>
                <a:ea typeface="TT Hoves Bold"/>
                <a:cs typeface="TT Hoves Bold"/>
                <a:sym typeface="TT Hoves Bold"/>
              </a:rPr>
              <a:t>It all starts with</a:t>
            </a:r>
          </a:p>
        </p:txBody>
      </p:sp>
      <p:grpSp>
        <p:nvGrpSpPr>
          <p:cNvPr id="11" name="Group 11"/>
          <p:cNvGrpSpPr/>
          <p:nvPr/>
        </p:nvGrpSpPr>
        <p:grpSpPr>
          <a:xfrm>
            <a:off x="774142" y="4678452"/>
            <a:ext cx="3754839" cy="3257959"/>
            <a:chOff x="0" y="0"/>
            <a:chExt cx="5006452" cy="4343945"/>
          </a:xfrm>
        </p:grpSpPr>
        <p:sp>
          <p:nvSpPr>
            <p:cNvPr id="12" name="TextBox 12"/>
            <p:cNvSpPr txBox="1"/>
            <p:nvPr/>
          </p:nvSpPr>
          <p:spPr>
            <a:xfrm>
              <a:off x="1194317" y="-85725"/>
              <a:ext cx="1688100" cy="934470"/>
            </a:xfrm>
            <a:prstGeom prst="rect">
              <a:avLst/>
            </a:prstGeom>
          </p:spPr>
          <p:txBody>
            <a:bodyPr lIns="0" tIns="0" rIns="0" bIns="0" rtlCol="0" anchor="t">
              <a:spAutoFit/>
            </a:bodyPr>
            <a:lstStyle/>
            <a:p>
              <a:pPr algn="ctr">
                <a:lnSpc>
                  <a:spcPts val="5932"/>
                </a:lnSpc>
              </a:pPr>
              <a:r>
                <a:rPr lang="en-US" sz="4237">
                  <a:solidFill>
                    <a:srgbClr val="FFB600"/>
                  </a:solidFill>
                  <a:latin typeface="Breathing"/>
                  <a:ea typeface="Breathing"/>
                  <a:cs typeface="Breathing"/>
                  <a:sym typeface="Breathing"/>
                </a:rPr>
                <a:t>Time</a:t>
              </a:r>
            </a:p>
          </p:txBody>
        </p:sp>
        <p:sp>
          <p:nvSpPr>
            <p:cNvPr id="13" name="TextBox 13"/>
            <p:cNvSpPr txBox="1"/>
            <p:nvPr/>
          </p:nvSpPr>
          <p:spPr>
            <a:xfrm>
              <a:off x="0" y="1076803"/>
              <a:ext cx="5006452" cy="3267142"/>
            </a:xfrm>
            <a:prstGeom prst="rect">
              <a:avLst/>
            </a:prstGeom>
          </p:spPr>
          <p:txBody>
            <a:bodyPr lIns="0" tIns="0" rIns="0" bIns="0" rtlCol="0" anchor="t">
              <a:spAutoFit/>
            </a:bodyPr>
            <a:lstStyle/>
            <a:p>
              <a:pPr algn="ctr">
                <a:lnSpc>
                  <a:spcPts val="2781"/>
                </a:lnSpc>
              </a:pPr>
              <a:r>
                <a:rPr lang="en-US" sz="1986" b="1">
                  <a:solidFill>
                    <a:srgbClr val="000000"/>
                  </a:solidFill>
                  <a:latin typeface="TT Hoves Bold"/>
                  <a:ea typeface="TT Hoves Bold"/>
                  <a:cs typeface="TT Hoves Bold"/>
                  <a:sym typeface="TT Hoves Bold"/>
                </a:rPr>
                <a:t>Overwhelmed and constantly juggling workloads, Social Workers struggle to find a healthy work-life balance, often feeling time-poor and stretched thin.</a:t>
              </a:r>
            </a:p>
            <a:p>
              <a:pPr algn="ctr">
                <a:lnSpc>
                  <a:spcPts val="2781"/>
                </a:lnSpc>
              </a:pPr>
              <a:endParaRPr lang="en-US" sz="1986" b="1">
                <a:solidFill>
                  <a:srgbClr val="000000"/>
                </a:solidFill>
                <a:latin typeface="TT Hoves Bold"/>
                <a:ea typeface="TT Hoves Bold"/>
                <a:cs typeface="TT Hoves Bold"/>
                <a:sym typeface="TT Hoves Bold"/>
              </a:endParaRPr>
            </a:p>
          </p:txBody>
        </p:sp>
      </p:grpSp>
      <p:grpSp>
        <p:nvGrpSpPr>
          <p:cNvPr id="14" name="Group 14"/>
          <p:cNvGrpSpPr/>
          <p:nvPr/>
        </p:nvGrpSpPr>
        <p:grpSpPr>
          <a:xfrm>
            <a:off x="9436667" y="4678452"/>
            <a:ext cx="3754839" cy="3257959"/>
            <a:chOff x="0" y="0"/>
            <a:chExt cx="5006452" cy="4343945"/>
          </a:xfrm>
        </p:grpSpPr>
        <p:sp>
          <p:nvSpPr>
            <p:cNvPr id="15" name="TextBox 15"/>
            <p:cNvSpPr txBox="1"/>
            <p:nvPr/>
          </p:nvSpPr>
          <p:spPr>
            <a:xfrm>
              <a:off x="513323" y="-85725"/>
              <a:ext cx="3979807" cy="934470"/>
            </a:xfrm>
            <a:prstGeom prst="rect">
              <a:avLst/>
            </a:prstGeom>
          </p:spPr>
          <p:txBody>
            <a:bodyPr lIns="0" tIns="0" rIns="0" bIns="0" rtlCol="0" anchor="t">
              <a:spAutoFit/>
            </a:bodyPr>
            <a:lstStyle/>
            <a:p>
              <a:pPr algn="ctr">
                <a:lnSpc>
                  <a:spcPts val="5932"/>
                </a:lnSpc>
              </a:pPr>
              <a:r>
                <a:rPr lang="en-US" sz="4237">
                  <a:solidFill>
                    <a:srgbClr val="FFB600"/>
                  </a:solidFill>
                  <a:latin typeface="Breathing"/>
                  <a:ea typeface="Breathing"/>
                  <a:cs typeface="Breathing"/>
                  <a:sym typeface="Breathing"/>
                </a:rPr>
                <a:t>Confidence</a:t>
              </a:r>
            </a:p>
          </p:txBody>
        </p:sp>
        <p:sp>
          <p:nvSpPr>
            <p:cNvPr id="16" name="TextBox 16"/>
            <p:cNvSpPr txBox="1"/>
            <p:nvPr/>
          </p:nvSpPr>
          <p:spPr>
            <a:xfrm>
              <a:off x="0" y="1076803"/>
              <a:ext cx="5006452" cy="3267142"/>
            </a:xfrm>
            <a:prstGeom prst="rect">
              <a:avLst/>
            </a:prstGeom>
          </p:spPr>
          <p:txBody>
            <a:bodyPr lIns="0" tIns="0" rIns="0" bIns="0" rtlCol="0" anchor="t">
              <a:spAutoFit/>
            </a:bodyPr>
            <a:lstStyle/>
            <a:p>
              <a:pPr algn="ctr">
                <a:lnSpc>
                  <a:spcPts val="2781"/>
                </a:lnSpc>
              </a:pPr>
              <a:r>
                <a:rPr lang="en-US" sz="1986" b="1">
                  <a:solidFill>
                    <a:srgbClr val="000000"/>
                  </a:solidFill>
                  <a:latin typeface="TT Hoves Bold"/>
                  <a:ea typeface="TT Hoves Bold"/>
                  <a:cs typeface="TT Hoves Bold"/>
                  <a:sym typeface="TT Hoves Bold"/>
                </a:rPr>
                <a:t>Social Workers wrestle with self-doubt, limiting beliefs, and fears that hinder their ability to pursue their true aspirations and reach their full potential</a:t>
              </a:r>
            </a:p>
            <a:p>
              <a:pPr algn="ctr">
                <a:lnSpc>
                  <a:spcPts val="2781"/>
                </a:lnSpc>
              </a:pPr>
              <a:endParaRPr lang="en-US" sz="1986" b="1">
                <a:solidFill>
                  <a:srgbClr val="000000"/>
                </a:solidFill>
                <a:latin typeface="TT Hoves Bold"/>
                <a:ea typeface="TT Hoves Bold"/>
                <a:cs typeface="TT Hoves Bold"/>
                <a:sym typeface="TT Hoves Bold"/>
              </a:endParaRPr>
            </a:p>
          </p:txBody>
        </p:sp>
      </p:grpSp>
      <p:sp>
        <p:nvSpPr>
          <p:cNvPr id="17" name="TextBox 17"/>
          <p:cNvSpPr txBox="1"/>
          <p:nvPr/>
        </p:nvSpPr>
        <p:spPr>
          <a:xfrm>
            <a:off x="1560753" y="2497733"/>
            <a:ext cx="15166493" cy="2263964"/>
          </a:xfrm>
          <a:prstGeom prst="rect">
            <a:avLst/>
          </a:prstGeom>
        </p:spPr>
        <p:txBody>
          <a:bodyPr lIns="0" tIns="0" rIns="0" bIns="0" rtlCol="0" anchor="t">
            <a:spAutoFit/>
          </a:bodyPr>
          <a:lstStyle/>
          <a:p>
            <a:pPr algn="ctr">
              <a:lnSpc>
                <a:spcPts val="3757"/>
              </a:lnSpc>
            </a:pPr>
            <a:r>
              <a:rPr lang="en-US" sz="2683">
                <a:solidFill>
                  <a:srgbClr val="000000"/>
                </a:solidFill>
                <a:latin typeface="TT Hoves"/>
                <a:ea typeface="TT Hoves"/>
                <a:cs typeface="TT Hoves"/>
                <a:sym typeface="TT Hoves"/>
              </a:rPr>
              <a:t>In a recent Survey, we asked Social Workers what their biggest challenge is when it comes to living their best life...</a:t>
            </a:r>
          </a:p>
          <a:p>
            <a:pPr algn="ctr">
              <a:lnSpc>
                <a:spcPts val="3757"/>
              </a:lnSpc>
            </a:pPr>
            <a:endParaRPr lang="en-US" sz="2683">
              <a:solidFill>
                <a:srgbClr val="000000"/>
              </a:solidFill>
              <a:latin typeface="TT Hoves"/>
              <a:ea typeface="TT Hoves"/>
              <a:cs typeface="TT Hoves"/>
              <a:sym typeface="TT Hoves"/>
            </a:endParaRPr>
          </a:p>
          <a:p>
            <a:pPr algn="ctr">
              <a:lnSpc>
                <a:spcPts val="3757"/>
              </a:lnSpc>
            </a:pPr>
            <a:r>
              <a:rPr lang="en-US" sz="2683">
                <a:solidFill>
                  <a:srgbClr val="000000"/>
                </a:solidFill>
                <a:latin typeface="TT Hoves"/>
                <a:ea typeface="TT Hoves"/>
                <a:cs typeface="TT Hoves"/>
                <a:sym typeface="TT Hoves"/>
              </a:rPr>
              <a:t>This is what they said</a:t>
            </a:r>
          </a:p>
          <a:p>
            <a:pPr algn="ctr">
              <a:lnSpc>
                <a:spcPts val="2872"/>
              </a:lnSpc>
            </a:pPr>
            <a:endParaRPr lang="en-US" sz="2683">
              <a:solidFill>
                <a:srgbClr val="000000"/>
              </a:solidFill>
              <a:latin typeface="TT Hoves"/>
              <a:ea typeface="TT Hoves"/>
              <a:cs typeface="TT Hoves"/>
              <a:sym typeface="TT Hoves"/>
            </a:endParaRPr>
          </a:p>
        </p:txBody>
      </p:sp>
      <p:grpSp>
        <p:nvGrpSpPr>
          <p:cNvPr id="18" name="Group 18"/>
          <p:cNvGrpSpPr/>
          <p:nvPr/>
        </p:nvGrpSpPr>
        <p:grpSpPr>
          <a:xfrm>
            <a:off x="13648980" y="4761697"/>
            <a:ext cx="3754839" cy="2904782"/>
            <a:chOff x="0" y="0"/>
            <a:chExt cx="5006452" cy="3873043"/>
          </a:xfrm>
        </p:grpSpPr>
        <p:sp>
          <p:nvSpPr>
            <p:cNvPr id="19" name="TextBox 19"/>
            <p:cNvSpPr txBox="1"/>
            <p:nvPr/>
          </p:nvSpPr>
          <p:spPr>
            <a:xfrm>
              <a:off x="1126258" y="-85725"/>
              <a:ext cx="2753937" cy="934470"/>
            </a:xfrm>
            <a:prstGeom prst="rect">
              <a:avLst/>
            </a:prstGeom>
          </p:spPr>
          <p:txBody>
            <a:bodyPr lIns="0" tIns="0" rIns="0" bIns="0" rtlCol="0" anchor="t">
              <a:spAutoFit/>
            </a:bodyPr>
            <a:lstStyle/>
            <a:p>
              <a:pPr algn="ctr">
                <a:lnSpc>
                  <a:spcPts val="5932"/>
                </a:lnSpc>
              </a:pPr>
              <a:r>
                <a:rPr lang="en-US" sz="4237">
                  <a:solidFill>
                    <a:srgbClr val="FFB600"/>
                  </a:solidFill>
                  <a:latin typeface="Breathing"/>
                  <a:ea typeface="Breathing"/>
                  <a:cs typeface="Breathing"/>
                  <a:sym typeface="Breathing"/>
                </a:rPr>
                <a:t>Clarity</a:t>
              </a:r>
            </a:p>
          </p:txBody>
        </p:sp>
        <p:sp>
          <p:nvSpPr>
            <p:cNvPr id="20" name="TextBox 20"/>
            <p:cNvSpPr txBox="1"/>
            <p:nvPr/>
          </p:nvSpPr>
          <p:spPr>
            <a:xfrm>
              <a:off x="0" y="1076803"/>
              <a:ext cx="5006452" cy="2796239"/>
            </a:xfrm>
            <a:prstGeom prst="rect">
              <a:avLst/>
            </a:prstGeom>
          </p:spPr>
          <p:txBody>
            <a:bodyPr lIns="0" tIns="0" rIns="0" bIns="0" rtlCol="0" anchor="t">
              <a:spAutoFit/>
            </a:bodyPr>
            <a:lstStyle/>
            <a:p>
              <a:pPr algn="ctr">
                <a:lnSpc>
                  <a:spcPts val="2781"/>
                </a:lnSpc>
              </a:pPr>
              <a:r>
                <a:rPr lang="en-US" sz="1986" b="1">
                  <a:solidFill>
                    <a:srgbClr val="000000"/>
                  </a:solidFill>
                  <a:latin typeface="TT Hoves Bold"/>
                  <a:ea typeface="TT Hoves Bold"/>
                  <a:cs typeface="TT Hoves Bold"/>
                  <a:sym typeface="TT Hoves Bold"/>
                </a:rPr>
                <a:t>Social Workers often find themselves unsure about the direction of their lives, lacking a clear vision of what their ideal future looks like.</a:t>
              </a:r>
            </a:p>
            <a:p>
              <a:pPr algn="ctr">
                <a:lnSpc>
                  <a:spcPts val="2781"/>
                </a:lnSpc>
              </a:pPr>
              <a:endParaRPr lang="en-US" sz="1986" b="1">
                <a:solidFill>
                  <a:srgbClr val="000000"/>
                </a:solidFill>
                <a:latin typeface="TT Hoves Bold"/>
                <a:ea typeface="TT Hoves Bold"/>
                <a:cs typeface="TT Hoves Bold"/>
                <a:sym typeface="TT Hoves Bold"/>
              </a:endParaRPr>
            </a:p>
          </p:txBody>
        </p:sp>
      </p:grpSp>
      <p:sp>
        <p:nvSpPr>
          <p:cNvPr id="21" name="Freeform 21"/>
          <p:cNvSpPr/>
          <p:nvPr/>
        </p:nvSpPr>
        <p:spPr>
          <a:xfrm>
            <a:off x="15651130" y="-672744"/>
            <a:ext cx="5072112" cy="11480088"/>
          </a:xfrm>
          <a:custGeom>
            <a:avLst/>
            <a:gdLst/>
            <a:ahLst/>
            <a:cxnLst/>
            <a:rect l="l" t="t" r="r" b="b"/>
            <a:pathLst>
              <a:path w="5072112" h="11480088">
                <a:moveTo>
                  <a:pt x="0" y="0"/>
                </a:moveTo>
                <a:lnTo>
                  <a:pt x="5072112" y="0"/>
                </a:lnTo>
                <a:lnTo>
                  <a:pt x="5072112" y="11480088"/>
                </a:lnTo>
                <a:lnTo>
                  <a:pt x="0" y="11480088"/>
                </a:lnTo>
                <a:lnTo>
                  <a:pt x="0" y="0"/>
                </a:lnTo>
                <a:close/>
              </a:path>
            </a:pathLst>
          </a:custGeom>
          <a:blipFill>
            <a:blip r:embed="rId4">
              <a:alphaModFix amt="46000"/>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11608" y="8388799"/>
            <a:ext cx="2400723" cy="1395462"/>
          </a:xfrm>
          <a:custGeom>
            <a:avLst/>
            <a:gdLst/>
            <a:ahLst/>
            <a:cxnLst/>
            <a:rect l="l" t="t" r="r" b="b"/>
            <a:pathLst>
              <a:path w="2400723" h="1395462">
                <a:moveTo>
                  <a:pt x="0" y="0"/>
                </a:moveTo>
                <a:lnTo>
                  <a:pt x="2400723" y="0"/>
                </a:lnTo>
                <a:lnTo>
                  <a:pt x="2400723" y="1395462"/>
                </a:lnTo>
                <a:lnTo>
                  <a:pt x="0" y="1395462"/>
                </a:lnTo>
                <a:lnTo>
                  <a:pt x="0" y="0"/>
                </a:lnTo>
                <a:close/>
              </a:path>
            </a:pathLst>
          </a:custGeom>
          <a:blipFill>
            <a:blip r:embed="rId3"/>
            <a:stretch>
              <a:fillRect/>
            </a:stretch>
          </a:blipFill>
        </p:spPr>
        <p:txBody>
          <a:bodyPr/>
          <a:lstStyle/>
          <a:p>
            <a:endParaRPr lang="en-US"/>
          </a:p>
        </p:txBody>
      </p:sp>
      <p:sp>
        <p:nvSpPr>
          <p:cNvPr id="3" name="Freeform 3"/>
          <p:cNvSpPr/>
          <p:nvPr/>
        </p:nvSpPr>
        <p:spPr>
          <a:xfrm>
            <a:off x="5596377" y="8191820"/>
            <a:ext cx="1444753" cy="1969482"/>
          </a:xfrm>
          <a:custGeom>
            <a:avLst/>
            <a:gdLst/>
            <a:ahLst/>
            <a:cxnLst/>
            <a:rect l="l" t="t" r="r" b="b"/>
            <a:pathLst>
              <a:path w="1444753" h="1969482">
                <a:moveTo>
                  <a:pt x="0" y="0"/>
                </a:moveTo>
                <a:lnTo>
                  <a:pt x="1444753" y="0"/>
                </a:lnTo>
                <a:lnTo>
                  <a:pt x="1444753" y="1969482"/>
                </a:lnTo>
                <a:lnTo>
                  <a:pt x="0" y="1969482"/>
                </a:lnTo>
                <a:lnTo>
                  <a:pt x="0" y="0"/>
                </a:lnTo>
                <a:close/>
              </a:path>
            </a:pathLst>
          </a:custGeom>
          <a:blipFill>
            <a:blip r:embed="rId4"/>
            <a:stretch>
              <a:fillRect l="-57150" r="-47457"/>
            </a:stretch>
          </a:blipFill>
        </p:spPr>
        <p:txBody>
          <a:bodyPr/>
          <a:lstStyle/>
          <a:p>
            <a:endParaRPr lang="en-US"/>
          </a:p>
        </p:txBody>
      </p:sp>
      <p:sp>
        <p:nvSpPr>
          <p:cNvPr id="4" name="Freeform 4"/>
          <p:cNvSpPr/>
          <p:nvPr/>
        </p:nvSpPr>
        <p:spPr>
          <a:xfrm>
            <a:off x="7745980" y="8045215"/>
            <a:ext cx="1434560" cy="2082630"/>
          </a:xfrm>
          <a:custGeom>
            <a:avLst/>
            <a:gdLst/>
            <a:ahLst/>
            <a:cxnLst/>
            <a:rect l="l" t="t" r="r" b="b"/>
            <a:pathLst>
              <a:path w="1434560" h="2082630">
                <a:moveTo>
                  <a:pt x="0" y="0"/>
                </a:moveTo>
                <a:lnTo>
                  <a:pt x="1434560" y="0"/>
                </a:lnTo>
                <a:lnTo>
                  <a:pt x="1434560" y="2082630"/>
                </a:lnTo>
                <a:lnTo>
                  <a:pt x="0" y="2082630"/>
                </a:lnTo>
                <a:lnTo>
                  <a:pt x="0" y="0"/>
                </a:lnTo>
                <a:close/>
              </a:path>
            </a:pathLst>
          </a:custGeom>
          <a:blipFill>
            <a:blip r:embed="rId5"/>
            <a:stretch>
              <a:fillRect l="-117491"/>
            </a:stretch>
          </a:blipFill>
        </p:spPr>
        <p:txBody>
          <a:bodyPr/>
          <a:lstStyle/>
          <a:p>
            <a:endParaRPr lang="en-US"/>
          </a:p>
        </p:txBody>
      </p:sp>
      <p:sp>
        <p:nvSpPr>
          <p:cNvPr id="5" name="Freeform 5"/>
          <p:cNvSpPr/>
          <p:nvPr/>
        </p:nvSpPr>
        <p:spPr>
          <a:xfrm>
            <a:off x="2188114" y="8168291"/>
            <a:ext cx="2932013" cy="1953454"/>
          </a:xfrm>
          <a:custGeom>
            <a:avLst/>
            <a:gdLst/>
            <a:ahLst/>
            <a:cxnLst/>
            <a:rect l="l" t="t" r="r" b="b"/>
            <a:pathLst>
              <a:path w="2932013" h="1953454">
                <a:moveTo>
                  <a:pt x="0" y="0"/>
                </a:moveTo>
                <a:lnTo>
                  <a:pt x="2932013" y="0"/>
                </a:lnTo>
                <a:lnTo>
                  <a:pt x="2932013" y="1953453"/>
                </a:lnTo>
                <a:lnTo>
                  <a:pt x="0" y="1953453"/>
                </a:lnTo>
                <a:lnTo>
                  <a:pt x="0" y="0"/>
                </a:lnTo>
                <a:close/>
              </a:path>
            </a:pathLst>
          </a:custGeom>
          <a:blipFill>
            <a:blip r:embed="rId6"/>
            <a:stretch>
              <a:fillRect/>
            </a:stretch>
          </a:blipFill>
        </p:spPr>
        <p:txBody>
          <a:bodyPr/>
          <a:lstStyle/>
          <a:p>
            <a:endParaRPr lang="en-US"/>
          </a:p>
        </p:txBody>
      </p:sp>
      <p:sp>
        <p:nvSpPr>
          <p:cNvPr id="6" name="Freeform 6"/>
          <p:cNvSpPr/>
          <p:nvPr/>
        </p:nvSpPr>
        <p:spPr>
          <a:xfrm>
            <a:off x="9144000" y="8315822"/>
            <a:ext cx="2696781" cy="1796730"/>
          </a:xfrm>
          <a:custGeom>
            <a:avLst/>
            <a:gdLst/>
            <a:ahLst/>
            <a:cxnLst/>
            <a:rect l="l" t="t" r="r" b="b"/>
            <a:pathLst>
              <a:path w="2696781" h="1796730">
                <a:moveTo>
                  <a:pt x="0" y="0"/>
                </a:moveTo>
                <a:lnTo>
                  <a:pt x="2696781" y="0"/>
                </a:lnTo>
                <a:lnTo>
                  <a:pt x="2696781" y="1796730"/>
                </a:lnTo>
                <a:lnTo>
                  <a:pt x="0" y="1796730"/>
                </a:lnTo>
                <a:lnTo>
                  <a:pt x="0" y="0"/>
                </a:lnTo>
                <a:close/>
              </a:path>
            </a:pathLst>
          </a:custGeom>
          <a:blipFill>
            <a:blip r:embed="rId7"/>
            <a:stretch>
              <a:fillRect/>
            </a:stretch>
          </a:blipFill>
        </p:spPr>
        <p:txBody>
          <a:bodyPr/>
          <a:lstStyle/>
          <a:p>
            <a:endParaRPr lang="en-US"/>
          </a:p>
        </p:txBody>
      </p:sp>
      <p:sp>
        <p:nvSpPr>
          <p:cNvPr id="7" name="Freeform 7"/>
          <p:cNvSpPr/>
          <p:nvPr/>
        </p:nvSpPr>
        <p:spPr>
          <a:xfrm>
            <a:off x="10299908" y="8457791"/>
            <a:ext cx="2532806" cy="1687482"/>
          </a:xfrm>
          <a:custGeom>
            <a:avLst/>
            <a:gdLst/>
            <a:ahLst/>
            <a:cxnLst/>
            <a:rect l="l" t="t" r="r" b="b"/>
            <a:pathLst>
              <a:path w="2532806" h="1687482">
                <a:moveTo>
                  <a:pt x="0" y="0"/>
                </a:moveTo>
                <a:lnTo>
                  <a:pt x="2532807" y="0"/>
                </a:lnTo>
                <a:lnTo>
                  <a:pt x="2532807" y="1687482"/>
                </a:lnTo>
                <a:lnTo>
                  <a:pt x="0" y="1687482"/>
                </a:lnTo>
                <a:lnTo>
                  <a:pt x="0" y="0"/>
                </a:lnTo>
                <a:close/>
              </a:path>
            </a:pathLst>
          </a:custGeom>
          <a:blipFill>
            <a:blip r:embed="rId8"/>
            <a:stretch>
              <a:fillRect/>
            </a:stretch>
          </a:blipFill>
        </p:spPr>
        <p:txBody>
          <a:bodyPr/>
          <a:lstStyle/>
          <a:p>
            <a:endParaRPr lang="en-US"/>
          </a:p>
        </p:txBody>
      </p:sp>
      <p:sp>
        <p:nvSpPr>
          <p:cNvPr id="8" name="Freeform 8"/>
          <p:cNvSpPr/>
          <p:nvPr/>
        </p:nvSpPr>
        <p:spPr>
          <a:xfrm>
            <a:off x="12160166" y="8219746"/>
            <a:ext cx="1450363" cy="1850543"/>
          </a:xfrm>
          <a:custGeom>
            <a:avLst/>
            <a:gdLst/>
            <a:ahLst/>
            <a:cxnLst/>
            <a:rect l="l" t="t" r="r" b="b"/>
            <a:pathLst>
              <a:path w="1450363" h="1850543">
                <a:moveTo>
                  <a:pt x="0" y="0"/>
                </a:moveTo>
                <a:lnTo>
                  <a:pt x="1450363" y="0"/>
                </a:lnTo>
                <a:lnTo>
                  <a:pt x="1450363" y="1850543"/>
                </a:lnTo>
                <a:lnTo>
                  <a:pt x="0" y="1850543"/>
                </a:lnTo>
                <a:lnTo>
                  <a:pt x="0" y="0"/>
                </a:lnTo>
                <a:close/>
              </a:path>
            </a:pathLst>
          </a:custGeom>
          <a:blipFill>
            <a:blip r:embed="rId9"/>
            <a:stretch>
              <a:fillRect/>
            </a:stretch>
          </a:blipFill>
        </p:spPr>
        <p:txBody>
          <a:bodyPr/>
          <a:lstStyle/>
          <a:p>
            <a:endParaRPr lang="en-US"/>
          </a:p>
        </p:txBody>
      </p:sp>
      <p:sp>
        <p:nvSpPr>
          <p:cNvPr id="9" name="Freeform 9"/>
          <p:cNvSpPr/>
          <p:nvPr/>
        </p:nvSpPr>
        <p:spPr>
          <a:xfrm>
            <a:off x="12885348" y="8129683"/>
            <a:ext cx="1666405" cy="1982868"/>
          </a:xfrm>
          <a:custGeom>
            <a:avLst/>
            <a:gdLst/>
            <a:ahLst/>
            <a:cxnLst/>
            <a:rect l="l" t="t" r="r" b="b"/>
            <a:pathLst>
              <a:path w="1666405" h="1982868">
                <a:moveTo>
                  <a:pt x="0" y="0"/>
                </a:moveTo>
                <a:lnTo>
                  <a:pt x="1666405" y="0"/>
                </a:lnTo>
                <a:lnTo>
                  <a:pt x="1666405" y="1982869"/>
                </a:lnTo>
                <a:lnTo>
                  <a:pt x="0" y="1982869"/>
                </a:lnTo>
                <a:lnTo>
                  <a:pt x="0" y="0"/>
                </a:lnTo>
                <a:close/>
              </a:path>
            </a:pathLst>
          </a:custGeom>
          <a:blipFill>
            <a:blip r:embed="rId10"/>
            <a:stretch>
              <a:fillRect r="-78597"/>
            </a:stretch>
          </a:blipFill>
        </p:spPr>
        <p:txBody>
          <a:bodyPr/>
          <a:lstStyle/>
          <a:p>
            <a:endParaRPr lang="en-US"/>
          </a:p>
        </p:txBody>
      </p:sp>
      <p:sp>
        <p:nvSpPr>
          <p:cNvPr id="10" name="Freeform 10"/>
          <p:cNvSpPr/>
          <p:nvPr/>
        </p:nvSpPr>
        <p:spPr>
          <a:xfrm>
            <a:off x="6690327" y="8145908"/>
            <a:ext cx="1371278" cy="1998219"/>
          </a:xfrm>
          <a:custGeom>
            <a:avLst/>
            <a:gdLst/>
            <a:ahLst/>
            <a:cxnLst/>
            <a:rect l="l" t="t" r="r" b="b"/>
            <a:pathLst>
              <a:path w="1371278" h="1998219">
                <a:moveTo>
                  <a:pt x="0" y="0"/>
                </a:moveTo>
                <a:lnTo>
                  <a:pt x="1371278" y="0"/>
                </a:lnTo>
                <a:lnTo>
                  <a:pt x="1371278" y="1998219"/>
                </a:lnTo>
                <a:lnTo>
                  <a:pt x="0" y="1998219"/>
                </a:lnTo>
                <a:lnTo>
                  <a:pt x="0" y="0"/>
                </a:lnTo>
                <a:close/>
              </a:path>
            </a:pathLst>
          </a:custGeom>
          <a:blipFill>
            <a:blip r:embed="rId11"/>
            <a:stretch>
              <a:fillRect/>
            </a:stretch>
          </a:blipFill>
        </p:spPr>
        <p:txBody>
          <a:bodyPr/>
          <a:lstStyle/>
          <a:p>
            <a:endParaRPr lang="en-US"/>
          </a:p>
        </p:txBody>
      </p:sp>
      <p:sp>
        <p:nvSpPr>
          <p:cNvPr id="11" name="Freeform 11"/>
          <p:cNvSpPr/>
          <p:nvPr/>
        </p:nvSpPr>
        <p:spPr>
          <a:xfrm>
            <a:off x="15651130" y="-672744"/>
            <a:ext cx="5072112" cy="11480088"/>
          </a:xfrm>
          <a:custGeom>
            <a:avLst/>
            <a:gdLst/>
            <a:ahLst/>
            <a:cxnLst/>
            <a:rect l="l" t="t" r="r" b="b"/>
            <a:pathLst>
              <a:path w="5072112" h="11480088">
                <a:moveTo>
                  <a:pt x="0" y="0"/>
                </a:moveTo>
                <a:lnTo>
                  <a:pt x="5072112" y="0"/>
                </a:lnTo>
                <a:lnTo>
                  <a:pt x="5072112" y="11480088"/>
                </a:lnTo>
                <a:lnTo>
                  <a:pt x="0" y="11480088"/>
                </a:lnTo>
                <a:lnTo>
                  <a:pt x="0" y="0"/>
                </a:lnTo>
                <a:close/>
              </a:path>
            </a:pathLst>
          </a:custGeom>
          <a:blipFill>
            <a:blip r:embed="rId12">
              <a:alphaModFix amt="46000"/>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2" name="Freeform 12"/>
          <p:cNvSpPr/>
          <p:nvPr/>
        </p:nvSpPr>
        <p:spPr>
          <a:xfrm>
            <a:off x="13534342" y="8129683"/>
            <a:ext cx="2849295" cy="1898343"/>
          </a:xfrm>
          <a:custGeom>
            <a:avLst/>
            <a:gdLst/>
            <a:ahLst/>
            <a:cxnLst/>
            <a:rect l="l" t="t" r="r" b="b"/>
            <a:pathLst>
              <a:path w="2849295" h="1898343">
                <a:moveTo>
                  <a:pt x="0" y="0"/>
                </a:moveTo>
                <a:lnTo>
                  <a:pt x="2849295" y="0"/>
                </a:lnTo>
                <a:lnTo>
                  <a:pt x="2849295" y="1898344"/>
                </a:lnTo>
                <a:lnTo>
                  <a:pt x="0" y="1898344"/>
                </a:lnTo>
                <a:lnTo>
                  <a:pt x="0" y="0"/>
                </a:lnTo>
                <a:close/>
              </a:path>
            </a:pathLst>
          </a:custGeom>
          <a:blipFill>
            <a:blip r:embed="rId14"/>
            <a:stretch>
              <a:fillRect/>
            </a:stretch>
          </a:blipFill>
        </p:spPr>
        <p:txBody>
          <a:bodyPr/>
          <a:lstStyle/>
          <a:p>
            <a:endParaRPr lang="en-US"/>
          </a:p>
        </p:txBody>
      </p:sp>
      <p:sp>
        <p:nvSpPr>
          <p:cNvPr id="13" name="Freeform 13"/>
          <p:cNvSpPr/>
          <p:nvPr/>
        </p:nvSpPr>
        <p:spPr>
          <a:xfrm>
            <a:off x="15477442" y="7829364"/>
            <a:ext cx="1542974" cy="2315909"/>
          </a:xfrm>
          <a:custGeom>
            <a:avLst/>
            <a:gdLst/>
            <a:ahLst/>
            <a:cxnLst/>
            <a:rect l="l" t="t" r="r" b="b"/>
            <a:pathLst>
              <a:path w="1542974" h="2315909">
                <a:moveTo>
                  <a:pt x="0" y="0"/>
                </a:moveTo>
                <a:lnTo>
                  <a:pt x="1542974" y="0"/>
                </a:lnTo>
                <a:lnTo>
                  <a:pt x="1542974" y="2315909"/>
                </a:lnTo>
                <a:lnTo>
                  <a:pt x="0" y="2315909"/>
                </a:lnTo>
                <a:lnTo>
                  <a:pt x="0" y="0"/>
                </a:lnTo>
                <a:close/>
              </a:path>
            </a:pathLst>
          </a:custGeom>
          <a:blipFill>
            <a:blip r:embed="rId15"/>
            <a:stretch>
              <a:fillRect/>
            </a:stretch>
          </a:blipFill>
        </p:spPr>
        <p:txBody>
          <a:bodyPr/>
          <a:lstStyle/>
          <a:p>
            <a:endParaRPr lang="en-US"/>
          </a:p>
        </p:txBody>
      </p:sp>
      <p:sp>
        <p:nvSpPr>
          <p:cNvPr id="14" name="Freeform 14"/>
          <p:cNvSpPr/>
          <p:nvPr/>
        </p:nvSpPr>
        <p:spPr>
          <a:xfrm>
            <a:off x="3469458" y="8265015"/>
            <a:ext cx="2849295" cy="1898343"/>
          </a:xfrm>
          <a:custGeom>
            <a:avLst/>
            <a:gdLst/>
            <a:ahLst/>
            <a:cxnLst/>
            <a:rect l="l" t="t" r="r" b="b"/>
            <a:pathLst>
              <a:path w="2849295" h="1898343">
                <a:moveTo>
                  <a:pt x="0" y="0"/>
                </a:moveTo>
                <a:lnTo>
                  <a:pt x="2849296" y="0"/>
                </a:lnTo>
                <a:lnTo>
                  <a:pt x="2849296" y="1898343"/>
                </a:lnTo>
                <a:lnTo>
                  <a:pt x="0" y="1898343"/>
                </a:lnTo>
                <a:lnTo>
                  <a:pt x="0" y="0"/>
                </a:lnTo>
                <a:close/>
              </a:path>
            </a:pathLst>
          </a:custGeom>
          <a:blipFill>
            <a:blip r:embed="rId16"/>
            <a:stretch>
              <a:fillRect/>
            </a:stretch>
          </a:blipFill>
        </p:spPr>
        <p:txBody>
          <a:bodyPr/>
          <a:lstStyle/>
          <a:p>
            <a:endParaRPr lang="en-US"/>
          </a:p>
        </p:txBody>
      </p:sp>
      <p:sp>
        <p:nvSpPr>
          <p:cNvPr id="15" name="Freeform 15"/>
          <p:cNvSpPr/>
          <p:nvPr/>
        </p:nvSpPr>
        <p:spPr>
          <a:xfrm>
            <a:off x="8852278" y="8174349"/>
            <a:ext cx="1640113" cy="1970924"/>
          </a:xfrm>
          <a:custGeom>
            <a:avLst/>
            <a:gdLst/>
            <a:ahLst/>
            <a:cxnLst/>
            <a:rect l="l" t="t" r="r" b="b"/>
            <a:pathLst>
              <a:path w="1640113" h="1970924">
                <a:moveTo>
                  <a:pt x="0" y="0"/>
                </a:moveTo>
                <a:lnTo>
                  <a:pt x="1640112" y="0"/>
                </a:lnTo>
                <a:lnTo>
                  <a:pt x="1640112" y="1970924"/>
                </a:lnTo>
                <a:lnTo>
                  <a:pt x="0" y="1970924"/>
                </a:lnTo>
                <a:lnTo>
                  <a:pt x="0" y="0"/>
                </a:lnTo>
                <a:close/>
              </a:path>
            </a:pathLst>
          </a:custGeom>
          <a:blipFill>
            <a:blip r:embed="rId17"/>
            <a:stretch>
              <a:fillRect r="-80029"/>
            </a:stretch>
          </a:blipFill>
        </p:spPr>
        <p:txBody>
          <a:bodyPr/>
          <a:lstStyle/>
          <a:p>
            <a:endParaRPr lang="en-US"/>
          </a:p>
        </p:txBody>
      </p:sp>
      <p:sp>
        <p:nvSpPr>
          <p:cNvPr id="16" name="Freeform 16"/>
          <p:cNvSpPr/>
          <p:nvPr/>
        </p:nvSpPr>
        <p:spPr>
          <a:xfrm>
            <a:off x="16859887" y="8912851"/>
            <a:ext cx="1202944" cy="1115175"/>
          </a:xfrm>
          <a:custGeom>
            <a:avLst/>
            <a:gdLst/>
            <a:ahLst/>
            <a:cxnLst/>
            <a:rect l="l" t="t" r="r" b="b"/>
            <a:pathLst>
              <a:path w="1202944" h="1115175">
                <a:moveTo>
                  <a:pt x="0" y="0"/>
                </a:moveTo>
                <a:lnTo>
                  <a:pt x="1202944" y="0"/>
                </a:lnTo>
                <a:lnTo>
                  <a:pt x="1202944" y="1115176"/>
                </a:lnTo>
                <a:lnTo>
                  <a:pt x="0" y="1115176"/>
                </a:lnTo>
                <a:lnTo>
                  <a:pt x="0" y="0"/>
                </a:lnTo>
                <a:close/>
              </a:path>
            </a:pathLst>
          </a:custGeom>
          <a:blipFill>
            <a:blip r:embed="rId18"/>
            <a:stretch>
              <a:fillRect l="-23523" r="-15618"/>
            </a:stretch>
          </a:blipFill>
        </p:spPr>
        <p:txBody>
          <a:bodyPr/>
          <a:lstStyle/>
          <a:p>
            <a:endParaRPr lang="en-US"/>
          </a:p>
        </p:txBody>
      </p:sp>
      <p:sp>
        <p:nvSpPr>
          <p:cNvPr id="17" name="TextBox 17"/>
          <p:cNvSpPr txBox="1"/>
          <p:nvPr/>
        </p:nvSpPr>
        <p:spPr>
          <a:xfrm>
            <a:off x="960572" y="4114919"/>
            <a:ext cx="16366855" cy="2647713"/>
          </a:xfrm>
          <a:prstGeom prst="rect">
            <a:avLst/>
          </a:prstGeom>
        </p:spPr>
        <p:txBody>
          <a:bodyPr lIns="0" tIns="0" rIns="0" bIns="0" rtlCol="0" anchor="t">
            <a:spAutoFit/>
          </a:bodyPr>
          <a:lstStyle/>
          <a:p>
            <a:pPr algn="ctr">
              <a:lnSpc>
                <a:spcPts val="5263"/>
              </a:lnSpc>
            </a:pPr>
            <a:r>
              <a:rPr lang="en-US" sz="3759" b="1">
                <a:solidFill>
                  <a:srgbClr val="000000"/>
                </a:solidFill>
                <a:latin typeface="TT Hoves Bold"/>
                <a:ea typeface="TT Hoves Bold"/>
                <a:cs typeface="TT Hoves Bold"/>
                <a:sym typeface="TT Hoves Bold"/>
              </a:rPr>
              <a:t>We could support the change we want to see in the next generation of Social Workers? </a:t>
            </a:r>
          </a:p>
          <a:p>
            <a:pPr algn="ctr">
              <a:lnSpc>
                <a:spcPts val="5263"/>
              </a:lnSpc>
            </a:pPr>
            <a:r>
              <a:rPr lang="en-US" sz="3759" b="1">
                <a:solidFill>
                  <a:srgbClr val="000000"/>
                </a:solidFill>
                <a:latin typeface="TT Hoves Bold"/>
                <a:ea typeface="TT Hoves Bold"/>
                <a:cs typeface="TT Hoves Bold"/>
                <a:sym typeface="TT Hoves Bold"/>
              </a:rPr>
              <a:t>You did not need to burn out as a Social Worker?</a:t>
            </a:r>
          </a:p>
          <a:p>
            <a:pPr algn="ctr">
              <a:lnSpc>
                <a:spcPts val="5263"/>
              </a:lnSpc>
            </a:pPr>
            <a:r>
              <a:rPr lang="en-US" sz="3759" b="1">
                <a:solidFill>
                  <a:srgbClr val="000000"/>
                </a:solidFill>
                <a:latin typeface="TT Hoves Bold"/>
                <a:ea typeface="TT Hoves Bold"/>
                <a:cs typeface="TT Hoves Bold"/>
                <a:sym typeface="TT Hoves Bold"/>
              </a:rPr>
              <a:t>You could do Social Work on your terms? </a:t>
            </a:r>
          </a:p>
        </p:txBody>
      </p:sp>
      <p:sp>
        <p:nvSpPr>
          <p:cNvPr id="18" name="TextBox 18"/>
          <p:cNvSpPr txBox="1"/>
          <p:nvPr/>
        </p:nvSpPr>
        <p:spPr>
          <a:xfrm>
            <a:off x="8453735" y="1970234"/>
            <a:ext cx="9525" cy="317985"/>
          </a:xfrm>
          <a:prstGeom prst="rect">
            <a:avLst/>
          </a:prstGeom>
        </p:spPr>
        <p:txBody>
          <a:bodyPr lIns="0" tIns="0" rIns="0" bIns="0" rtlCol="0" anchor="t">
            <a:spAutoFit/>
          </a:bodyPr>
          <a:lstStyle/>
          <a:p>
            <a:pPr algn="ctr">
              <a:lnSpc>
                <a:spcPts val="2394"/>
              </a:lnSpc>
              <a:spcBef>
                <a:spcPct val="0"/>
              </a:spcBef>
            </a:pPr>
            <a:endParaRPr/>
          </a:p>
        </p:txBody>
      </p:sp>
      <p:sp>
        <p:nvSpPr>
          <p:cNvPr id="19" name="TextBox 19"/>
          <p:cNvSpPr txBox="1"/>
          <p:nvPr/>
        </p:nvSpPr>
        <p:spPr>
          <a:xfrm>
            <a:off x="1028700" y="994517"/>
            <a:ext cx="6717280" cy="1684734"/>
          </a:xfrm>
          <a:prstGeom prst="rect">
            <a:avLst/>
          </a:prstGeom>
        </p:spPr>
        <p:txBody>
          <a:bodyPr wrap="square" lIns="0" tIns="0" rIns="0" bIns="0" rtlCol="0" anchor="t">
            <a:spAutoFit/>
          </a:bodyPr>
          <a:lstStyle/>
          <a:p>
            <a:pPr algn="ctr">
              <a:lnSpc>
                <a:spcPts val="13737"/>
              </a:lnSpc>
            </a:pPr>
            <a:r>
              <a:rPr lang="en-US" sz="9812" dirty="0">
                <a:solidFill>
                  <a:srgbClr val="000000"/>
                </a:solidFill>
                <a:latin typeface="Breathing"/>
                <a:ea typeface="Breathing"/>
                <a:cs typeface="Breathing"/>
                <a:sym typeface="Breathing"/>
              </a:rPr>
              <a:t>What If....</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6826" b="-951"/>
            </a:stretch>
          </a:blipFill>
        </p:spPr>
        <p:txBody>
          <a:bodyPr/>
          <a:lstStyle/>
          <a:p>
            <a:endParaRPr lang="en-US"/>
          </a:p>
        </p:txBody>
      </p:sp>
      <p:sp>
        <p:nvSpPr>
          <p:cNvPr id="3" name="TextBox 3"/>
          <p:cNvSpPr txBox="1"/>
          <p:nvPr/>
        </p:nvSpPr>
        <p:spPr>
          <a:xfrm>
            <a:off x="1900989" y="3061703"/>
            <a:ext cx="14210968" cy="4656757"/>
          </a:xfrm>
          <a:prstGeom prst="rect">
            <a:avLst/>
          </a:prstGeom>
        </p:spPr>
        <p:txBody>
          <a:bodyPr lIns="0" tIns="0" rIns="0" bIns="0" rtlCol="0" anchor="t">
            <a:spAutoFit/>
          </a:bodyPr>
          <a:lstStyle/>
          <a:p>
            <a:pPr algn="ctr">
              <a:lnSpc>
                <a:spcPts val="2934"/>
              </a:lnSpc>
            </a:pPr>
            <a:r>
              <a:rPr lang="en-US" sz="2096">
                <a:solidFill>
                  <a:srgbClr val="000000"/>
                </a:solidFill>
                <a:latin typeface="TT Hoves"/>
                <a:ea typeface="TT Hoves"/>
                <a:cs typeface="TT Hoves"/>
                <a:sym typeface="TT Hoves"/>
              </a:rPr>
              <a:t>In a vocation where burnout, stress, and poor mental health take a toll, we're here to provide a warm and supportive space for Social Workers and those who work in social care. At Social Work DISCovery, we understand the struggles you face, and our mission is to help you find longevity, wellness, and fulfillment in your career.</a:t>
            </a:r>
          </a:p>
          <a:p>
            <a:pPr algn="ctr">
              <a:lnSpc>
                <a:spcPts val="2934"/>
              </a:lnSpc>
            </a:pPr>
            <a:endParaRPr lang="en-US" sz="2096">
              <a:solidFill>
                <a:srgbClr val="000000"/>
              </a:solidFill>
              <a:latin typeface="TT Hoves"/>
              <a:ea typeface="TT Hoves"/>
              <a:cs typeface="TT Hoves"/>
              <a:sym typeface="TT Hoves"/>
            </a:endParaRPr>
          </a:p>
          <a:p>
            <a:pPr algn="ctr">
              <a:lnSpc>
                <a:spcPts val="2934"/>
              </a:lnSpc>
            </a:pPr>
            <a:r>
              <a:rPr lang="en-US" sz="2096">
                <a:solidFill>
                  <a:srgbClr val="000000"/>
                </a:solidFill>
                <a:latin typeface="TT Hoves"/>
                <a:ea typeface="TT Hoves"/>
                <a:cs typeface="TT Hoves"/>
                <a:sym typeface="TT Hoves"/>
              </a:rPr>
              <a:t>Social Work DISCovery is your go-to place for personalised coaching, mentoring, and training. </a:t>
            </a:r>
          </a:p>
          <a:p>
            <a:pPr algn="ctr">
              <a:lnSpc>
                <a:spcPts val="2934"/>
              </a:lnSpc>
            </a:pPr>
            <a:endParaRPr lang="en-US" sz="2096">
              <a:solidFill>
                <a:srgbClr val="000000"/>
              </a:solidFill>
              <a:latin typeface="TT Hoves"/>
              <a:ea typeface="TT Hoves"/>
              <a:cs typeface="TT Hoves"/>
              <a:sym typeface="TT Hoves"/>
            </a:endParaRPr>
          </a:p>
          <a:p>
            <a:pPr algn="ctr">
              <a:lnSpc>
                <a:spcPts val="2934"/>
              </a:lnSpc>
            </a:pPr>
            <a:r>
              <a:rPr lang="en-US" sz="2096">
                <a:solidFill>
                  <a:srgbClr val="000000"/>
                </a:solidFill>
                <a:latin typeface="TT Hoves"/>
                <a:ea typeface="TT Hoves"/>
                <a:cs typeface="TT Hoves"/>
                <a:sym typeface="TT Hoves"/>
              </a:rPr>
              <a:t>Our aim is to support you as an individual or as part of a team, helping you become SAVI - Self-aware, Authentic, Valuing, and Intentional. We believe that by nurturing these qualities, you can cultivate a longer, healthier, and happier career.</a:t>
            </a:r>
          </a:p>
          <a:p>
            <a:pPr algn="ctr">
              <a:lnSpc>
                <a:spcPts val="2934"/>
              </a:lnSpc>
            </a:pPr>
            <a:endParaRPr lang="en-US" sz="2096">
              <a:solidFill>
                <a:srgbClr val="000000"/>
              </a:solidFill>
              <a:latin typeface="TT Hoves"/>
              <a:ea typeface="TT Hoves"/>
              <a:cs typeface="TT Hoves"/>
              <a:sym typeface="TT Hoves"/>
            </a:endParaRPr>
          </a:p>
          <a:p>
            <a:pPr algn="ctr">
              <a:lnSpc>
                <a:spcPts val="2934"/>
              </a:lnSpc>
            </a:pPr>
            <a:r>
              <a:rPr lang="en-US" sz="2096">
                <a:solidFill>
                  <a:srgbClr val="000000"/>
                </a:solidFill>
                <a:latin typeface="TT Hoves"/>
                <a:ea typeface="TT Hoves"/>
                <a:cs typeface="TT Hoves"/>
                <a:sym typeface="TT Hoves"/>
              </a:rPr>
              <a:t>Leave behind the overwhelm and embrace a better work-life balance. We're here to provide you with expert guidance, tailored coaching sessions, and transformative training programs. Together, let's unlock your full potential, so you can thrive in both your professional and personal life.</a:t>
            </a:r>
          </a:p>
          <a:p>
            <a:pPr algn="ctr">
              <a:lnSpc>
                <a:spcPts val="2568"/>
              </a:lnSpc>
            </a:pPr>
            <a:endParaRPr lang="en-US" sz="2096">
              <a:solidFill>
                <a:srgbClr val="000000"/>
              </a:solidFill>
              <a:latin typeface="TT Hoves"/>
              <a:ea typeface="TT Hoves"/>
              <a:cs typeface="TT Hoves"/>
              <a:sym typeface="TT Hoves"/>
            </a:endParaRPr>
          </a:p>
        </p:txBody>
      </p:sp>
      <p:sp>
        <p:nvSpPr>
          <p:cNvPr id="4" name="TextBox 4"/>
          <p:cNvSpPr txBox="1"/>
          <p:nvPr/>
        </p:nvSpPr>
        <p:spPr>
          <a:xfrm>
            <a:off x="2955993" y="907205"/>
            <a:ext cx="12376013" cy="1516323"/>
          </a:xfrm>
          <a:prstGeom prst="rect">
            <a:avLst/>
          </a:prstGeom>
        </p:spPr>
        <p:txBody>
          <a:bodyPr lIns="0" tIns="0" rIns="0" bIns="0" rtlCol="0" anchor="t">
            <a:spAutoFit/>
          </a:bodyPr>
          <a:lstStyle/>
          <a:p>
            <a:pPr algn="ctr">
              <a:lnSpc>
                <a:spcPts val="4028"/>
              </a:lnSpc>
            </a:pPr>
            <a:r>
              <a:rPr lang="en-US" sz="2877">
                <a:solidFill>
                  <a:srgbClr val="000000"/>
                </a:solidFill>
                <a:latin typeface="TT Hoves"/>
                <a:ea typeface="TT Hoves"/>
                <a:cs typeface="TT Hoves"/>
                <a:sym typeface="TT Hoves"/>
              </a:rPr>
              <a:t>Welcome to Social Work DISCovery</a:t>
            </a:r>
          </a:p>
          <a:p>
            <a:pPr algn="ctr">
              <a:lnSpc>
                <a:spcPts val="4028"/>
              </a:lnSpc>
            </a:pPr>
            <a:r>
              <a:rPr lang="en-US" sz="2877">
                <a:solidFill>
                  <a:srgbClr val="000000"/>
                </a:solidFill>
                <a:latin typeface="Breathing"/>
                <a:ea typeface="Breathing"/>
                <a:cs typeface="Breathing"/>
                <a:sym typeface="Breathing"/>
              </a:rPr>
              <a:t>The Personal Development Academy for Social Workers</a:t>
            </a:r>
          </a:p>
          <a:p>
            <a:pPr algn="ctr">
              <a:lnSpc>
                <a:spcPts val="4028"/>
              </a:lnSpc>
            </a:pPr>
            <a:endParaRPr lang="en-US" sz="2877">
              <a:solidFill>
                <a:srgbClr val="000000"/>
              </a:solidFill>
              <a:latin typeface="Breathing"/>
              <a:ea typeface="Breathing"/>
              <a:cs typeface="Breathing"/>
              <a:sym typeface="Breathing"/>
            </a:endParaRPr>
          </a:p>
        </p:txBody>
      </p:sp>
      <p:grpSp>
        <p:nvGrpSpPr>
          <p:cNvPr id="5" name="Group 5"/>
          <p:cNvGrpSpPr/>
          <p:nvPr/>
        </p:nvGrpSpPr>
        <p:grpSpPr>
          <a:xfrm>
            <a:off x="1304743" y="8405302"/>
            <a:ext cx="15678515" cy="1215755"/>
            <a:chOff x="0" y="0"/>
            <a:chExt cx="20904687" cy="1621006"/>
          </a:xfrm>
        </p:grpSpPr>
        <p:grpSp>
          <p:nvGrpSpPr>
            <p:cNvPr id="6" name="Group 6"/>
            <p:cNvGrpSpPr/>
            <p:nvPr/>
          </p:nvGrpSpPr>
          <p:grpSpPr>
            <a:xfrm>
              <a:off x="0" y="0"/>
              <a:ext cx="4881199" cy="1298686"/>
              <a:chOff x="0" y="0"/>
              <a:chExt cx="1036723" cy="275829"/>
            </a:xfrm>
          </p:grpSpPr>
          <p:sp>
            <p:nvSpPr>
              <p:cNvPr id="7" name="Freeform 7"/>
              <p:cNvSpPr/>
              <p:nvPr/>
            </p:nvSpPr>
            <p:spPr>
              <a:xfrm>
                <a:off x="0" y="0"/>
                <a:ext cx="1036723" cy="275829"/>
              </a:xfrm>
              <a:custGeom>
                <a:avLst/>
                <a:gdLst/>
                <a:ahLst/>
                <a:cxnLst/>
                <a:rect l="l" t="t" r="r" b="b"/>
                <a:pathLst>
                  <a:path w="1036723" h="275829">
                    <a:moveTo>
                      <a:pt x="99394" y="0"/>
                    </a:moveTo>
                    <a:lnTo>
                      <a:pt x="937329" y="0"/>
                    </a:lnTo>
                    <a:cubicBezTo>
                      <a:pt x="963690" y="0"/>
                      <a:pt x="988971" y="10472"/>
                      <a:pt x="1007611" y="29112"/>
                    </a:cubicBezTo>
                    <a:cubicBezTo>
                      <a:pt x="1026251" y="47752"/>
                      <a:pt x="1036723" y="73033"/>
                      <a:pt x="1036723" y="99394"/>
                    </a:cubicBezTo>
                    <a:lnTo>
                      <a:pt x="1036723" y="176436"/>
                    </a:lnTo>
                    <a:cubicBezTo>
                      <a:pt x="1036723" y="202796"/>
                      <a:pt x="1026251" y="228078"/>
                      <a:pt x="1007611" y="246718"/>
                    </a:cubicBezTo>
                    <a:cubicBezTo>
                      <a:pt x="988971" y="265357"/>
                      <a:pt x="963690" y="275829"/>
                      <a:pt x="937329" y="275829"/>
                    </a:cubicBezTo>
                    <a:lnTo>
                      <a:pt x="99394" y="275829"/>
                    </a:lnTo>
                    <a:cubicBezTo>
                      <a:pt x="73033" y="275829"/>
                      <a:pt x="47752" y="265357"/>
                      <a:pt x="29112" y="246718"/>
                    </a:cubicBezTo>
                    <a:cubicBezTo>
                      <a:pt x="10472" y="228078"/>
                      <a:pt x="0" y="202796"/>
                      <a:pt x="0" y="176436"/>
                    </a:cubicBezTo>
                    <a:lnTo>
                      <a:pt x="0" y="99394"/>
                    </a:lnTo>
                    <a:cubicBezTo>
                      <a:pt x="0" y="73033"/>
                      <a:pt x="10472" y="47752"/>
                      <a:pt x="29112" y="29112"/>
                    </a:cubicBezTo>
                    <a:cubicBezTo>
                      <a:pt x="47752" y="10472"/>
                      <a:pt x="73033" y="0"/>
                      <a:pt x="99394" y="0"/>
                    </a:cubicBezTo>
                    <a:close/>
                  </a:path>
                </a:pathLst>
              </a:custGeom>
              <a:solidFill>
                <a:srgbClr val="F20606"/>
              </a:solidFill>
            </p:spPr>
            <p:txBody>
              <a:bodyPr/>
              <a:lstStyle/>
              <a:p>
                <a:endParaRPr lang="en-US"/>
              </a:p>
            </p:txBody>
          </p:sp>
          <p:sp>
            <p:nvSpPr>
              <p:cNvPr id="8" name="TextBox 8"/>
              <p:cNvSpPr txBox="1"/>
              <p:nvPr/>
            </p:nvSpPr>
            <p:spPr>
              <a:xfrm>
                <a:off x="0" y="38100"/>
                <a:ext cx="1036723" cy="237729"/>
              </a:xfrm>
              <a:prstGeom prst="rect">
                <a:avLst/>
              </a:prstGeom>
            </p:spPr>
            <p:txBody>
              <a:bodyPr lIns="66439" tIns="66439" rIns="66439" bIns="66439" rtlCol="0" anchor="ctr"/>
              <a:lstStyle/>
              <a:p>
                <a:pPr algn="ctr">
                  <a:lnSpc>
                    <a:spcPts val="2471"/>
                  </a:lnSpc>
                </a:pPr>
                <a:r>
                  <a:rPr lang="en-US" sz="2354">
                    <a:solidFill>
                      <a:srgbClr val="000000"/>
                    </a:solidFill>
                    <a:latin typeface="TT Hoves"/>
                    <a:ea typeface="TT Hoves"/>
                    <a:cs typeface="TT Hoves"/>
                    <a:sym typeface="TT Hoves"/>
                  </a:rPr>
                  <a:t>ELF-AWARE</a:t>
                </a:r>
              </a:p>
            </p:txBody>
          </p:sp>
        </p:grpSp>
        <p:grpSp>
          <p:nvGrpSpPr>
            <p:cNvPr id="9" name="Group 9"/>
            <p:cNvGrpSpPr/>
            <p:nvPr/>
          </p:nvGrpSpPr>
          <p:grpSpPr>
            <a:xfrm>
              <a:off x="10743652" y="0"/>
              <a:ext cx="4881199" cy="1298686"/>
              <a:chOff x="0" y="0"/>
              <a:chExt cx="1036723" cy="275829"/>
            </a:xfrm>
          </p:grpSpPr>
          <p:sp>
            <p:nvSpPr>
              <p:cNvPr id="10" name="Freeform 10"/>
              <p:cNvSpPr/>
              <p:nvPr/>
            </p:nvSpPr>
            <p:spPr>
              <a:xfrm>
                <a:off x="0" y="0"/>
                <a:ext cx="1036723" cy="275829"/>
              </a:xfrm>
              <a:custGeom>
                <a:avLst/>
                <a:gdLst/>
                <a:ahLst/>
                <a:cxnLst/>
                <a:rect l="l" t="t" r="r" b="b"/>
                <a:pathLst>
                  <a:path w="1036723" h="275829">
                    <a:moveTo>
                      <a:pt x="99394" y="0"/>
                    </a:moveTo>
                    <a:lnTo>
                      <a:pt x="937329" y="0"/>
                    </a:lnTo>
                    <a:cubicBezTo>
                      <a:pt x="963690" y="0"/>
                      <a:pt x="988971" y="10472"/>
                      <a:pt x="1007611" y="29112"/>
                    </a:cubicBezTo>
                    <a:cubicBezTo>
                      <a:pt x="1026251" y="47752"/>
                      <a:pt x="1036723" y="73033"/>
                      <a:pt x="1036723" y="99394"/>
                    </a:cubicBezTo>
                    <a:lnTo>
                      <a:pt x="1036723" y="176436"/>
                    </a:lnTo>
                    <a:cubicBezTo>
                      <a:pt x="1036723" y="202796"/>
                      <a:pt x="1026251" y="228078"/>
                      <a:pt x="1007611" y="246718"/>
                    </a:cubicBezTo>
                    <a:cubicBezTo>
                      <a:pt x="988971" y="265357"/>
                      <a:pt x="963690" y="275829"/>
                      <a:pt x="937329" y="275829"/>
                    </a:cubicBezTo>
                    <a:lnTo>
                      <a:pt x="99394" y="275829"/>
                    </a:lnTo>
                    <a:cubicBezTo>
                      <a:pt x="73033" y="275829"/>
                      <a:pt x="47752" y="265357"/>
                      <a:pt x="29112" y="246718"/>
                    </a:cubicBezTo>
                    <a:cubicBezTo>
                      <a:pt x="10472" y="228078"/>
                      <a:pt x="0" y="202796"/>
                      <a:pt x="0" y="176436"/>
                    </a:cubicBezTo>
                    <a:lnTo>
                      <a:pt x="0" y="99394"/>
                    </a:lnTo>
                    <a:cubicBezTo>
                      <a:pt x="0" y="73033"/>
                      <a:pt x="10472" y="47752"/>
                      <a:pt x="29112" y="29112"/>
                    </a:cubicBezTo>
                    <a:cubicBezTo>
                      <a:pt x="47752" y="10472"/>
                      <a:pt x="73033" y="0"/>
                      <a:pt x="99394" y="0"/>
                    </a:cubicBezTo>
                    <a:close/>
                  </a:path>
                </a:pathLst>
              </a:custGeom>
              <a:solidFill>
                <a:srgbClr val="77BC00"/>
              </a:solidFill>
            </p:spPr>
            <p:txBody>
              <a:bodyPr/>
              <a:lstStyle/>
              <a:p>
                <a:endParaRPr lang="en-US"/>
              </a:p>
            </p:txBody>
          </p:sp>
          <p:sp>
            <p:nvSpPr>
              <p:cNvPr id="11" name="TextBox 11"/>
              <p:cNvSpPr txBox="1"/>
              <p:nvPr/>
            </p:nvSpPr>
            <p:spPr>
              <a:xfrm>
                <a:off x="0" y="38100"/>
                <a:ext cx="1036723" cy="237729"/>
              </a:xfrm>
              <a:prstGeom prst="rect">
                <a:avLst/>
              </a:prstGeom>
            </p:spPr>
            <p:txBody>
              <a:bodyPr lIns="66439" tIns="66439" rIns="66439" bIns="66439" rtlCol="0" anchor="ctr"/>
              <a:lstStyle/>
              <a:p>
                <a:pPr algn="ctr">
                  <a:lnSpc>
                    <a:spcPts val="2471"/>
                  </a:lnSpc>
                </a:pPr>
                <a:r>
                  <a:rPr lang="en-US" sz="2354">
                    <a:solidFill>
                      <a:srgbClr val="000000"/>
                    </a:solidFill>
                    <a:latin typeface="TT Hoves"/>
                    <a:ea typeface="TT Hoves"/>
                    <a:cs typeface="TT Hoves"/>
                    <a:sym typeface="TT Hoves"/>
                  </a:rPr>
                  <a:t>ALUING</a:t>
                </a:r>
              </a:p>
            </p:txBody>
          </p:sp>
        </p:grpSp>
        <p:grpSp>
          <p:nvGrpSpPr>
            <p:cNvPr id="12" name="Group 12"/>
            <p:cNvGrpSpPr/>
            <p:nvPr/>
          </p:nvGrpSpPr>
          <p:grpSpPr>
            <a:xfrm>
              <a:off x="5464519" y="0"/>
              <a:ext cx="4881199" cy="1298686"/>
              <a:chOff x="0" y="0"/>
              <a:chExt cx="1036723" cy="275829"/>
            </a:xfrm>
          </p:grpSpPr>
          <p:sp>
            <p:nvSpPr>
              <p:cNvPr id="13" name="Freeform 13"/>
              <p:cNvSpPr/>
              <p:nvPr/>
            </p:nvSpPr>
            <p:spPr>
              <a:xfrm>
                <a:off x="0" y="0"/>
                <a:ext cx="1036723" cy="275829"/>
              </a:xfrm>
              <a:custGeom>
                <a:avLst/>
                <a:gdLst/>
                <a:ahLst/>
                <a:cxnLst/>
                <a:rect l="l" t="t" r="r" b="b"/>
                <a:pathLst>
                  <a:path w="1036723" h="275829">
                    <a:moveTo>
                      <a:pt x="99394" y="0"/>
                    </a:moveTo>
                    <a:lnTo>
                      <a:pt x="937329" y="0"/>
                    </a:lnTo>
                    <a:cubicBezTo>
                      <a:pt x="963690" y="0"/>
                      <a:pt x="988971" y="10472"/>
                      <a:pt x="1007611" y="29112"/>
                    </a:cubicBezTo>
                    <a:cubicBezTo>
                      <a:pt x="1026251" y="47752"/>
                      <a:pt x="1036723" y="73033"/>
                      <a:pt x="1036723" y="99394"/>
                    </a:cubicBezTo>
                    <a:lnTo>
                      <a:pt x="1036723" y="176436"/>
                    </a:lnTo>
                    <a:cubicBezTo>
                      <a:pt x="1036723" y="202796"/>
                      <a:pt x="1026251" y="228078"/>
                      <a:pt x="1007611" y="246718"/>
                    </a:cubicBezTo>
                    <a:cubicBezTo>
                      <a:pt x="988971" y="265357"/>
                      <a:pt x="963690" y="275829"/>
                      <a:pt x="937329" y="275829"/>
                    </a:cubicBezTo>
                    <a:lnTo>
                      <a:pt x="99394" y="275829"/>
                    </a:lnTo>
                    <a:cubicBezTo>
                      <a:pt x="73033" y="275829"/>
                      <a:pt x="47752" y="265357"/>
                      <a:pt x="29112" y="246718"/>
                    </a:cubicBezTo>
                    <a:cubicBezTo>
                      <a:pt x="10472" y="228078"/>
                      <a:pt x="0" y="202796"/>
                      <a:pt x="0" y="176436"/>
                    </a:cubicBezTo>
                    <a:lnTo>
                      <a:pt x="0" y="99394"/>
                    </a:lnTo>
                    <a:cubicBezTo>
                      <a:pt x="0" y="73033"/>
                      <a:pt x="10472" y="47752"/>
                      <a:pt x="29112" y="29112"/>
                    </a:cubicBezTo>
                    <a:cubicBezTo>
                      <a:pt x="47752" y="10472"/>
                      <a:pt x="73033" y="0"/>
                      <a:pt x="99394" y="0"/>
                    </a:cubicBezTo>
                    <a:close/>
                  </a:path>
                </a:pathLst>
              </a:custGeom>
              <a:solidFill>
                <a:srgbClr val="FFB600"/>
              </a:solidFill>
            </p:spPr>
            <p:txBody>
              <a:bodyPr/>
              <a:lstStyle/>
              <a:p>
                <a:endParaRPr lang="en-US"/>
              </a:p>
            </p:txBody>
          </p:sp>
          <p:sp>
            <p:nvSpPr>
              <p:cNvPr id="14" name="TextBox 14"/>
              <p:cNvSpPr txBox="1"/>
              <p:nvPr/>
            </p:nvSpPr>
            <p:spPr>
              <a:xfrm>
                <a:off x="0" y="38100"/>
                <a:ext cx="1036723" cy="237729"/>
              </a:xfrm>
              <a:prstGeom prst="rect">
                <a:avLst/>
              </a:prstGeom>
            </p:spPr>
            <p:txBody>
              <a:bodyPr lIns="66439" tIns="66439" rIns="66439" bIns="66439" rtlCol="0" anchor="ctr"/>
              <a:lstStyle/>
              <a:p>
                <a:pPr algn="ctr">
                  <a:lnSpc>
                    <a:spcPts val="2471"/>
                  </a:lnSpc>
                </a:pPr>
                <a:r>
                  <a:rPr lang="en-US" sz="2354">
                    <a:solidFill>
                      <a:srgbClr val="000000"/>
                    </a:solidFill>
                    <a:latin typeface="TT Hoves"/>
                    <a:ea typeface="TT Hoves"/>
                    <a:cs typeface="TT Hoves"/>
                    <a:sym typeface="TT Hoves"/>
                  </a:rPr>
                  <a:t>UTHENTIC</a:t>
                </a:r>
              </a:p>
            </p:txBody>
          </p:sp>
        </p:grpSp>
        <p:grpSp>
          <p:nvGrpSpPr>
            <p:cNvPr id="15" name="Group 15"/>
            <p:cNvGrpSpPr/>
            <p:nvPr/>
          </p:nvGrpSpPr>
          <p:grpSpPr>
            <a:xfrm>
              <a:off x="16023487" y="0"/>
              <a:ext cx="4881199" cy="1298686"/>
              <a:chOff x="0" y="0"/>
              <a:chExt cx="1036723" cy="275829"/>
            </a:xfrm>
          </p:grpSpPr>
          <p:sp>
            <p:nvSpPr>
              <p:cNvPr id="16" name="Freeform 16"/>
              <p:cNvSpPr/>
              <p:nvPr/>
            </p:nvSpPr>
            <p:spPr>
              <a:xfrm>
                <a:off x="0" y="0"/>
                <a:ext cx="1036723" cy="275829"/>
              </a:xfrm>
              <a:custGeom>
                <a:avLst/>
                <a:gdLst/>
                <a:ahLst/>
                <a:cxnLst/>
                <a:rect l="l" t="t" r="r" b="b"/>
                <a:pathLst>
                  <a:path w="1036723" h="275829">
                    <a:moveTo>
                      <a:pt x="99394" y="0"/>
                    </a:moveTo>
                    <a:lnTo>
                      <a:pt x="937329" y="0"/>
                    </a:lnTo>
                    <a:cubicBezTo>
                      <a:pt x="963690" y="0"/>
                      <a:pt x="988971" y="10472"/>
                      <a:pt x="1007611" y="29112"/>
                    </a:cubicBezTo>
                    <a:cubicBezTo>
                      <a:pt x="1026251" y="47752"/>
                      <a:pt x="1036723" y="73033"/>
                      <a:pt x="1036723" y="99394"/>
                    </a:cubicBezTo>
                    <a:lnTo>
                      <a:pt x="1036723" y="176436"/>
                    </a:lnTo>
                    <a:cubicBezTo>
                      <a:pt x="1036723" y="202796"/>
                      <a:pt x="1026251" y="228078"/>
                      <a:pt x="1007611" y="246718"/>
                    </a:cubicBezTo>
                    <a:cubicBezTo>
                      <a:pt x="988971" y="265357"/>
                      <a:pt x="963690" y="275829"/>
                      <a:pt x="937329" y="275829"/>
                    </a:cubicBezTo>
                    <a:lnTo>
                      <a:pt x="99394" y="275829"/>
                    </a:lnTo>
                    <a:cubicBezTo>
                      <a:pt x="73033" y="275829"/>
                      <a:pt x="47752" y="265357"/>
                      <a:pt x="29112" y="246718"/>
                    </a:cubicBezTo>
                    <a:cubicBezTo>
                      <a:pt x="10472" y="228078"/>
                      <a:pt x="0" y="202796"/>
                      <a:pt x="0" y="176436"/>
                    </a:cubicBezTo>
                    <a:lnTo>
                      <a:pt x="0" y="99394"/>
                    </a:lnTo>
                    <a:cubicBezTo>
                      <a:pt x="0" y="73033"/>
                      <a:pt x="10472" y="47752"/>
                      <a:pt x="29112" y="29112"/>
                    </a:cubicBezTo>
                    <a:cubicBezTo>
                      <a:pt x="47752" y="10472"/>
                      <a:pt x="73033" y="0"/>
                      <a:pt x="99394" y="0"/>
                    </a:cubicBezTo>
                    <a:close/>
                  </a:path>
                </a:pathLst>
              </a:custGeom>
              <a:solidFill>
                <a:srgbClr val="0090FC"/>
              </a:solidFill>
            </p:spPr>
            <p:txBody>
              <a:bodyPr/>
              <a:lstStyle/>
              <a:p>
                <a:endParaRPr lang="en-US"/>
              </a:p>
            </p:txBody>
          </p:sp>
          <p:sp>
            <p:nvSpPr>
              <p:cNvPr id="17" name="TextBox 17"/>
              <p:cNvSpPr txBox="1"/>
              <p:nvPr/>
            </p:nvSpPr>
            <p:spPr>
              <a:xfrm>
                <a:off x="0" y="38100"/>
                <a:ext cx="1036723" cy="237729"/>
              </a:xfrm>
              <a:prstGeom prst="rect">
                <a:avLst/>
              </a:prstGeom>
            </p:spPr>
            <p:txBody>
              <a:bodyPr lIns="66439" tIns="66439" rIns="66439" bIns="66439" rtlCol="0" anchor="ctr"/>
              <a:lstStyle/>
              <a:p>
                <a:pPr algn="ctr">
                  <a:lnSpc>
                    <a:spcPts val="2471"/>
                  </a:lnSpc>
                </a:pPr>
                <a:r>
                  <a:rPr lang="en-US" sz="2354">
                    <a:solidFill>
                      <a:srgbClr val="000000"/>
                    </a:solidFill>
                    <a:latin typeface="TT Hoves"/>
                    <a:ea typeface="TT Hoves"/>
                    <a:cs typeface="TT Hoves"/>
                    <a:sym typeface="TT Hoves"/>
                  </a:rPr>
                  <a:t>NTENTIONAL</a:t>
                </a:r>
              </a:p>
            </p:txBody>
          </p:sp>
        </p:grpSp>
        <p:sp>
          <p:nvSpPr>
            <p:cNvPr id="18" name="TextBox 18"/>
            <p:cNvSpPr txBox="1"/>
            <p:nvPr/>
          </p:nvSpPr>
          <p:spPr>
            <a:xfrm>
              <a:off x="276842" y="30077"/>
              <a:ext cx="1193639" cy="1590929"/>
            </a:xfrm>
            <a:prstGeom prst="rect">
              <a:avLst/>
            </a:prstGeom>
          </p:spPr>
          <p:txBody>
            <a:bodyPr lIns="0" tIns="0" rIns="0" bIns="0" rtlCol="0" anchor="t">
              <a:spAutoFit/>
            </a:bodyPr>
            <a:lstStyle/>
            <a:p>
              <a:pPr algn="ctr">
                <a:lnSpc>
                  <a:spcPts val="10188"/>
                </a:lnSpc>
              </a:pPr>
              <a:r>
                <a:rPr lang="en-US" sz="7277">
                  <a:solidFill>
                    <a:srgbClr val="000000"/>
                  </a:solidFill>
                  <a:latin typeface="Breathing"/>
                  <a:ea typeface="Breathing"/>
                  <a:cs typeface="Breathing"/>
                  <a:sym typeface="Breathing"/>
                </a:rPr>
                <a:t>S</a:t>
              </a:r>
            </a:p>
          </p:txBody>
        </p:sp>
        <p:sp>
          <p:nvSpPr>
            <p:cNvPr id="19" name="TextBox 19"/>
            <p:cNvSpPr txBox="1"/>
            <p:nvPr/>
          </p:nvSpPr>
          <p:spPr>
            <a:xfrm>
              <a:off x="11742478" y="-110360"/>
              <a:ext cx="767630" cy="1590929"/>
            </a:xfrm>
            <a:prstGeom prst="rect">
              <a:avLst/>
            </a:prstGeom>
          </p:spPr>
          <p:txBody>
            <a:bodyPr lIns="0" tIns="0" rIns="0" bIns="0" rtlCol="0" anchor="t">
              <a:spAutoFit/>
            </a:bodyPr>
            <a:lstStyle/>
            <a:p>
              <a:pPr algn="ctr">
                <a:lnSpc>
                  <a:spcPts val="10188"/>
                </a:lnSpc>
              </a:pPr>
              <a:r>
                <a:rPr lang="en-US" sz="7277">
                  <a:solidFill>
                    <a:srgbClr val="000000"/>
                  </a:solidFill>
                  <a:latin typeface="Breathing"/>
                  <a:ea typeface="Breathing"/>
                  <a:cs typeface="Breathing"/>
                  <a:sym typeface="Breathing"/>
                </a:rPr>
                <a:t>V</a:t>
              </a:r>
            </a:p>
          </p:txBody>
        </p:sp>
        <p:sp>
          <p:nvSpPr>
            <p:cNvPr id="20" name="TextBox 20"/>
            <p:cNvSpPr txBox="1"/>
            <p:nvPr/>
          </p:nvSpPr>
          <p:spPr>
            <a:xfrm>
              <a:off x="5904486" y="-110360"/>
              <a:ext cx="1112860" cy="1590929"/>
            </a:xfrm>
            <a:prstGeom prst="rect">
              <a:avLst/>
            </a:prstGeom>
          </p:spPr>
          <p:txBody>
            <a:bodyPr lIns="0" tIns="0" rIns="0" bIns="0" rtlCol="0" anchor="t">
              <a:spAutoFit/>
            </a:bodyPr>
            <a:lstStyle/>
            <a:p>
              <a:pPr algn="ctr">
                <a:lnSpc>
                  <a:spcPts val="10188"/>
                </a:lnSpc>
              </a:pPr>
              <a:r>
                <a:rPr lang="en-US" sz="7277">
                  <a:solidFill>
                    <a:srgbClr val="000000"/>
                  </a:solidFill>
                  <a:latin typeface="Breathing"/>
                  <a:ea typeface="Breathing"/>
                  <a:cs typeface="Breathing"/>
                  <a:sym typeface="Breathing"/>
                </a:rPr>
                <a:t>A</a:t>
              </a:r>
            </a:p>
          </p:txBody>
        </p:sp>
        <p:sp>
          <p:nvSpPr>
            <p:cNvPr id="21" name="TextBox 21"/>
            <p:cNvSpPr txBox="1"/>
            <p:nvPr/>
          </p:nvSpPr>
          <p:spPr>
            <a:xfrm>
              <a:off x="16483145" y="-110360"/>
              <a:ext cx="920614" cy="1590929"/>
            </a:xfrm>
            <a:prstGeom prst="rect">
              <a:avLst/>
            </a:prstGeom>
          </p:spPr>
          <p:txBody>
            <a:bodyPr lIns="0" tIns="0" rIns="0" bIns="0" rtlCol="0" anchor="t">
              <a:spAutoFit/>
            </a:bodyPr>
            <a:lstStyle/>
            <a:p>
              <a:pPr algn="ctr">
                <a:lnSpc>
                  <a:spcPts val="10188"/>
                </a:lnSpc>
              </a:pPr>
              <a:r>
                <a:rPr lang="en-US" sz="7277">
                  <a:solidFill>
                    <a:srgbClr val="000000"/>
                  </a:solidFill>
                  <a:latin typeface="Breathing"/>
                  <a:ea typeface="Breathing"/>
                  <a:cs typeface="Breathing"/>
                  <a:sym typeface="Breathing"/>
                </a:rPr>
                <a:t>I</a:t>
              </a:r>
            </a:p>
          </p:txBody>
        </p:sp>
      </p:grpSp>
      <p:sp>
        <p:nvSpPr>
          <p:cNvPr id="22" name="Freeform 22"/>
          <p:cNvSpPr/>
          <p:nvPr/>
        </p:nvSpPr>
        <p:spPr>
          <a:xfrm>
            <a:off x="15660655" y="-672744"/>
            <a:ext cx="5072112" cy="11480088"/>
          </a:xfrm>
          <a:custGeom>
            <a:avLst/>
            <a:gdLst/>
            <a:ahLst/>
            <a:cxnLst/>
            <a:rect l="l" t="t" r="r" b="b"/>
            <a:pathLst>
              <a:path w="5072112" h="11480088">
                <a:moveTo>
                  <a:pt x="0" y="0"/>
                </a:moveTo>
                <a:lnTo>
                  <a:pt x="5072112" y="0"/>
                </a:lnTo>
                <a:lnTo>
                  <a:pt x="5072112" y="11480088"/>
                </a:lnTo>
                <a:lnTo>
                  <a:pt x="0" y="11480088"/>
                </a:lnTo>
                <a:lnTo>
                  <a:pt x="0" y="0"/>
                </a:lnTo>
                <a:close/>
              </a:path>
            </a:pathLst>
          </a:custGeom>
          <a:blipFill>
            <a:blip r:embed="rId3">
              <a:alphaModFix amt="46000"/>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1780</Words>
  <Application>Microsoft Macintosh PowerPoint</Application>
  <PresentationFormat>Custom</PresentationFormat>
  <Paragraphs>331</Paragraphs>
  <Slides>23</Slides>
  <Notes>21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ABeeZee</vt:lpstr>
      <vt:lpstr>Arial</vt:lpstr>
      <vt:lpstr>TT Hoves Bold</vt:lpstr>
      <vt:lpstr>TT Commons Pro Bold</vt:lpstr>
      <vt:lpstr>ABeeZee Bold</vt:lpstr>
      <vt:lpstr>Calibri</vt:lpstr>
      <vt:lpstr>Breathing</vt:lpstr>
      <vt:lpstr>League Spartan</vt:lpstr>
      <vt:lpstr>Canva Sans Bold</vt:lpstr>
      <vt:lpstr>TT Hoves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PAPE - NOPT June 2025</dc:title>
  <cp:lastModifiedBy>Nadine  Boyne</cp:lastModifiedBy>
  <cp:revision>2</cp:revision>
  <dcterms:created xsi:type="dcterms:W3CDTF">2006-08-16T00:00:00Z</dcterms:created>
  <dcterms:modified xsi:type="dcterms:W3CDTF">2025-06-09T16:27:59Z</dcterms:modified>
  <dc:identifier>DAGowudYUUo</dc:identifier>
</cp:coreProperties>
</file>